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6"/>
  </p:notesMasterIdLst>
  <p:sldIdLst>
    <p:sldId id="744" r:id="rId2"/>
    <p:sldId id="745" r:id="rId3"/>
    <p:sldId id="746" r:id="rId4"/>
    <p:sldId id="747" r:id="rId5"/>
    <p:sldId id="748" r:id="rId6"/>
    <p:sldId id="749" r:id="rId7"/>
    <p:sldId id="750" r:id="rId8"/>
    <p:sldId id="751" r:id="rId9"/>
    <p:sldId id="752" r:id="rId10"/>
    <p:sldId id="753" r:id="rId11"/>
    <p:sldId id="754" r:id="rId12"/>
    <p:sldId id="755" r:id="rId13"/>
    <p:sldId id="756" r:id="rId14"/>
    <p:sldId id="757" r:id="rId15"/>
    <p:sldId id="758" r:id="rId16"/>
    <p:sldId id="759" r:id="rId17"/>
    <p:sldId id="760" r:id="rId18"/>
    <p:sldId id="761" r:id="rId19"/>
    <p:sldId id="762" r:id="rId20"/>
    <p:sldId id="763" r:id="rId21"/>
    <p:sldId id="764" r:id="rId22"/>
    <p:sldId id="765" r:id="rId23"/>
    <p:sldId id="766" r:id="rId24"/>
    <p:sldId id="768" r:id="rId25"/>
    <p:sldId id="769" r:id="rId26"/>
    <p:sldId id="770" r:id="rId27"/>
    <p:sldId id="771" r:id="rId28"/>
    <p:sldId id="772" r:id="rId29"/>
    <p:sldId id="773" r:id="rId30"/>
    <p:sldId id="774" r:id="rId31"/>
    <p:sldId id="775" r:id="rId32"/>
    <p:sldId id="776" r:id="rId33"/>
    <p:sldId id="777" r:id="rId34"/>
    <p:sldId id="780" r:id="rId35"/>
    <p:sldId id="779" r:id="rId36"/>
    <p:sldId id="778" r:id="rId37"/>
    <p:sldId id="782" r:id="rId38"/>
    <p:sldId id="784" r:id="rId39"/>
    <p:sldId id="785" r:id="rId40"/>
    <p:sldId id="786" r:id="rId41"/>
    <p:sldId id="787" r:id="rId42"/>
    <p:sldId id="788" r:id="rId43"/>
    <p:sldId id="789" r:id="rId44"/>
    <p:sldId id="790" r:id="rId45"/>
    <p:sldId id="791" r:id="rId46"/>
    <p:sldId id="792" r:id="rId47"/>
    <p:sldId id="793" r:id="rId48"/>
    <p:sldId id="794" r:id="rId49"/>
    <p:sldId id="795" r:id="rId50"/>
    <p:sldId id="796" r:id="rId51"/>
    <p:sldId id="797" r:id="rId52"/>
    <p:sldId id="798" r:id="rId53"/>
    <p:sldId id="799" r:id="rId54"/>
    <p:sldId id="800" r:id="rId55"/>
    <p:sldId id="801" r:id="rId56"/>
    <p:sldId id="802" r:id="rId57"/>
    <p:sldId id="803" r:id="rId58"/>
    <p:sldId id="804" r:id="rId59"/>
    <p:sldId id="805" r:id="rId60"/>
    <p:sldId id="809" r:id="rId61"/>
    <p:sldId id="810" r:id="rId62"/>
    <p:sldId id="811" r:id="rId63"/>
    <p:sldId id="783" r:id="rId64"/>
    <p:sldId id="812" r:id="rId65"/>
    <p:sldId id="813" r:id="rId66"/>
    <p:sldId id="814" r:id="rId67"/>
    <p:sldId id="815" r:id="rId68"/>
    <p:sldId id="816" r:id="rId69"/>
    <p:sldId id="817" r:id="rId70"/>
    <p:sldId id="819" r:id="rId71"/>
    <p:sldId id="818" r:id="rId72"/>
    <p:sldId id="820" r:id="rId73"/>
    <p:sldId id="821" r:id="rId74"/>
    <p:sldId id="822" r:id="rId75"/>
    <p:sldId id="823" r:id="rId76"/>
    <p:sldId id="824" r:id="rId77"/>
    <p:sldId id="825" r:id="rId78"/>
    <p:sldId id="826" r:id="rId79"/>
    <p:sldId id="827" r:id="rId80"/>
    <p:sldId id="828" r:id="rId81"/>
    <p:sldId id="829" r:id="rId82"/>
    <p:sldId id="830" r:id="rId83"/>
    <p:sldId id="831" r:id="rId84"/>
    <p:sldId id="879" r:id="rId85"/>
    <p:sldId id="832" r:id="rId86"/>
    <p:sldId id="833" r:id="rId87"/>
    <p:sldId id="834" r:id="rId88"/>
    <p:sldId id="835" r:id="rId89"/>
    <p:sldId id="836" r:id="rId90"/>
    <p:sldId id="837" r:id="rId91"/>
    <p:sldId id="839" r:id="rId92"/>
    <p:sldId id="838" r:id="rId93"/>
    <p:sldId id="840" r:id="rId94"/>
    <p:sldId id="841" r:id="rId95"/>
    <p:sldId id="842" r:id="rId96"/>
    <p:sldId id="843" r:id="rId97"/>
    <p:sldId id="844" r:id="rId98"/>
    <p:sldId id="845" r:id="rId99"/>
    <p:sldId id="846" r:id="rId100"/>
    <p:sldId id="847" r:id="rId101"/>
    <p:sldId id="848" r:id="rId102"/>
    <p:sldId id="849" r:id="rId103"/>
    <p:sldId id="850" r:id="rId104"/>
    <p:sldId id="851" r:id="rId105"/>
    <p:sldId id="852" r:id="rId106"/>
    <p:sldId id="853" r:id="rId107"/>
    <p:sldId id="854" r:id="rId108"/>
    <p:sldId id="855" r:id="rId109"/>
    <p:sldId id="856" r:id="rId110"/>
    <p:sldId id="857" r:id="rId111"/>
    <p:sldId id="858" r:id="rId112"/>
    <p:sldId id="859" r:id="rId113"/>
    <p:sldId id="860" r:id="rId114"/>
    <p:sldId id="861" r:id="rId115"/>
    <p:sldId id="862" r:id="rId116"/>
    <p:sldId id="863" r:id="rId117"/>
    <p:sldId id="864" r:id="rId118"/>
    <p:sldId id="865" r:id="rId119"/>
    <p:sldId id="867" r:id="rId120"/>
    <p:sldId id="866" r:id="rId121"/>
    <p:sldId id="868" r:id="rId122"/>
    <p:sldId id="869" r:id="rId123"/>
    <p:sldId id="870" r:id="rId124"/>
    <p:sldId id="871" r:id="rId125"/>
    <p:sldId id="875" r:id="rId126"/>
    <p:sldId id="874" r:id="rId127"/>
    <p:sldId id="873" r:id="rId128"/>
    <p:sldId id="872" r:id="rId129"/>
    <p:sldId id="876" r:id="rId130"/>
    <p:sldId id="877" r:id="rId131"/>
    <p:sldId id="878" r:id="rId132"/>
    <p:sldId id="880" r:id="rId133"/>
    <p:sldId id="881" r:id="rId134"/>
    <p:sldId id="882" r:id="rId135"/>
    <p:sldId id="883" r:id="rId136"/>
    <p:sldId id="884" r:id="rId137"/>
    <p:sldId id="885" r:id="rId138"/>
    <p:sldId id="886" r:id="rId139"/>
    <p:sldId id="901" r:id="rId140"/>
    <p:sldId id="903" r:id="rId141"/>
    <p:sldId id="902" r:id="rId142"/>
    <p:sldId id="904" r:id="rId143"/>
    <p:sldId id="905" r:id="rId144"/>
    <p:sldId id="906" r:id="rId145"/>
    <p:sldId id="907" r:id="rId146"/>
    <p:sldId id="908" r:id="rId147"/>
    <p:sldId id="909" r:id="rId148"/>
    <p:sldId id="910" r:id="rId149"/>
    <p:sldId id="911" r:id="rId150"/>
    <p:sldId id="912" r:id="rId151"/>
    <p:sldId id="913" r:id="rId152"/>
    <p:sldId id="915" r:id="rId153"/>
    <p:sldId id="916" r:id="rId154"/>
    <p:sldId id="917" r:id="rId155"/>
    <p:sldId id="918" r:id="rId156"/>
    <p:sldId id="919" r:id="rId157"/>
    <p:sldId id="920" r:id="rId158"/>
    <p:sldId id="921" r:id="rId159"/>
    <p:sldId id="922" r:id="rId160"/>
    <p:sldId id="923" r:id="rId161"/>
    <p:sldId id="925" r:id="rId162"/>
    <p:sldId id="924" r:id="rId163"/>
    <p:sldId id="926" r:id="rId164"/>
    <p:sldId id="927" r:id="rId165"/>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00FF"/>
    <a:srgbClr val="FFFFFF"/>
    <a:srgbClr val="00FF00"/>
    <a:srgbClr val="FFFF00"/>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00" autoAdjust="0"/>
    <p:restoredTop sz="98896" autoAdjust="0"/>
  </p:normalViewPr>
  <p:slideViewPr>
    <p:cSldViewPr>
      <p:cViewPr varScale="1">
        <p:scale>
          <a:sx n="117" d="100"/>
          <a:sy n="117" d="100"/>
        </p:scale>
        <p:origin x="1218" y="96"/>
      </p:cViewPr>
      <p:guideLst>
        <p:guide orient="horz" pos="2160"/>
        <p:guide pos="2880"/>
      </p:guideLst>
    </p:cSldViewPr>
  </p:slideViewPr>
  <p:outlineViewPr>
    <p:cViewPr>
      <p:scale>
        <a:sx n="33" d="100"/>
        <a:sy n="33" d="100"/>
      </p:scale>
      <p:origin x="0" y="4008"/>
    </p:cViewPr>
  </p:outlineViewPr>
  <p:notesTextViewPr>
    <p:cViewPr>
      <p:scale>
        <a:sx n="1" d="1"/>
        <a:sy n="1" d="1"/>
      </p:scale>
      <p:origin x="0" y="0"/>
    </p:cViewPr>
  </p:notesTextViewPr>
  <p:sorterViewPr>
    <p:cViewPr>
      <p:scale>
        <a:sx n="125" d="100"/>
        <a:sy n="125" d="100"/>
      </p:scale>
      <p:origin x="0" y="92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charts/_rels/chart1.xml.rels><?xml version="1.0" encoding="UTF-8" standalone="yes"?>
<Relationships xmlns="http://schemas.openxmlformats.org/package/2006/relationships"><Relationship Id="rId1" Type="http://schemas.openxmlformats.org/officeDocument/2006/relationships/oleObject" Target="file:///E:\Desktop\Book2.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E:\Desktop\Book2.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E:\Desktop\Book2.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E:\Desktop\Book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E:\Desktop\load_cell_calibration.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E:\Desktop\load_cell_calibra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3464307862837021E-2"/>
          <c:y val="5.1400554097404488E-2"/>
          <c:w val="0.75121531541471021"/>
          <c:h val="0.81675259494099517"/>
        </c:manualLayout>
      </c:layout>
      <c:scatterChart>
        <c:scatterStyle val="lineMarker"/>
        <c:varyColors val="0"/>
        <c:ser>
          <c:idx val="0"/>
          <c:order val="0"/>
          <c:tx>
            <c:v>Ideal</c:v>
          </c:tx>
          <c:spPr>
            <a:ln>
              <a:solidFill>
                <a:srgbClr val="FF0000"/>
              </a:solidFill>
            </a:ln>
          </c:spPr>
          <c:marker>
            <c:symbol val="diamond"/>
            <c:size val="7"/>
            <c:spPr>
              <a:solidFill>
                <a:srgbClr val="FF0000"/>
              </a:solidFill>
              <a:ln>
                <a:solidFill>
                  <a:srgbClr val="FF0000"/>
                </a:solidFill>
              </a:ln>
            </c:spPr>
          </c:marker>
          <c:xVal>
            <c:numRef>
              <c:f>'1-31-12_A'!$B$5:$B$11</c:f>
              <c:numCache>
                <c:formatCode>General</c:formatCode>
                <c:ptCount val="7"/>
                <c:pt idx="0">
                  <c:v>0</c:v>
                </c:pt>
                <c:pt idx="1">
                  <c:v>2</c:v>
                </c:pt>
                <c:pt idx="2">
                  <c:v>4</c:v>
                </c:pt>
                <c:pt idx="3">
                  <c:v>6</c:v>
                </c:pt>
                <c:pt idx="4">
                  <c:v>8</c:v>
                </c:pt>
                <c:pt idx="5">
                  <c:v>10</c:v>
                </c:pt>
                <c:pt idx="6">
                  <c:v>12</c:v>
                </c:pt>
              </c:numCache>
            </c:numRef>
          </c:xVal>
          <c:yVal>
            <c:numRef>
              <c:f>'1-31-12_A'!$C$5:$C$11</c:f>
              <c:numCache>
                <c:formatCode>General</c:formatCode>
                <c:ptCount val="7"/>
                <c:pt idx="0">
                  <c:v>0</c:v>
                </c:pt>
                <c:pt idx="1">
                  <c:v>2</c:v>
                </c:pt>
                <c:pt idx="2">
                  <c:v>4</c:v>
                </c:pt>
                <c:pt idx="3">
                  <c:v>6</c:v>
                </c:pt>
                <c:pt idx="4">
                  <c:v>8</c:v>
                </c:pt>
                <c:pt idx="5">
                  <c:v>10</c:v>
                </c:pt>
                <c:pt idx="6">
                  <c:v>12</c:v>
                </c:pt>
              </c:numCache>
            </c:numRef>
          </c:yVal>
          <c:smooth val="0"/>
          <c:extLst>
            <c:ext xmlns:c16="http://schemas.microsoft.com/office/drawing/2014/chart" uri="{C3380CC4-5D6E-409C-BE32-E72D297353CC}">
              <c16:uniqueId val="{00000000-6D55-4B46-B2C8-499E7974B419}"/>
            </c:ext>
          </c:extLst>
        </c:ser>
        <c:ser>
          <c:idx val="1"/>
          <c:order val="1"/>
          <c:tx>
            <c:v>Unloaded 1</c:v>
          </c:tx>
          <c:marker>
            <c:symbol val="none"/>
          </c:marker>
          <c:xVal>
            <c:numRef>
              <c:f>'1-31-12_A'!$B$5:$B$11</c:f>
              <c:numCache>
                <c:formatCode>General</c:formatCode>
                <c:ptCount val="7"/>
                <c:pt idx="0">
                  <c:v>0</c:v>
                </c:pt>
                <c:pt idx="1">
                  <c:v>2</c:v>
                </c:pt>
                <c:pt idx="2">
                  <c:v>4</c:v>
                </c:pt>
                <c:pt idx="3">
                  <c:v>6</c:v>
                </c:pt>
                <c:pt idx="4">
                  <c:v>8</c:v>
                </c:pt>
                <c:pt idx="5">
                  <c:v>10</c:v>
                </c:pt>
                <c:pt idx="6">
                  <c:v>12</c:v>
                </c:pt>
              </c:numCache>
            </c:numRef>
          </c:xVal>
          <c:yVal>
            <c:numRef>
              <c:f>'1-31-12_A'!$E$5:$E$11</c:f>
              <c:numCache>
                <c:formatCode>0.000</c:formatCode>
                <c:ptCount val="7"/>
                <c:pt idx="0" formatCode="General">
                  <c:v>0</c:v>
                </c:pt>
                <c:pt idx="1">
                  <c:v>2.1679999999999993</c:v>
                </c:pt>
                <c:pt idx="2">
                  <c:v>4.1779999999999973</c:v>
                </c:pt>
                <c:pt idx="3">
                  <c:v>6.2179999999999982</c:v>
                </c:pt>
                <c:pt idx="4">
                  <c:v>8.2379999999999978</c:v>
                </c:pt>
                <c:pt idx="5">
                  <c:v>10.222999999999999</c:v>
                </c:pt>
                <c:pt idx="6">
                  <c:v>12.227999999999998</c:v>
                </c:pt>
              </c:numCache>
            </c:numRef>
          </c:yVal>
          <c:smooth val="0"/>
          <c:extLst>
            <c:ext xmlns:c16="http://schemas.microsoft.com/office/drawing/2014/chart" uri="{C3380CC4-5D6E-409C-BE32-E72D297353CC}">
              <c16:uniqueId val="{00000001-6D55-4B46-B2C8-499E7974B419}"/>
            </c:ext>
          </c:extLst>
        </c:ser>
        <c:ser>
          <c:idx val="2"/>
          <c:order val="2"/>
          <c:tx>
            <c:v>Unloaded 2</c:v>
          </c:tx>
          <c:marker>
            <c:symbol val="none"/>
          </c:marker>
          <c:xVal>
            <c:numRef>
              <c:f>'1-31-12_A'!$B$5:$B$11</c:f>
              <c:numCache>
                <c:formatCode>General</c:formatCode>
                <c:ptCount val="7"/>
                <c:pt idx="0">
                  <c:v>0</c:v>
                </c:pt>
                <c:pt idx="1">
                  <c:v>2</c:v>
                </c:pt>
                <c:pt idx="2">
                  <c:v>4</c:v>
                </c:pt>
                <c:pt idx="3">
                  <c:v>6</c:v>
                </c:pt>
                <c:pt idx="4">
                  <c:v>8</c:v>
                </c:pt>
                <c:pt idx="5">
                  <c:v>10</c:v>
                </c:pt>
                <c:pt idx="6">
                  <c:v>12</c:v>
                </c:pt>
              </c:numCache>
            </c:numRef>
          </c:xVal>
          <c:yVal>
            <c:numRef>
              <c:f>'1-31-12_A'!$I$5:$I$11</c:f>
              <c:numCache>
                <c:formatCode>0.000</c:formatCode>
                <c:ptCount val="7"/>
                <c:pt idx="0" formatCode="General">
                  <c:v>0</c:v>
                </c:pt>
                <c:pt idx="1">
                  <c:v>1.5100000000000016</c:v>
                </c:pt>
                <c:pt idx="2">
                  <c:v>3.5659999999999989</c:v>
                </c:pt>
                <c:pt idx="3">
                  <c:v>5.6169999999999991</c:v>
                </c:pt>
                <c:pt idx="4">
                  <c:v>7.6389999999999993</c:v>
                </c:pt>
                <c:pt idx="5">
                  <c:v>9.613999999999999</c:v>
                </c:pt>
                <c:pt idx="6">
                  <c:v>11.613999999999999</c:v>
                </c:pt>
              </c:numCache>
            </c:numRef>
          </c:yVal>
          <c:smooth val="0"/>
          <c:extLst>
            <c:ext xmlns:c16="http://schemas.microsoft.com/office/drawing/2014/chart" uri="{C3380CC4-5D6E-409C-BE32-E72D297353CC}">
              <c16:uniqueId val="{00000002-6D55-4B46-B2C8-499E7974B419}"/>
            </c:ext>
          </c:extLst>
        </c:ser>
        <c:ser>
          <c:idx val="3"/>
          <c:order val="3"/>
          <c:tx>
            <c:v>Unloaded 3</c:v>
          </c:tx>
          <c:marker>
            <c:symbol val="none"/>
          </c:marker>
          <c:xVal>
            <c:numRef>
              <c:f>'1-31-12_A'!$B$5:$B$11</c:f>
              <c:numCache>
                <c:formatCode>General</c:formatCode>
                <c:ptCount val="7"/>
                <c:pt idx="0">
                  <c:v>0</c:v>
                </c:pt>
                <c:pt idx="1">
                  <c:v>2</c:v>
                </c:pt>
                <c:pt idx="2">
                  <c:v>4</c:v>
                </c:pt>
                <c:pt idx="3">
                  <c:v>6</c:v>
                </c:pt>
                <c:pt idx="4">
                  <c:v>8</c:v>
                </c:pt>
                <c:pt idx="5">
                  <c:v>10</c:v>
                </c:pt>
                <c:pt idx="6">
                  <c:v>12</c:v>
                </c:pt>
              </c:numCache>
            </c:numRef>
          </c:xVal>
          <c:yVal>
            <c:numRef>
              <c:f>'1-31-12_A'!$M$5:$M$11</c:f>
              <c:numCache>
                <c:formatCode>0.000</c:formatCode>
                <c:ptCount val="7"/>
                <c:pt idx="0" formatCode="General">
                  <c:v>0</c:v>
                </c:pt>
                <c:pt idx="1">
                  <c:v>1.5539999999999985</c:v>
                </c:pt>
                <c:pt idx="2">
                  <c:v>3.6379999999999981</c:v>
                </c:pt>
                <c:pt idx="3">
                  <c:v>5.6749999999999989</c:v>
                </c:pt>
                <c:pt idx="4">
                  <c:v>7.6939999999999991</c:v>
                </c:pt>
                <c:pt idx="5">
                  <c:v>9.6599999999999984</c:v>
                </c:pt>
                <c:pt idx="6">
                  <c:v>11.656999999999998</c:v>
                </c:pt>
              </c:numCache>
            </c:numRef>
          </c:yVal>
          <c:smooth val="0"/>
          <c:extLst>
            <c:ext xmlns:c16="http://schemas.microsoft.com/office/drawing/2014/chart" uri="{C3380CC4-5D6E-409C-BE32-E72D297353CC}">
              <c16:uniqueId val="{00000003-6D55-4B46-B2C8-499E7974B419}"/>
            </c:ext>
          </c:extLst>
        </c:ser>
        <c:ser>
          <c:idx val="4"/>
          <c:order val="4"/>
          <c:tx>
            <c:v>Loaded 1</c:v>
          </c:tx>
          <c:marker>
            <c:symbol val="none"/>
          </c:marker>
          <c:xVal>
            <c:numRef>
              <c:f>'1-31-12_A'!$B$5:$B$11</c:f>
              <c:numCache>
                <c:formatCode>General</c:formatCode>
                <c:ptCount val="7"/>
                <c:pt idx="0">
                  <c:v>0</c:v>
                </c:pt>
                <c:pt idx="1">
                  <c:v>2</c:v>
                </c:pt>
                <c:pt idx="2">
                  <c:v>4</c:v>
                </c:pt>
                <c:pt idx="3">
                  <c:v>6</c:v>
                </c:pt>
                <c:pt idx="4">
                  <c:v>8</c:v>
                </c:pt>
                <c:pt idx="5">
                  <c:v>10</c:v>
                </c:pt>
                <c:pt idx="6">
                  <c:v>12</c:v>
                </c:pt>
              </c:numCache>
            </c:numRef>
          </c:xVal>
          <c:yVal>
            <c:numRef>
              <c:f>'1-31-12_A'!$Q$5:$Q$12</c:f>
              <c:numCache>
                <c:formatCode>0.000</c:formatCode>
                <c:ptCount val="8"/>
                <c:pt idx="0" formatCode="General">
                  <c:v>0</c:v>
                </c:pt>
                <c:pt idx="1">
                  <c:v>1.2829999999999977</c:v>
                </c:pt>
                <c:pt idx="2">
                  <c:v>2.7119999999999997</c:v>
                </c:pt>
                <c:pt idx="3">
                  <c:v>4.0679999999999978</c:v>
                </c:pt>
                <c:pt idx="4">
                  <c:v>5.3199999999999985</c:v>
                </c:pt>
                <c:pt idx="5">
                  <c:v>6.4919999999999991</c:v>
                </c:pt>
                <c:pt idx="6">
                  <c:v>7.5449999999999982</c:v>
                </c:pt>
              </c:numCache>
            </c:numRef>
          </c:yVal>
          <c:smooth val="0"/>
          <c:extLst>
            <c:ext xmlns:c16="http://schemas.microsoft.com/office/drawing/2014/chart" uri="{C3380CC4-5D6E-409C-BE32-E72D297353CC}">
              <c16:uniqueId val="{00000004-6D55-4B46-B2C8-499E7974B419}"/>
            </c:ext>
          </c:extLst>
        </c:ser>
        <c:ser>
          <c:idx val="5"/>
          <c:order val="5"/>
          <c:tx>
            <c:v>Loaded 2</c:v>
          </c:tx>
          <c:marker>
            <c:symbol val="none"/>
          </c:marker>
          <c:xVal>
            <c:numRef>
              <c:f>'1-31-12_A'!$B$5:$B$11</c:f>
              <c:numCache>
                <c:formatCode>General</c:formatCode>
                <c:ptCount val="7"/>
                <c:pt idx="0">
                  <c:v>0</c:v>
                </c:pt>
                <c:pt idx="1">
                  <c:v>2</c:v>
                </c:pt>
                <c:pt idx="2">
                  <c:v>4</c:v>
                </c:pt>
                <c:pt idx="3">
                  <c:v>6</c:v>
                </c:pt>
                <c:pt idx="4">
                  <c:v>8</c:v>
                </c:pt>
                <c:pt idx="5">
                  <c:v>10</c:v>
                </c:pt>
                <c:pt idx="6">
                  <c:v>12</c:v>
                </c:pt>
              </c:numCache>
            </c:numRef>
          </c:xVal>
          <c:yVal>
            <c:numRef>
              <c:f>'1-31-12_A'!$U$5:$U$11</c:f>
              <c:numCache>
                <c:formatCode>0.000</c:formatCode>
                <c:ptCount val="7"/>
                <c:pt idx="0" formatCode="General">
                  <c:v>0</c:v>
                </c:pt>
                <c:pt idx="1">
                  <c:v>1.5180000000000007</c:v>
                </c:pt>
                <c:pt idx="2">
                  <c:v>3.0330000000000013</c:v>
                </c:pt>
                <c:pt idx="3">
                  <c:v>4.3990000000000009</c:v>
                </c:pt>
                <c:pt idx="4">
                  <c:v>5.6639999999999997</c:v>
                </c:pt>
                <c:pt idx="5">
                  <c:v>6.8369999999999997</c:v>
                </c:pt>
                <c:pt idx="6">
                  <c:v>7.8819999999999997</c:v>
                </c:pt>
              </c:numCache>
            </c:numRef>
          </c:yVal>
          <c:smooth val="0"/>
          <c:extLst>
            <c:ext xmlns:c16="http://schemas.microsoft.com/office/drawing/2014/chart" uri="{C3380CC4-5D6E-409C-BE32-E72D297353CC}">
              <c16:uniqueId val="{00000005-6D55-4B46-B2C8-499E7974B419}"/>
            </c:ext>
          </c:extLst>
        </c:ser>
        <c:ser>
          <c:idx val="6"/>
          <c:order val="6"/>
          <c:tx>
            <c:v>Loaded 3</c:v>
          </c:tx>
          <c:marker>
            <c:symbol val="none"/>
          </c:marker>
          <c:xVal>
            <c:numRef>
              <c:f>'1-31-12_A'!$B$5:$B$11</c:f>
              <c:numCache>
                <c:formatCode>General</c:formatCode>
                <c:ptCount val="7"/>
                <c:pt idx="0">
                  <c:v>0</c:v>
                </c:pt>
                <c:pt idx="1">
                  <c:v>2</c:v>
                </c:pt>
                <c:pt idx="2">
                  <c:v>4</c:v>
                </c:pt>
                <c:pt idx="3">
                  <c:v>6</c:v>
                </c:pt>
                <c:pt idx="4">
                  <c:v>8</c:v>
                </c:pt>
                <c:pt idx="5">
                  <c:v>10</c:v>
                </c:pt>
                <c:pt idx="6">
                  <c:v>12</c:v>
                </c:pt>
              </c:numCache>
            </c:numRef>
          </c:xVal>
          <c:yVal>
            <c:numRef>
              <c:f>'1-31-12_A'!$Y$5:$Y$11</c:f>
              <c:numCache>
                <c:formatCode>0.000</c:formatCode>
                <c:ptCount val="7"/>
                <c:pt idx="0" formatCode="General">
                  <c:v>0</c:v>
                </c:pt>
                <c:pt idx="1">
                  <c:v>1.5599999999999987</c:v>
                </c:pt>
                <c:pt idx="2">
                  <c:v>3.0500000000000007</c:v>
                </c:pt>
                <c:pt idx="3">
                  <c:v>4.4199999999999982</c:v>
                </c:pt>
                <c:pt idx="4">
                  <c:v>5.6999999999999993</c:v>
                </c:pt>
                <c:pt idx="5">
                  <c:v>6.879999999999999</c:v>
                </c:pt>
                <c:pt idx="6">
                  <c:v>7.9399999999999995</c:v>
                </c:pt>
              </c:numCache>
            </c:numRef>
          </c:yVal>
          <c:smooth val="0"/>
          <c:extLst>
            <c:ext xmlns:c16="http://schemas.microsoft.com/office/drawing/2014/chart" uri="{C3380CC4-5D6E-409C-BE32-E72D297353CC}">
              <c16:uniqueId val="{00000006-6D55-4B46-B2C8-499E7974B419}"/>
            </c:ext>
          </c:extLst>
        </c:ser>
        <c:dLbls>
          <c:showLegendKey val="0"/>
          <c:showVal val="0"/>
          <c:showCatName val="0"/>
          <c:showSerName val="0"/>
          <c:showPercent val="0"/>
          <c:showBubbleSize val="0"/>
        </c:dLbls>
        <c:axId val="78703616"/>
        <c:axId val="82777216"/>
      </c:scatterChart>
      <c:valAx>
        <c:axId val="78703616"/>
        <c:scaling>
          <c:orientation val="minMax"/>
        </c:scaling>
        <c:delete val="0"/>
        <c:axPos val="b"/>
        <c:title>
          <c:tx>
            <c:rich>
              <a:bodyPr/>
              <a:lstStyle/>
              <a:p>
                <a:pPr>
                  <a:defRPr/>
                </a:pPr>
                <a:r>
                  <a:rPr lang="en-US"/>
                  <a:t>Encoder (mm)</a:t>
                </a:r>
              </a:p>
            </c:rich>
          </c:tx>
          <c:overlay val="0"/>
        </c:title>
        <c:numFmt formatCode="General" sourceLinked="1"/>
        <c:majorTickMark val="out"/>
        <c:minorTickMark val="none"/>
        <c:tickLblPos val="nextTo"/>
        <c:crossAx val="82777216"/>
        <c:crosses val="autoZero"/>
        <c:crossBetween val="midCat"/>
      </c:valAx>
      <c:valAx>
        <c:axId val="82777216"/>
        <c:scaling>
          <c:orientation val="minMax"/>
        </c:scaling>
        <c:delete val="0"/>
        <c:axPos val="l"/>
        <c:majorGridlines/>
        <c:title>
          <c:tx>
            <c:rich>
              <a:bodyPr rot="-5400000" vert="horz"/>
              <a:lstStyle/>
              <a:p>
                <a:pPr>
                  <a:defRPr/>
                </a:pPr>
                <a:r>
                  <a:rPr lang="en-US"/>
                  <a:t>LVDT (mm)</a:t>
                </a:r>
              </a:p>
            </c:rich>
          </c:tx>
          <c:overlay val="0"/>
        </c:title>
        <c:numFmt formatCode="General" sourceLinked="1"/>
        <c:majorTickMark val="out"/>
        <c:minorTickMark val="none"/>
        <c:tickLblPos val="nextTo"/>
        <c:crossAx val="78703616"/>
        <c:crosses val="autoZero"/>
        <c:crossBetween val="midCat"/>
      </c:valAx>
    </c:plotArea>
    <c:legend>
      <c:legendPos val="r"/>
      <c:layout>
        <c:manualLayout>
          <c:xMode val="edge"/>
          <c:yMode val="edge"/>
          <c:x val="0.76431867891513561"/>
          <c:y val="0.15143409157188686"/>
          <c:w val="0.23238655606516645"/>
          <c:h val="0.52090680117079768"/>
        </c:manualLayout>
      </c:layout>
      <c:overlay val="0"/>
      <c:spPr>
        <a:solidFill>
          <a:schemeClr val="bg1"/>
        </a:solidFill>
        <a:ln>
          <a:solidFill>
            <a:sysClr val="windowText" lastClr="000000"/>
          </a:solidFill>
        </a:ln>
      </c:spPr>
    </c:legend>
    <c:plotVisOnly val="1"/>
    <c:dispBlanksAs val="gap"/>
    <c:showDLblsOverMax val="0"/>
  </c:chart>
  <c:spPr>
    <a:ln>
      <a:solidFill>
        <a:sysClr val="windowText" lastClr="000000"/>
      </a:solid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200240594925635E-2"/>
          <c:y val="5.1400554097404488E-2"/>
          <c:w val="0.76539281209174237"/>
          <c:h val="0.78074438611840191"/>
        </c:manualLayout>
      </c:layout>
      <c:scatterChart>
        <c:scatterStyle val="lineMarker"/>
        <c:varyColors val="0"/>
        <c:ser>
          <c:idx val="0"/>
          <c:order val="0"/>
          <c:tx>
            <c:v>Ideal</c:v>
          </c:tx>
          <c:spPr>
            <a:ln>
              <a:solidFill>
                <a:srgbClr val="FF0000"/>
              </a:solidFill>
            </a:ln>
          </c:spPr>
          <c:marker>
            <c:spPr>
              <a:solidFill>
                <a:srgbClr val="FF0000"/>
              </a:solidFill>
              <a:ln>
                <a:solidFill>
                  <a:srgbClr val="FF0000"/>
                </a:solidFill>
              </a:ln>
            </c:spPr>
          </c:marker>
          <c:xVal>
            <c:numRef>
              <c:f>'2-1-12_B'!$B$5:$B$11</c:f>
              <c:numCache>
                <c:formatCode>General</c:formatCode>
                <c:ptCount val="7"/>
                <c:pt idx="0">
                  <c:v>0</c:v>
                </c:pt>
                <c:pt idx="1">
                  <c:v>2</c:v>
                </c:pt>
                <c:pt idx="2">
                  <c:v>4</c:v>
                </c:pt>
                <c:pt idx="3">
                  <c:v>6</c:v>
                </c:pt>
                <c:pt idx="4">
                  <c:v>8</c:v>
                </c:pt>
                <c:pt idx="5">
                  <c:v>10</c:v>
                </c:pt>
                <c:pt idx="6">
                  <c:v>12</c:v>
                </c:pt>
              </c:numCache>
            </c:numRef>
          </c:xVal>
          <c:yVal>
            <c:numRef>
              <c:f>'2-1-12_B'!$C$5:$C$11</c:f>
              <c:numCache>
                <c:formatCode>General</c:formatCode>
                <c:ptCount val="7"/>
                <c:pt idx="0">
                  <c:v>0</c:v>
                </c:pt>
                <c:pt idx="1">
                  <c:v>2</c:v>
                </c:pt>
                <c:pt idx="2">
                  <c:v>4</c:v>
                </c:pt>
                <c:pt idx="3">
                  <c:v>6</c:v>
                </c:pt>
                <c:pt idx="4">
                  <c:v>8</c:v>
                </c:pt>
                <c:pt idx="5">
                  <c:v>10</c:v>
                </c:pt>
                <c:pt idx="6">
                  <c:v>12</c:v>
                </c:pt>
              </c:numCache>
            </c:numRef>
          </c:yVal>
          <c:smooth val="0"/>
          <c:extLst>
            <c:ext xmlns:c16="http://schemas.microsoft.com/office/drawing/2014/chart" uri="{C3380CC4-5D6E-409C-BE32-E72D297353CC}">
              <c16:uniqueId val="{00000000-0D2B-432C-8F22-1A2480C2149C}"/>
            </c:ext>
          </c:extLst>
        </c:ser>
        <c:ser>
          <c:idx val="1"/>
          <c:order val="1"/>
          <c:tx>
            <c:v>Unloaded 1</c:v>
          </c:tx>
          <c:marker>
            <c:symbol val="none"/>
          </c:marker>
          <c:xVal>
            <c:numRef>
              <c:f>'2-1-12_B'!$B$5:$B$11</c:f>
              <c:numCache>
                <c:formatCode>General</c:formatCode>
                <c:ptCount val="7"/>
                <c:pt idx="0">
                  <c:v>0</c:v>
                </c:pt>
                <c:pt idx="1">
                  <c:v>2</c:v>
                </c:pt>
                <c:pt idx="2">
                  <c:v>4</c:v>
                </c:pt>
                <c:pt idx="3">
                  <c:v>6</c:v>
                </c:pt>
                <c:pt idx="4">
                  <c:v>8</c:v>
                </c:pt>
                <c:pt idx="5">
                  <c:v>10</c:v>
                </c:pt>
                <c:pt idx="6">
                  <c:v>12</c:v>
                </c:pt>
              </c:numCache>
            </c:numRef>
          </c:xVal>
          <c:yVal>
            <c:numRef>
              <c:f>'2-1-12_B'!$E$5:$E$11</c:f>
              <c:numCache>
                <c:formatCode>0.00</c:formatCode>
                <c:ptCount val="7"/>
                <c:pt idx="0">
                  <c:v>0</c:v>
                </c:pt>
                <c:pt idx="1">
                  <c:v>2.2000000000000028</c:v>
                </c:pt>
                <c:pt idx="2">
                  <c:v>4.2000000000000028</c:v>
                </c:pt>
                <c:pt idx="3">
                  <c:v>6.2300000000000022</c:v>
                </c:pt>
                <c:pt idx="4">
                  <c:v>8.2500000000000018</c:v>
                </c:pt>
                <c:pt idx="5">
                  <c:v>10.230000000000002</c:v>
                </c:pt>
                <c:pt idx="6">
                  <c:v>12.230000000000002</c:v>
                </c:pt>
              </c:numCache>
            </c:numRef>
          </c:yVal>
          <c:smooth val="0"/>
          <c:extLst>
            <c:ext xmlns:c16="http://schemas.microsoft.com/office/drawing/2014/chart" uri="{C3380CC4-5D6E-409C-BE32-E72D297353CC}">
              <c16:uniqueId val="{00000001-0D2B-432C-8F22-1A2480C2149C}"/>
            </c:ext>
          </c:extLst>
        </c:ser>
        <c:ser>
          <c:idx val="2"/>
          <c:order val="2"/>
          <c:tx>
            <c:v>Unloaded 2</c:v>
          </c:tx>
          <c:marker>
            <c:symbol val="none"/>
          </c:marker>
          <c:xVal>
            <c:numRef>
              <c:f>'2-1-12_B'!$B$5:$B$11</c:f>
              <c:numCache>
                <c:formatCode>General</c:formatCode>
                <c:ptCount val="7"/>
                <c:pt idx="0">
                  <c:v>0</c:v>
                </c:pt>
                <c:pt idx="1">
                  <c:v>2</c:v>
                </c:pt>
                <c:pt idx="2">
                  <c:v>4</c:v>
                </c:pt>
                <c:pt idx="3">
                  <c:v>6</c:v>
                </c:pt>
                <c:pt idx="4">
                  <c:v>8</c:v>
                </c:pt>
                <c:pt idx="5">
                  <c:v>10</c:v>
                </c:pt>
                <c:pt idx="6">
                  <c:v>12</c:v>
                </c:pt>
              </c:numCache>
            </c:numRef>
          </c:xVal>
          <c:yVal>
            <c:numRef>
              <c:f>'2-1-12_B'!$I$5:$I$11</c:f>
              <c:numCache>
                <c:formatCode>0.00</c:formatCode>
                <c:ptCount val="7"/>
                <c:pt idx="0">
                  <c:v>0</c:v>
                </c:pt>
                <c:pt idx="1">
                  <c:v>1.4600000000000009</c:v>
                </c:pt>
                <c:pt idx="2">
                  <c:v>3.5600000000000023</c:v>
                </c:pt>
                <c:pt idx="3">
                  <c:v>5.6100000000000012</c:v>
                </c:pt>
                <c:pt idx="4">
                  <c:v>7.6300000000000008</c:v>
                </c:pt>
                <c:pt idx="5">
                  <c:v>9.620000000000001</c:v>
                </c:pt>
                <c:pt idx="6">
                  <c:v>11.620000000000001</c:v>
                </c:pt>
              </c:numCache>
            </c:numRef>
          </c:yVal>
          <c:smooth val="0"/>
          <c:extLst>
            <c:ext xmlns:c16="http://schemas.microsoft.com/office/drawing/2014/chart" uri="{C3380CC4-5D6E-409C-BE32-E72D297353CC}">
              <c16:uniqueId val="{00000002-0D2B-432C-8F22-1A2480C2149C}"/>
            </c:ext>
          </c:extLst>
        </c:ser>
        <c:ser>
          <c:idx val="3"/>
          <c:order val="3"/>
          <c:tx>
            <c:v>Unloaded 3</c:v>
          </c:tx>
          <c:marker>
            <c:symbol val="none"/>
          </c:marker>
          <c:xVal>
            <c:numRef>
              <c:f>'2-1-12_B'!$B$5:$B$11</c:f>
              <c:numCache>
                <c:formatCode>General</c:formatCode>
                <c:ptCount val="7"/>
                <c:pt idx="0">
                  <c:v>0</c:v>
                </c:pt>
                <c:pt idx="1">
                  <c:v>2</c:v>
                </c:pt>
                <c:pt idx="2">
                  <c:v>4</c:v>
                </c:pt>
                <c:pt idx="3">
                  <c:v>6</c:v>
                </c:pt>
                <c:pt idx="4">
                  <c:v>8</c:v>
                </c:pt>
                <c:pt idx="5">
                  <c:v>10</c:v>
                </c:pt>
                <c:pt idx="6">
                  <c:v>12</c:v>
                </c:pt>
              </c:numCache>
            </c:numRef>
          </c:xVal>
          <c:yVal>
            <c:numRef>
              <c:f>'2-1-12_B'!$M$5:$M$11</c:f>
              <c:numCache>
                <c:formatCode>0.00</c:formatCode>
                <c:ptCount val="7"/>
                <c:pt idx="0">
                  <c:v>0</c:v>
                </c:pt>
                <c:pt idx="1">
                  <c:v>1.490000000000002</c:v>
                </c:pt>
                <c:pt idx="2">
                  <c:v>3.66</c:v>
                </c:pt>
                <c:pt idx="3">
                  <c:v>5.6900000000000013</c:v>
                </c:pt>
                <c:pt idx="4">
                  <c:v>7.7100000000000009</c:v>
                </c:pt>
                <c:pt idx="5">
                  <c:v>9.7000000000000011</c:v>
                </c:pt>
                <c:pt idx="6">
                  <c:v>11.700000000000001</c:v>
                </c:pt>
              </c:numCache>
            </c:numRef>
          </c:yVal>
          <c:smooth val="0"/>
          <c:extLst>
            <c:ext xmlns:c16="http://schemas.microsoft.com/office/drawing/2014/chart" uri="{C3380CC4-5D6E-409C-BE32-E72D297353CC}">
              <c16:uniqueId val="{00000003-0D2B-432C-8F22-1A2480C2149C}"/>
            </c:ext>
          </c:extLst>
        </c:ser>
        <c:ser>
          <c:idx val="4"/>
          <c:order val="4"/>
          <c:tx>
            <c:v>Loaded 1</c:v>
          </c:tx>
          <c:marker>
            <c:symbol val="none"/>
          </c:marker>
          <c:xVal>
            <c:numRef>
              <c:f>'2-1-12_B'!$B$5:$B$11</c:f>
              <c:numCache>
                <c:formatCode>General</c:formatCode>
                <c:ptCount val="7"/>
                <c:pt idx="0">
                  <c:v>0</c:v>
                </c:pt>
                <c:pt idx="1">
                  <c:v>2</c:v>
                </c:pt>
                <c:pt idx="2">
                  <c:v>4</c:v>
                </c:pt>
                <c:pt idx="3">
                  <c:v>6</c:v>
                </c:pt>
                <c:pt idx="4">
                  <c:v>8</c:v>
                </c:pt>
                <c:pt idx="5">
                  <c:v>10</c:v>
                </c:pt>
                <c:pt idx="6">
                  <c:v>12</c:v>
                </c:pt>
              </c:numCache>
            </c:numRef>
          </c:xVal>
          <c:yVal>
            <c:numRef>
              <c:f>'2-1-12_B'!$Q$5:$Q$11</c:f>
              <c:numCache>
                <c:formatCode>0.00</c:formatCode>
                <c:ptCount val="7"/>
                <c:pt idx="0">
                  <c:v>0</c:v>
                </c:pt>
                <c:pt idx="1">
                  <c:v>1.2399999999999984</c:v>
                </c:pt>
                <c:pt idx="2">
                  <c:v>2.620000000000001</c:v>
                </c:pt>
                <c:pt idx="3">
                  <c:v>3.91</c:v>
                </c:pt>
                <c:pt idx="4">
                  <c:v>5.129999999999999</c:v>
                </c:pt>
                <c:pt idx="5">
                  <c:v>6.27</c:v>
                </c:pt>
                <c:pt idx="6">
                  <c:v>7.3099999999999987</c:v>
                </c:pt>
              </c:numCache>
            </c:numRef>
          </c:yVal>
          <c:smooth val="0"/>
          <c:extLst>
            <c:ext xmlns:c16="http://schemas.microsoft.com/office/drawing/2014/chart" uri="{C3380CC4-5D6E-409C-BE32-E72D297353CC}">
              <c16:uniqueId val="{00000004-0D2B-432C-8F22-1A2480C2149C}"/>
            </c:ext>
          </c:extLst>
        </c:ser>
        <c:ser>
          <c:idx val="5"/>
          <c:order val="5"/>
          <c:tx>
            <c:v>Loaded 2</c:v>
          </c:tx>
          <c:marker>
            <c:symbol val="none"/>
          </c:marker>
          <c:xVal>
            <c:numRef>
              <c:f>'2-1-12_B'!$B$5:$B$11</c:f>
              <c:numCache>
                <c:formatCode>General</c:formatCode>
                <c:ptCount val="7"/>
                <c:pt idx="0">
                  <c:v>0</c:v>
                </c:pt>
                <c:pt idx="1">
                  <c:v>2</c:v>
                </c:pt>
                <c:pt idx="2">
                  <c:v>4</c:v>
                </c:pt>
                <c:pt idx="3">
                  <c:v>6</c:v>
                </c:pt>
                <c:pt idx="4">
                  <c:v>8</c:v>
                </c:pt>
                <c:pt idx="5">
                  <c:v>10</c:v>
                </c:pt>
                <c:pt idx="6">
                  <c:v>12</c:v>
                </c:pt>
              </c:numCache>
            </c:numRef>
          </c:xVal>
          <c:yVal>
            <c:numRef>
              <c:f>'2-1-12_B'!$U$5:$U$11</c:f>
              <c:numCache>
                <c:formatCode>0.00</c:formatCode>
                <c:ptCount val="7"/>
                <c:pt idx="0">
                  <c:v>0</c:v>
                </c:pt>
                <c:pt idx="1">
                  <c:v>1.4699999999999989</c:v>
                </c:pt>
                <c:pt idx="2">
                  <c:v>3</c:v>
                </c:pt>
                <c:pt idx="3">
                  <c:v>4.2899999999999991</c:v>
                </c:pt>
                <c:pt idx="4">
                  <c:v>5.5299999999999994</c:v>
                </c:pt>
                <c:pt idx="5">
                  <c:v>6.68</c:v>
                </c:pt>
                <c:pt idx="6">
                  <c:v>7.7099999999999991</c:v>
                </c:pt>
              </c:numCache>
            </c:numRef>
          </c:yVal>
          <c:smooth val="0"/>
          <c:extLst>
            <c:ext xmlns:c16="http://schemas.microsoft.com/office/drawing/2014/chart" uri="{C3380CC4-5D6E-409C-BE32-E72D297353CC}">
              <c16:uniqueId val="{00000005-0D2B-432C-8F22-1A2480C2149C}"/>
            </c:ext>
          </c:extLst>
        </c:ser>
        <c:ser>
          <c:idx val="6"/>
          <c:order val="6"/>
          <c:tx>
            <c:v>Loaded 3</c:v>
          </c:tx>
          <c:marker>
            <c:symbol val="none"/>
          </c:marker>
          <c:xVal>
            <c:numRef>
              <c:f>'2-1-12_B'!$C$5:$C$11</c:f>
              <c:numCache>
                <c:formatCode>General</c:formatCode>
                <c:ptCount val="7"/>
                <c:pt idx="0">
                  <c:v>0</c:v>
                </c:pt>
                <c:pt idx="1">
                  <c:v>2</c:v>
                </c:pt>
                <c:pt idx="2">
                  <c:v>4</c:v>
                </c:pt>
                <c:pt idx="3">
                  <c:v>6</c:v>
                </c:pt>
                <c:pt idx="4">
                  <c:v>8</c:v>
                </c:pt>
                <c:pt idx="5">
                  <c:v>10</c:v>
                </c:pt>
                <c:pt idx="6">
                  <c:v>12</c:v>
                </c:pt>
              </c:numCache>
            </c:numRef>
          </c:xVal>
          <c:yVal>
            <c:numRef>
              <c:f>'2-1-12_B'!$Y$5:$Y$11</c:f>
              <c:numCache>
                <c:formatCode>0.00</c:formatCode>
                <c:ptCount val="7"/>
                <c:pt idx="0">
                  <c:v>0</c:v>
                </c:pt>
                <c:pt idx="1">
                  <c:v>1.4299999999999997</c:v>
                </c:pt>
                <c:pt idx="2">
                  <c:v>3.0199999999999996</c:v>
                </c:pt>
                <c:pt idx="3">
                  <c:v>4.3299999999999983</c:v>
                </c:pt>
                <c:pt idx="4">
                  <c:v>5.5799999999999983</c:v>
                </c:pt>
                <c:pt idx="5">
                  <c:v>6.7299999999999986</c:v>
                </c:pt>
                <c:pt idx="6">
                  <c:v>7.759999999999998</c:v>
                </c:pt>
              </c:numCache>
            </c:numRef>
          </c:yVal>
          <c:smooth val="0"/>
          <c:extLst>
            <c:ext xmlns:c16="http://schemas.microsoft.com/office/drawing/2014/chart" uri="{C3380CC4-5D6E-409C-BE32-E72D297353CC}">
              <c16:uniqueId val="{00000006-0D2B-432C-8F22-1A2480C2149C}"/>
            </c:ext>
          </c:extLst>
        </c:ser>
        <c:dLbls>
          <c:showLegendKey val="0"/>
          <c:showVal val="0"/>
          <c:showCatName val="0"/>
          <c:showSerName val="0"/>
          <c:showPercent val="0"/>
          <c:showBubbleSize val="0"/>
        </c:dLbls>
        <c:axId val="82836864"/>
        <c:axId val="79894016"/>
      </c:scatterChart>
      <c:valAx>
        <c:axId val="82836864"/>
        <c:scaling>
          <c:orientation val="minMax"/>
        </c:scaling>
        <c:delete val="0"/>
        <c:axPos val="b"/>
        <c:title>
          <c:tx>
            <c:rich>
              <a:bodyPr/>
              <a:lstStyle/>
              <a:p>
                <a:pPr>
                  <a:defRPr/>
                </a:pPr>
                <a:r>
                  <a:rPr lang="en-US"/>
                  <a:t>Encoder (mm)</a:t>
                </a:r>
              </a:p>
            </c:rich>
          </c:tx>
          <c:overlay val="0"/>
        </c:title>
        <c:numFmt formatCode="General" sourceLinked="1"/>
        <c:majorTickMark val="out"/>
        <c:minorTickMark val="none"/>
        <c:tickLblPos val="nextTo"/>
        <c:crossAx val="79894016"/>
        <c:crosses val="autoZero"/>
        <c:crossBetween val="midCat"/>
      </c:valAx>
      <c:valAx>
        <c:axId val="79894016"/>
        <c:scaling>
          <c:orientation val="minMax"/>
        </c:scaling>
        <c:delete val="0"/>
        <c:axPos val="l"/>
        <c:majorGridlines/>
        <c:title>
          <c:tx>
            <c:rich>
              <a:bodyPr rot="-5400000" vert="horz"/>
              <a:lstStyle/>
              <a:p>
                <a:pPr>
                  <a:defRPr/>
                </a:pPr>
                <a:r>
                  <a:rPr lang="en-US"/>
                  <a:t>LVDT (mm)</a:t>
                </a:r>
              </a:p>
            </c:rich>
          </c:tx>
          <c:overlay val="0"/>
        </c:title>
        <c:numFmt formatCode="General" sourceLinked="1"/>
        <c:majorTickMark val="out"/>
        <c:minorTickMark val="none"/>
        <c:tickLblPos val="nextTo"/>
        <c:crossAx val="82836864"/>
        <c:crosses val="autoZero"/>
        <c:crossBetween val="midCat"/>
      </c:valAx>
    </c:plotArea>
    <c:legend>
      <c:legendPos val="r"/>
      <c:layout>
        <c:manualLayout>
          <c:xMode val="edge"/>
          <c:yMode val="edge"/>
          <c:x val="0.77181384253191687"/>
          <c:y val="0.10108413531641879"/>
          <c:w val="0.21345909886264217"/>
          <c:h val="0.58602034120734903"/>
        </c:manualLayout>
      </c:layout>
      <c:overlay val="0"/>
      <c:spPr>
        <a:solidFill>
          <a:schemeClr val="bg1"/>
        </a:solidFill>
        <a:ln>
          <a:solidFill>
            <a:sysClr val="windowText" lastClr="000000"/>
          </a:solidFill>
        </a:ln>
      </c:spPr>
    </c:legend>
    <c:plotVisOnly val="1"/>
    <c:dispBlanksAs val="gap"/>
    <c:showDLblsOverMax val="0"/>
  </c:chart>
  <c:spPr>
    <a:ln>
      <a:solidFill>
        <a:schemeClr val="tx1"/>
      </a:solid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200240594925635E-2"/>
          <c:y val="5.1400554097404488E-2"/>
          <c:w val="0.78601071741032369"/>
          <c:h val="0.78074438611840191"/>
        </c:manualLayout>
      </c:layout>
      <c:scatterChart>
        <c:scatterStyle val="lineMarker"/>
        <c:varyColors val="0"/>
        <c:ser>
          <c:idx val="0"/>
          <c:order val="0"/>
          <c:tx>
            <c:v>Ideal</c:v>
          </c:tx>
          <c:spPr>
            <a:ln>
              <a:solidFill>
                <a:srgbClr val="FF0000"/>
              </a:solidFill>
            </a:ln>
          </c:spPr>
          <c:marker>
            <c:spPr>
              <a:solidFill>
                <a:srgbClr val="FF0000"/>
              </a:solidFill>
              <a:ln>
                <a:solidFill>
                  <a:srgbClr val="FF0000"/>
                </a:solidFill>
              </a:ln>
            </c:spPr>
          </c:marker>
          <c:xVal>
            <c:numRef>
              <c:f>'2-1-12_C'!$B$5:$B$11</c:f>
              <c:numCache>
                <c:formatCode>General</c:formatCode>
                <c:ptCount val="7"/>
                <c:pt idx="0">
                  <c:v>0</c:v>
                </c:pt>
                <c:pt idx="1">
                  <c:v>2</c:v>
                </c:pt>
                <c:pt idx="2">
                  <c:v>4</c:v>
                </c:pt>
                <c:pt idx="3">
                  <c:v>6</c:v>
                </c:pt>
                <c:pt idx="4">
                  <c:v>8</c:v>
                </c:pt>
                <c:pt idx="5">
                  <c:v>10</c:v>
                </c:pt>
                <c:pt idx="6">
                  <c:v>12</c:v>
                </c:pt>
              </c:numCache>
            </c:numRef>
          </c:xVal>
          <c:yVal>
            <c:numRef>
              <c:f>'2-1-12_C'!$C$5:$C$11</c:f>
              <c:numCache>
                <c:formatCode>General</c:formatCode>
                <c:ptCount val="7"/>
                <c:pt idx="0">
                  <c:v>0</c:v>
                </c:pt>
                <c:pt idx="1">
                  <c:v>2</c:v>
                </c:pt>
                <c:pt idx="2">
                  <c:v>4</c:v>
                </c:pt>
                <c:pt idx="3">
                  <c:v>6</c:v>
                </c:pt>
                <c:pt idx="4">
                  <c:v>8</c:v>
                </c:pt>
                <c:pt idx="5">
                  <c:v>10</c:v>
                </c:pt>
                <c:pt idx="6">
                  <c:v>12</c:v>
                </c:pt>
              </c:numCache>
            </c:numRef>
          </c:yVal>
          <c:smooth val="0"/>
          <c:extLst>
            <c:ext xmlns:c16="http://schemas.microsoft.com/office/drawing/2014/chart" uri="{C3380CC4-5D6E-409C-BE32-E72D297353CC}">
              <c16:uniqueId val="{00000000-A9C2-4CD5-A61C-A6F8A2D00EC6}"/>
            </c:ext>
          </c:extLst>
        </c:ser>
        <c:ser>
          <c:idx val="1"/>
          <c:order val="1"/>
          <c:tx>
            <c:v>Unloaded 1</c:v>
          </c:tx>
          <c:marker>
            <c:symbol val="none"/>
          </c:marker>
          <c:xVal>
            <c:numRef>
              <c:f>'2-1-12_C'!$B$5:$B$11</c:f>
              <c:numCache>
                <c:formatCode>General</c:formatCode>
                <c:ptCount val="7"/>
                <c:pt idx="0">
                  <c:v>0</c:v>
                </c:pt>
                <c:pt idx="1">
                  <c:v>2</c:v>
                </c:pt>
                <c:pt idx="2">
                  <c:v>4</c:v>
                </c:pt>
                <c:pt idx="3">
                  <c:v>6</c:v>
                </c:pt>
                <c:pt idx="4">
                  <c:v>8</c:v>
                </c:pt>
                <c:pt idx="5">
                  <c:v>10</c:v>
                </c:pt>
                <c:pt idx="6">
                  <c:v>12</c:v>
                </c:pt>
              </c:numCache>
            </c:numRef>
          </c:xVal>
          <c:yVal>
            <c:numRef>
              <c:f>'2-1-12_C'!$E$5:$E$11</c:f>
              <c:numCache>
                <c:formatCode>0.00</c:formatCode>
                <c:ptCount val="7"/>
                <c:pt idx="0">
                  <c:v>0</c:v>
                </c:pt>
                <c:pt idx="1">
                  <c:v>2.0999999999999979</c:v>
                </c:pt>
                <c:pt idx="2">
                  <c:v>4.1099999999999994</c:v>
                </c:pt>
                <c:pt idx="3">
                  <c:v>6.09</c:v>
                </c:pt>
                <c:pt idx="4">
                  <c:v>8.11</c:v>
                </c:pt>
                <c:pt idx="5">
                  <c:v>10.039999999999999</c:v>
                </c:pt>
                <c:pt idx="6">
                  <c:v>12.04</c:v>
                </c:pt>
              </c:numCache>
            </c:numRef>
          </c:yVal>
          <c:smooth val="0"/>
          <c:extLst>
            <c:ext xmlns:c16="http://schemas.microsoft.com/office/drawing/2014/chart" uri="{C3380CC4-5D6E-409C-BE32-E72D297353CC}">
              <c16:uniqueId val="{00000001-A9C2-4CD5-A61C-A6F8A2D00EC6}"/>
            </c:ext>
          </c:extLst>
        </c:ser>
        <c:ser>
          <c:idx val="2"/>
          <c:order val="2"/>
          <c:tx>
            <c:v>Unloaded 2</c:v>
          </c:tx>
          <c:marker>
            <c:symbol val="none"/>
          </c:marker>
          <c:xVal>
            <c:numRef>
              <c:f>'2-1-12_C'!$B$5:$B$11</c:f>
              <c:numCache>
                <c:formatCode>General</c:formatCode>
                <c:ptCount val="7"/>
                <c:pt idx="0">
                  <c:v>0</c:v>
                </c:pt>
                <c:pt idx="1">
                  <c:v>2</c:v>
                </c:pt>
                <c:pt idx="2">
                  <c:v>4</c:v>
                </c:pt>
                <c:pt idx="3">
                  <c:v>6</c:v>
                </c:pt>
                <c:pt idx="4">
                  <c:v>8</c:v>
                </c:pt>
                <c:pt idx="5">
                  <c:v>10</c:v>
                </c:pt>
                <c:pt idx="6">
                  <c:v>12</c:v>
                </c:pt>
              </c:numCache>
            </c:numRef>
          </c:xVal>
          <c:yVal>
            <c:numRef>
              <c:f>'2-1-12_C'!$I$5:$I$11</c:f>
              <c:numCache>
                <c:formatCode>0.00</c:formatCode>
                <c:ptCount val="7"/>
                <c:pt idx="0">
                  <c:v>0</c:v>
                </c:pt>
                <c:pt idx="1">
                  <c:v>1.4100000000000001</c:v>
                </c:pt>
                <c:pt idx="2">
                  <c:v>3.4200000000000017</c:v>
                </c:pt>
                <c:pt idx="3">
                  <c:v>5.4</c:v>
                </c:pt>
                <c:pt idx="4">
                  <c:v>7.41</c:v>
                </c:pt>
                <c:pt idx="5">
                  <c:v>9.370000000000001</c:v>
                </c:pt>
                <c:pt idx="6">
                  <c:v>11.360000000000001</c:v>
                </c:pt>
              </c:numCache>
            </c:numRef>
          </c:yVal>
          <c:smooth val="0"/>
          <c:extLst>
            <c:ext xmlns:c16="http://schemas.microsoft.com/office/drawing/2014/chart" uri="{C3380CC4-5D6E-409C-BE32-E72D297353CC}">
              <c16:uniqueId val="{00000002-A9C2-4CD5-A61C-A6F8A2D00EC6}"/>
            </c:ext>
          </c:extLst>
        </c:ser>
        <c:ser>
          <c:idx val="3"/>
          <c:order val="3"/>
          <c:tx>
            <c:v>Unloaded 3</c:v>
          </c:tx>
          <c:marker>
            <c:symbol val="none"/>
          </c:marker>
          <c:xVal>
            <c:numRef>
              <c:f>'2-1-12_C'!$B$5:$B$11</c:f>
              <c:numCache>
                <c:formatCode>General</c:formatCode>
                <c:ptCount val="7"/>
                <c:pt idx="0">
                  <c:v>0</c:v>
                </c:pt>
                <c:pt idx="1">
                  <c:v>2</c:v>
                </c:pt>
                <c:pt idx="2">
                  <c:v>4</c:v>
                </c:pt>
                <c:pt idx="3">
                  <c:v>6</c:v>
                </c:pt>
                <c:pt idx="4">
                  <c:v>8</c:v>
                </c:pt>
                <c:pt idx="5">
                  <c:v>10</c:v>
                </c:pt>
                <c:pt idx="6">
                  <c:v>12</c:v>
                </c:pt>
              </c:numCache>
            </c:numRef>
          </c:xVal>
          <c:yVal>
            <c:numRef>
              <c:f>'2-1-12_C'!$M$5:$M$11</c:f>
              <c:numCache>
                <c:formatCode>0.00</c:formatCode>
                <c:ptCount val="7"/>
                <c:pt idx="0">
                  <c:v>0</c:v>
                </c:pt>
                <c:pt idx="1">
                  <c:v>1.4000000000000021</c:v>
                </c:pt>
                <c:pt idx="2">
                  <c:v>3.41</c:v>
                </c:pt>
                <c:pt idx="3">
                  <c:v>5.3800000000000008</c:v>
                </c:pt>
                <c:pt idx="4">
                  <c:v>7.4</c:v>
                </c:pt>
                <c:pt idx="5">
                  <c:v>9.3600000000000012</c:v>
                </c:pt>
                <c:pt idx="6">
                  <c:v>11.340000000000002</c:v>
                </c:pt>
              </c:numCache>
            </c:numRef>
          </c:yVal>
          <c:smooth val="0"/>
          <c:extLst>
            <c:ext xmlns:c16="http://schemas.microsoft.com/office/drawing/2014/chart" uri="{C3380CC4-5D6E-409C-BE32-E72D297353CC}">
              <c16:uniqueId val="{00000003-A9C2-4CD5-A61C-A6F8A2D00EC6}"/>
            </c:ext>
          </c:extLst>
        </c:ser>
        <c:ser>
          <c:idx val="4"/>
          <c:order val="4"/>
          <c:tx>
            <c:v>Loaded 1</c:v>
          </c:tx>
          <c:marker>
            <c:symbol val="none"/>
          </c:marker>
          <c:xVal>
            <c:numRef>
              <c:f>'2-1-12_C'!$B$5:$B$11</c:f>
              <c:numCache>
                <c:formatCode>General</c:formatCode>
                <c:ptCount val="7"/>
                <c:pt idx="0">
                  <c:v>0</c:v>
                </c:pt>
                <c:pt idx="1">
                  <c:v>2</c:v>
                </c:pt>
                <c:pt idx="2">
                  <c:v>4</c:v>
                </c:pt>
                <c:pt idx="3">
                  <c:v>6</c:v>
                </c:pt>
                <c:pt idx="4">
                  <c:v>8</c:v>
                </c:pt>
                <c:pt idx="5">
                  <c:v>10</c:v>
                </c:pt>
                <c:pt idx="6">
                  <c:v>12</c:v>
                </c:pt>
              </c:numCache>
            </c:numRef>
          </c:xVal>
          <c:yVal>
            <c:numRef>
              <c:f>'2-1-12_C'!$Q$5:$Q$11</c:f>
              <c:numCache>
                <c:formatCode>0.00</c:formatCode>
                <c:ptCount val="7"/>
                <c:pt idx="0">
                  <c:v>0</c:v>
                </c:pt>
                <c:pt idx="1">
                  <c:v>1.1499999999999986</c:v>
                </c:pt>
                <c:pt idx="2">
                  <c:v>2.5</c:v>
                </c:pt>
                <c:pt idx="3">
                  <c:v>3.7899999999999991</c:v>
                </c:pt>
                <c:pt idx="4">
                  <c:v>4.99</c:v>
                </c:pt>
                <c:pt idx="5">
                  <c:v>6.09</c:v>
                </c:pt>
                <c:pt idx="6">
                  <c:v>7.08</c:v>
                </c:pt>
              </c:numCache>
            </c:numRef>
          </c:yVal>
          <c:smooth val="0"/>
          <c:extLst>
            <c:ext xmlns:c16="http://schemas.microsoft.com/office/drawing/2014/chart" uri="{C3380CC4-5D6E-409C-BE32-E72D297353CC}">
              <c16:uniqueId val="{00000004-A9C2-4CD5-A61C-A6F8A2D00EC6}"/>
            </c:ext>
          </c:extLst>
        </c:ser>
        <c:ser>
          <c:idx val="5"/>
          <c:order val="5"/>
          <c:tx>
            <c:v>Loaded 2</c:v>
          </c:tx>
          <c:marker>
            <c:symbol val="none"/>
          </c:marker>
          <c:xVal>
            <c:numRef>
              <c:f>'2-1-12_C'!$B$5:$B$11</c:f>
              <c:numCache>
                <c:formatCode>General</c:formatCode>
                <c:ptCount val="7"/>
                <c:pt idx="0">
                  <c:v>0</c:v>
                </c:pt>
                <c:pt idx="1">
                  <c:v>2</c:v>
                </c:pt>
                <c:pt idx="2">
                  <c:v>4</c:v>
                </c:pt>
                <c:pt idx="3">
                  <c:v>6</c:v>
                </c:pt>
                <c:pt idx="4">
                  <c:v>8</c:v>
                </c:pt>
                <c:pt idx="5">
                  <c:v>10</c:v>
                </c:pt>
                <c:pt idx="6">
                  <c:v>12</c:v>
                </c:pt>
              </c:numCache>
            </c:numRef>
          </c:xVal>
          <c:yVal>
            <c:numRef>
              <c:f>'2-1-12_C'!$U$5:$U$11</c:f>
              <c:numCache>
                <c:formatCode>0.00</c:formatCode>
                <c:ptCount val="7"/>
                <c:pt idx="0">
                  <c:v>0</c:v>
                </c:pt>
                <c:pt idx="1">
                  <c:v>1.3000000000000007</c:v>
                </c:pt>
                <c:pt idx="2">
                  <c:v>2.7100000000000009</c:v>
                </c:pt>
                <c:pt idx="3">
                  <c:v>4.0100000000000016</c:v>
                </c:pt>
                <c:pt idx="4">
                  <c:v>5.2100000000000009</c:v>
                </c:pt>
                <c:pt idx="5">
                  <c:v>6.3100000000000005</c:v>
                </c:pt>
                <c:pt idx="6">
                  <c:v>7.3000000000000007</c:v>
                </c:pt>
              </c:numCache>
            </c:numRef>
          </c:yVal>
          <c:smooth val="0"/>
          <c:extLst>
            <c:ext xmlns:c16="http://schemas.microsoft.com/office/drawing/2014/chart" uri="{C3380CC4-5D6E-409C-BE32-E72D297353CC}">
              <c16:uniqueId val="{00000005-A9C2-4CD5-A61C-A6F8A2D00EC6}"/>
            </c:ext>
          </c:extLst>
        </c:ser>
        <c:ser>
          <c:idx val="6"/>
          <c:order val="6"/>
          <c:tx>
            <c:v>Loaded 3</c:v>
          </c:tx>
          <c:marker>
            <c:symbol val="none"/>
          </c:marker>
          <c:xVal>
            <c:numRef>
              <c:f>'2-1-12_C'!$C$5:$C$11</c:f>
              <c:numCache>
                <c:formatCode>General</c:formatCode>
                <c:ptCount val="7"/>
                <c:pt idx="0">
                  <c:v>0</c:v>
                </c:pt>
                <c:pt idx="1">
                  <c:v>2</c:v>
                </c:pt>
                <c:pt idx="2">
                  <c:v>4</c:v>
                </c:pt>
                <c:pt idx="3">
                  <c:v>6</c:v>
                </c:pt>
                <c:pt idx="4">
                  <c:v>8</c:v>
                </c:pt>
                <c:pt idx="5">
                  <c:v>10</c:v>
                </c:pt>
                <c:pt idx="6">
                  <c:v>12</c:v>
                </c:pt>
              </c:numCache>
            </c:numRef>
          </c:xVal>
          <c:yVal>
            <c:numRef>
              <c:f>'2-1-12_C'!$Y$5:$Y$11</c:f>
              <c:numCache>
                <c:formatCode>0.00</c:formatCode>
                <c:ptCount val="7"/>
                <c:pt idx="0">
                  <c:v>0</c:v>
                </c:pt>
                <c:pt idx="1">
                  <c:v>1.3800000000000026</c:v>
                </c:pt>
                <c:pt idx="2">
                  <c:v>2.8000000000000007</c:v>
                </c:pt>
                <c:pt idx="3">
                  <c:v>4.09</c:v>
                </c:pt>
                <c:pt idx="4">
                  <c:v>5.3100000000000023</c:v>
                </c:pt>
                <c:pt idx="5">
                  <c:v>6.4100000000000019</c:v>
                </c:pt>
                <c:pt idx="6">
                  <c:v>7.4000000000000021</c:v>
                </c:pt>
              </c:numCache>
            </c:numRef>
          </c:yVal>
          <c:smooth val="0"/>
          <c:extLst>
            <c:ext xmlns:c16="http://schemas.microsoft.com/office/drawing/2014/chart" uri="{C3380CC4-5D6E-409C-BE32-E72D297353CC}">
              <c16:uniqueId val="{00000006-A9C2-4CD5-A61C-A6F8A2D00EC6}"/>
            </c:ext>
          </c:extLst>
        </c:ser>
        <c:dLbls>
          <c:showLegendKey val="0"/>
          <c:showVal val="0"/>
          <c:showCatName val="0"/>
          <c:showSerName val="0"/>
          <c:showPercent val="0"/>
          <c:showBubbleSize val="0"/>
        </c:dLbls>
        <c:axId val="79940992"/>
        <c:axId val="79951360"/>
      </c:scatterChart>
      <c:valAx>
        <c:axId val="79940992"/>
        <c:scaling>
          <c:orientation val="minMax"/>
        </c:scaling>
        <c:delete val="0"/>
        <c:axPos val="b"/>
        <c:title>
          <c:tx>
            <c:rich>
              <a:bodyPr/>
              <a:lstStyle/>
              <a:p>
                <a:pPr>
                  <a:defRPr/>
                </a:pPr>
                <a:r>
                  <a:rPr lang="en-US"/>
                  <a:t>Encoder (mm)</a:t>
                </a:r>
              </a:p>
            </c:rich>
          </c:tx>
          <c:overlay val="0"/>
        </c:title>
        <c:numFmt formatCode="General" sourceLinked="1"/>
        <c:majorTickMark val="out"/>
        <c:minorTickMark val="none"/>
        <c:tickLblPos val="nextTo"/>
        <c:crossAx val="79951360"/>
        <c:crosses val="autoZero"/>
        <c:crossBetween val="midCat"/>
      </c:valAx>
      <c:valAx>
        <c:axId val="79951360"/>
        <c:scaling>
          <c:orientation val="minMax"/>
        </c:scaling>
        <c:delete val="0"/>
        <c:axPos val="l"/>
        <c:majorGridlines/>
        <c:title>
          <c:tx>
            <c:rich>
              <a:bodyPr rot="-5400000" vert="horz"/>
              <a:lstStyle/>
              <a:p>
                <a:pPr>
                  <a:defRPr/>
                </a:pPr>
                <a:r>
                  <a:rPr lang="en-US"/>
                  <a:t>LVDT (mm)</a:t>
                </a:r>
              </a:p>
            </c:rich>
          </c:tx>
          <c:overlay val="0"/>
        </c:title>
        <c:numFmt formatCode="General" sourceLinked="1"/>
        <c:majorTickMark val="out"/>
        <c:minorTickMark val="none"/>
        <c:tickLblPos val="nextTo"/>
        <c:crossAx val="79940992"/>
        <c:crosses val="autoZero"/>
        <c:crossBetween val="midCat"/>
      </c:valAx>
    </c:plotArea>
    <c:legend>
      <c:legendPos val="r"/>
      <c:layout>
        <c:manualLayout>
          <c:xMode val="edge"/>
          <c:yMode val="edge"/>
          <c:x val="0.75077849088925119"/>
          <c:y val="0.10108413531641879"/>
          <c:w val="0.2492215091107487"/>
          <c:h val="0.58602034120734903"/>
        </c:manualLayout>
      </c:layout>
      <c:overlay val="0"/>
      <c:spPr>
        <a:solidFill>
          <a:schemeClr val="bg1"/>
        </a:solidFill>
        <a:ln>
          <a:solidFill>
            <a:sysClr val="windowText" lastClr="000000"/>
          </a:solidFill>
        </a:ln>
      </c:spPr>
    </c:legend>
    <c:plotVisOnly val="1"/>
    <c:dispBlanksAs val="gap"/>
    <c:showDLblsOverMax val="0"/>
  </c:chart>
  <c:spPr>
    <a:ln>
      <a:solidFill>
        <a:schemeClr val="tx1"/>
      </a:solid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200240594925635E-2"/>
          <c:y val="5.1400554097404488E-2"/>
          <c:w val="0.78601071741032369"/>
          <c:h val="0.78074438611840191"/>
        </c:manualLayout>
      </c:layout>
      <c:scatterChart>
        <c:scatterStyle val="lineMarker"/>
        <c:varyColors val="0"/>
        <c:ser>
          <c:idx val="0"/>
          <c:order val="0"/>
          <c:tx>
            <c:v>Ideal</c:v>
          </c:tx>
          <c:spPr>
            <a:ln>
              <a:solidFill>
                <a:srgbClr val="FF0000"/>
              </a:solidFill>
            </a:ln>
          </c:spPr>
          <c:marker>
            <c:spPr>
              <a:solidFill>
                <a:srgbClr val="FF0000"/>
              </a:solidFill>
              <a:ln>
                <a:solidFill>
                  <a:srgbClr val="FF0000"/>
                </a:solidFill>
              </a:ln>
            </c:spPr>
          </c:marker>
          <c:xVal>
            <c:numRef>
              <c:f>'2-1-12_springs'!$B$5:$B$11</c:f>
              <c:numCache>
                <c:formatCode>General</c:formatCode>
                <c:ptCount val="7"/>
                <c:pt idx="0">
                  <c:v>0</c:v>
                </c:pt>
                <c:pt idx="1">
                  <c:v>2</c:v>
                </c:pt>
                <c:pt idx="2">
                  <c:v>4</c:v>
                </c:pt>
                <c:pt idx="3">
                  <c:v>6</c:v>
                </c:pt>
                <c:pt idx="4">
                  <c:v>8</c:v>
                </c:pt>
                <c:pt idx="5">
                  <c:v>10</c:v>
                </c:pt>
                <c:pt idx="6">
                  <c:v>12</c:v>
                </c:pt>
              </c:numCache>
            </c:numRef>
          </c:xVal>
          <c:yVal>
            <c:numRef>
              <c:f>'2-1-12_springs'!$C$5:$C$11</c:f>
              <c:numCache>
                <c:formatCode>General</c:formatCode>
                <c:ptCount val="7"/>
                <c:pt idx="0">
                  <c:v>0</c:v>
                </c:pt>
                <c:pt idx="1">
                  <c:v>2</c:v>
                </c:pt>
                <c:pt idx="2">
                  <c:v>4</c:v>
                </c:pt>
                <c:pt idx="3">
                  <c:v>6</c:v>
                </c:pt>
                <c:pt idx="4">
                  <c:v>8</c:v>
                </c:pt>
                <c:pt idx="5">
                  <c:v>10</c:v>
                </c:pt>
                <c:pt idx="6">
                  <c:v>12</c:v>
                </c:pt>
              </c:numCache>
            </c:numRef>
          </c:yVal>
          <c:smooth val="0"/>
          <c:extLst>
            <c:ext xmlns:c16="http://schemas.microsoft.com/office/drawing/2014/chart" uri="{C3380CC4-5D6E-409C-BE32-E72D297353CC}">
              <c16:uniqueId val="{00000000-69F8-430B-8073-BC5BAC0C25B2}"/>
            </c:ext>
          </c:extLst>
        </c:ser>
        <c:ser>
          <c:idx val="1"/>
          <c:order val="1"/>
          <c:tx>
            <c:v>Unloaded 1</c:v>
          </c:tx>
          <c:marker>
            <c:symbol val="none"/>
          </c:marker>
          <c:xVal>
            <c:numRef>
              <c:f>'2-1-12_springs'!$B$5:$B$11</c:f>
              <c:numCache>
                <c:formatCode>General</c:formatCode>
                <c:ptCount val="7"/>
                <c:pt idx="0">
                  <c:v>0</c:v>
                </c:pt>
                <c:pt idx="1">
                  <c:v>2</c:v>
                </c:pt>
                <c:pt idx="2">
                  <c:v>4</c:v>
                </c:pt>
                <c:pt idx="3">
                  <c:v>6</c:v>
                </c:pt>
                <c:pt idx="4">
                  <c:v>8</c:v>
                </c:pt>
                <c:pt idx="5">
                  <c:v>10</c:v>
                </c:pt>
                <c:pt idx="6">
                  <c:v>12</c:v>
                </c:pt>
              </c:numCache>
            </c:numRef>
          </c:xVal>
          <c:yVal>
            <c:numRef>
              <c:f>'2-1-12_springs'!$E$5:$E$11</c:f>
              <c:numCache>
                <c:formatCode>0.00</c:formatCode>
                <c:ptCount val="7"/>
                <c:pt idx="0">
                  <c:v>0</c:v>
                </c:pt>
                <c:pt idx="1">
                  <c:v>2.16</c:v>
                </c:pt>
                <c:pt idx="2">
                  <c:v>4.2300000000000004</c:v>
                </c:pt>
                <c:pt idx="3">
                  <c:v>6.2300000000000022</c:v>
                </c:pt>
                <c:pt idx="4">
                  <c:v>8.240000000000002</c:v>
                </c:pt>
                <c:pt idx="5">
                  <c:v>10.210000000000001</c:v>
                </c:pt>
                <c:pt idx="6">
                  <c:v>12.21</c:v>
                </c:pt>
              </c:numCache>
            </c:numRef>
          </c:yVal>
          <c:smooth val="0"/>
          <c:extLst>
            <c:ext xmlns:c16="http://schemas.microsoft.com/office/drawing/2014/chart" uri="{C3380CC4-5D6E-409C-BE32-E72D297353CC}">
              <c16:uniqueId val="{00000001-69F8-430B-8073-BC5BAC0C25B2}"/>
            </c:ext>
          </c:extLst>
        </c:ser>
        <c:ser>
          <c:idx val="2"/>
          <c:order val="2"/>
          <c:tx>
            <c:v>Unloaded 2</c:v>
          </c:tx>
          <c:marker>
            <c:symbol val="none"/>
          </c:marker>
          <c:xVal>
            <c:numRef>
              <c:f>'2-1-12_springs'!$B$5:$B$11</c:f>
              <c:numCache>
                <c:formatCode>General</c:formatCode>
                <c:ptCount val="7"/>
                <c:pt idx="0">
                  <c:v>0</c:v>
                </c:pt>
                <c:pt idx="1">
                  <c:v>2</c:v>
                </c:pt>
                <c:pt idx="2">
                  <c:v>4</c:v>
                </c:pt>
                <c:pt idx="3">
                  <c:v>6</c:v>
                </c:pt>
                <c:pt idx="4">
                  <c:v>8</c:v>
                </c:pt>
                <c:pt idx="5">
                  <c:v>10</c:v>
                </c:pt>
                <c:pt idx="6">
                  <c:v>12</c:v>
                </c:pt>
              </c:numCache>
            </c:numRef>
          </c:xVal>
          <c:yVal>
            <c:numRef>
              <c:f>'2-1-12_springs'!$I$5:$I$11</c:f>
              <c:numCache>
                <c:formatCode>0.00</c:formatCode>
                <c:ptCount val="7"/>
                <c:pt idx="0">
                  <c:v>0</c:v>
                </c:pt>
                <c:pt idx="1">
                  <c:v>1.5300000000000011</c:v>
                </c:pt>
                <c:pt idx="2">
                  <c:v>3.5500000000000007</c:v>
                </c:pt>
                <c:pt idx="3">
                  <c:v>5.59</c:v>
                </c:pt>
                <c:pt idx="4">
                  <c:v>7.6</c:v>
                </c:pt>
                <c:pt idx="5">
                  <c:v>9.6</c:v>
                </c:pt>
                <c:pt idx="6">
                  <c:v>11.59</c:v>
                </c:pt>
              </c:numCache>
            </c:numRef>
          </c:yVal>
          <c:smooth val="0"/>
          <c:extLst>
            <c:ext xmlns:c16="http://schemas.microsoft.com/office/drawing/2014/chart" uri="{C3380CC4-5D6E-409C-BE32-E72D297353CC}">
              <c16:uniqueId val="{00000002-69F8-430B-8073-BC5BAC0C25B2}"/>
            </c:ext>
          </c:extLst>
        </c:ser>
        <c:ser>
          <c:idx val="3"/>
          <c:order val="3"/>
          <c:tx>
            <c:v>Unloaded 3</c:v>
          </c:tx>
          <c:marker>
            <c:symbol val="none"/>
          </c:marker>
          <c:xVal>
            <c:numRef>
              <c:f>'2-1-12_springs'!$B$5:$B$11</c:f>
              <c:numCache>
                <c:formatCode>General</c:formatCode>
                <c:ptCount val="7"/>
                <c:pt idx="0">
                  <c:v>0</c:v>
                </c:pt>
                <c:pt idx="1">
                  <c:v>2</c:v>
                </c:pt>
                <c:pt idx="2">
                  <c:v>4</c:v>
                </c:pt>
                <c:pt idx="3">
                  <c:v>6</c:v>
                </c:pt>
                <c:pt idx="4">
                  <c:v>8</c:v>
                </c:pt>
                <c:pt idx="5">
                  <c:v>10</c:v>
                </c:pt>
                <c:pt idx="6">
                  <c:v>12</c:v>
                </c:pt>
              </c:numCache>
            </c:numRef>
          </c:xVal>
          <c:yVal>
            <c:numRef>
              <c:f>'2-1-12_springs'!$M$5:$M$11</c:f>
              <c:numCache>
                <c:formatCode>0.00</c:formatCode>
                <c:ptCount val="7"/>
                <c:pt idx="0">
                  <c:v>0</c:v>
                </c:pt>
                <c:pt idx="1">
                  <c:v>1.5299999999999976</c:v>
                </c:pt>
                <c:pt idx="2">
                  <c:v>3.5499999999999972</c:v>
                </c:pt>
                <c:pt idx="3">
                  <c:v>5.5799999999999983</c:v>
                </c:pt>
                <c:pt idx="4">
                  <c:v>7.5799999999999983</c:v>
                </c:pt>
                <c:pt idx="5">
                  <c:v>9.5899999999999981</c:v>
                </c:pt>
                <c:pt idx="6">
                  <c:v>11.6</c:v>
                </c:pt>
              </c:numCache>
            </c:numRef>
          </c:yVal>
          <c:smooth val="0"/>
          <c:extLst>
            <c:ext xmlns:c16="http://schemas.microsoft.com/office/drawing/2014/chart" uri="{C3380CC4-5D6E-409C-BE32-E72D297353CC}">
              <c16:uniqueId val="{00000003-69F8-430B-8073-BC5BAC0C25B2}"/>
            </c:ext>
          </c:extLst>
        </c:ser>
        <c:ser>
          <c:idx val="4"/>
          <c:order val="4"/>
          <c:tx>
            <c:v>Loaded 1</c:v>
          </c:tx>
          <c:marker>
            <c:symbol val="none"/>
          </c:marker>
          <c:xVal>
            <c:numRef>
              <c:f>'2-1-12_springs'!$B$5:$B$11</c:f>
              <c:numCache>
                <c:formatCode>General</c:formatCode>
                <c:ptCount val="7"/>
                <c:pt idx="0">
                  <c:v>0</c:v>
                </c:pt>
                <c:pt idx="1">
                  <c:v>2</c:v>
                </c:pt>
                <c:pt idx="2">
                  <c:v>4</c:v>
                </c:pt>
                <c:pt idx="3">
                  <c:v>6</c:v>
                </c:pt>
                <c:pt idx="4">
                  <c:v>8</c:v>
                </c:pt>
                <c:pt idx="5">
                  <c:v>10</c:v>
                </c:pt>
                <c:pt idx="6">
                  <c:v>12</c:v>
                </c:pt>
              </c:numCache>
            </c:numRef>
          </c:xVal>
          <c:yVal>
            <c:numRef>
              <c:f>'2-1-12_springs'!$Q$5:$Q$11</c:f>
              <c:numCache>
                <c:formatCode>0.00</c:formatCode>
                <c:ptCount val="7"/>
                <c:pt idx="0">
                  <c:v>0</c:v>
                </c:pt>
                <c:pt idx="1">
                  <c:v>1.0600000000000023</c:v>
                </c:pt>
                <c:pt idx="2">
                  <c:v>2.5800000000000018</c:v>
                </c:pt>
                <c:pt idx="3">
                  <c:v>4.1700000000000017</c:v>
                </c:pt>
                <c:pt idx="4">
                  <c:v>5.7700000000000014</c:v>
                </c:pt>
                <c:pt idx="5">
                  <c:v>7.3500000000000014</c:v>
                </c:pt>
                <c:pt idx="6">
                  <c:v>8.9300000000000015</c:v>
                </c:pt>
              </c:numCache>
            </c:numRef>
          </c:yVal>
          <c:smooth val="0"/>
          <c:extLst>
            <c:ext xmlns:c16="http://schemas.microsoft.com/office/drawing/2014/chart" uri="{C3380CC4-5D6E-409C-BE32-E72D297353CC}">
              <c16:uniqueId val="{00000004-69F8-430B-8073-BC5BAC0C25B2}"/>
            </c:ext>
          </c:extLst>
        </c:ser>
        <c:ser>
          <c:idx val="5"/>
          <c:order val="5"/>
          <c:tx>
            <c:v>Loaded 2</c:v>
          </c:tx>
          <c:marker>
            <c:symbol val="none"/>
          </c:marker>
          <c:xVal>
            <c:numRef>
              <c:f>'2-1-12_springs'!$B$5:$B$11</c:f>
              <c:numCache>
                <c:formatCode>General</c:formatCode>
                <c:ptCount val="7"/>
                <c:pt idx="0">
                  <c:v>0</c:v>
                </c:pt>
                <c:pt idx="1">
                  <c:v>2</c:v>
                </c:pt>
                <c:pt idx="2">
                  <c:v>4</c:v>
                </c:pt>
                <c:pt idx="3">
                  <c:v>6</c:v>
                </c:pt>
                <c:pt idx="4">
                  <c:v>8</c:v>
                </c:pt>
                <c:pt idx="5">
                  <c:v>10</c:v>
                </c:pt>
                <c:pt idx="6">
                  <c:v>12</c:v>
                </c:pt>
              </c:numCache>
            </c:numRef>
          </c:xVal>
          <c:yVal>
            <c:numRef>
              <c:f>'2-1-12_springs'!$U$5:$U$11</c:f>
              <c:numCache>
                <c:formatCode>0.00</c:formatCode>
                <c:ptCount val="7"/>
                <c:pt idx="0">
                  <c:v>0</c:v>
                </c:pt>
                <c:pt idx="1">
                  <c:v>1.2300000000000004</c:v>
                </c:pt>
                <c:pt idx="2">
                  <c:v>2.740000000000002</c:v>
                </c:pt>
                <c:pt idx="3">
                  <c:v>4.3300000000000018</c:v>
                </c:pt>
                <c:pt idx="4">
                  <c:v>5.92</c:v>
                </c:pt>
                <c:pt idx="5">
                  <c:v>7.5200000000000014</c:v>
                </c:pt>
                <c:pt idx="6">
                  <c:v>9.09</c:v>
                </c:pt>
              </c:numCache>
            </c:numRef>
          </c:yVal>
          <c:smooth val="0"/>
          <c:extLst>
            <c:ext xmlns:c16="http://schemas.microsoft.com/office/drawing/2014/chart" uri="{C3380CC4-5D6E-409C-BE32-E72D297353CC}">
              <c16:uniqueId val="{00000005-69F8-430B-8073-BC5BAC0C25B2}"/>
            </c:ext>
          </c:extLst>
        </c:ser>
        <c:ser>
          <c:idx val="6"/>
          <c:order val="6"/>
          <c:tx>
            <c:v>Loaded 3</c:v>
          </c:tx>
          <c:marker>
            <c:symbol val="none"/>
          </c:marker>
          <c:xVal>
            <c:numRef>
              <c:f>'2-1-12_springs'!$C$5:$C$11</c:f>
              <c:numCache>
                <c:formatCode>General</c:formatCode>
                <c:ptCount val="7"/>
                <c:pt idx="0">
                  <c:v>0</c:v>
                </c:pt>
                <c:pt idx="1">
                  <c:v>2</c:v>
                </c:pt>
                <c:pt idx="2">
                  <c:v>4</c:v>
                </c:pt>
                <c:pt idx="3">
                  <c:v>6</c:v>
                </c:pt>
                <c:pt idx="4">
                  <c:v>8</c:v>
                </c:pt>
                <c:pt idx="5">
                  <c:v>10</c:v>
                </c:pt>
                <c:pt idx="6">
                  <c:v>12</c:v>
                </c:pt>
              </c:numCache>
            </c:numRef>
          </c:xVal>
          <c:yVal>
            <c:numRef>
              <c:f>'2-1-12_springs'!$Y$5:$Y$11</c:f>
              <c:numCache>
                <c:formatCode>0.00</c:formatCode>
                <c:ptCount val="7"/>
                <c:pt idx="0">
                  <c:v>0</c:v>
                </c:pt>
                <c:pt idx="1">
                  <c:v>1.1700000000000017</c:v>
                </c:pt>
                <c:pt idx="2">
                  <c:v>2.6799999999999997</c:v>
                </c:pt>
                <c:pt idx="3">
                  <c:v>4.2800000000000011</c:v>
                </c:pt>
                <c:pt idx="4">
                  <c:v>5.870000000000001</c:v>
                </c:pt>
                <c:pt idx="5">
                  <c:v>7.4600000000000009</c:v>
                </c:pt>
                <c:pt idx="6">
                  <c:v>9.0400000000000009</c:v>
                </c:pt>
              </c:numCache>
            </c:numRef>
          </c:yVal>
          <c:smooth val="0"/>
          <c:extLst>
            <c:ext xmlns:c16="http://schemas.microsoft.com/office/drawing/2014/chart" uri="{C3380CC4-5D6E-409C-BE32-E72D297353CC}">
              <c16:uniqueId val="{00000006-69F8-430B-8073-BC5BAC0C25B2}"/>
            </c:ext>
          </c:extLst>
        </c:ser>
        <c:dLbls>
          <c:showLegendKey val="0"/>
          <c:showVal val="0"/>
          <c:showCatName val="0"/>
          <c:showSerName val="0"/>
          <c:showPercent val="0"/>
          <c:showBubbleSize val="0"/>
        </c:dLbls>
        <c:axId val="80011264"/>
        <c:axId val="80013184"/>
      </c:scatterChart>
      <c:valAx>
        <c:axId val="80011264"/>
        <c:scaling>
          <c:orientation val="minMax"/>
        </c:scaling>
        <c:delete val="0"/>
        <c:axPos val="b"/>
        <c:title>
          <c:tx>
            <c:rich>
              <a:bodyPr/>
              <a:lstStyle/>
              <a:p>
                <a:pPr>
                  <a:defRPr/>
                </a:pPr>
                <a:r>
                  <a:rPr lang="en-US"/>
                  <a:t>Encoder (mm)</a:t>
                </a:r>
              </a:p>
            </c:rich>
          </c:tx>
          <c:overlay val="0"/>
        </c:title>
        <c:numFmt formatCode="General" sourceLinked="1"/>
        <c:majorTickMark val="out"/>
        <c:minorTickMark val="none"/>
        <c:tickLblPos val="nextTo"/>
        <c:crossAx val="80013184"/>
        <c:crosses val="autoZero"/>
        <c:crossBetween val="midCat"/>
      </c:valAx>
      <c:valAx>
        <c:axId val="80013184"/>
        <c:scaling>
          <c:orientation val="minMax"/>
        </c:scaling>
        <c:delete val="0"/>
        <c:axPos val="l"/>
        <c:majorGridlines/>
        <c:title>
          <c:tx>
            <c:rich>
              <a:bodyPr rot="-5400000" vert="horz"/>
              <a:lstStyle/>
              <a:p>
                <a:pPr>
                  <a:defRPr/>
                </a:pPr>
                <a:r>
                  <a:rPr lang="en-US"/>
                  <a:t>LVDT (mm)</a:t>
                </a:r>
              </a:p>
            </c:rich>
          </c:tx>
          <c:overlay val="0"/>
        </c:title>
        <c:numFmt formatCode="General" sourceLinked="1"/>
        <c:majorTickMark val="out"/>
        <c:minorTickMark val="none"/>
        <c:tickLblPos val="nextTo"/>
        <c:crossAx val="80011264"/>
        <c:crosses val="autoZero"/>
        <c:crossBetween val="midCat"/>
      </c:valAx>
    </c:plotArea>
    <c:legend>
      <c:legendPos val="r"/>
      <c:layout>
        <c:manualLayout>
          <c:xMode val="edge"/>
          <c:yMode val="edge"/>
          <c:x val="0.77192107565501678"/>
          <c:y val="0.10108413531641879"/>
          <c:w val="0.2280789243449832"/>
          <c:h val="0.58602034120734903"/>
        </c:manualLayout>
      </c:layout>
      <c:overlay val="0"/>
      <c:spPr>
        <a:solidFill>
          <a:schemeClr val="bg1"/>
        </a:solidFill>
        <a:ln>
          <a:solidFill>
            <a:sysClr val="windowText" lastClr="000000"/>
          </a:solidFill>
        </a:ln>
      </c:spPr>
    </c:legend>
    <c:plotVisOnly val="1"/>
    <c:dispBlanksAs val="gap"/>
    <c:showDLblsOverMax val="0"/>
  </c:chart>
  <c:spPr>
    <a:ln>
      <a:solidFill>
        <a:schemeClr val="tx1"/>
      </a:solid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0809978393769046"/>
          <c:y val="4.6116384984587207E-2"/>
          <c:w val="0.83557300750341557"/>
          <c:h val="0.85312891963270943"/>
        </c:manualLayout>
      </c:layout>
      <c:scatterChart>
        <c:scatterStyle val="lineMarker"/>
        <c:varyColors val="0"/>
        <c:ser>
          <c:idx val="0"/>
          <c:order val="0"/>
          <c:tx>
            <c:strRef>
              <c:f>Sheet1!$B$2</c:f>
              <c:strCache>
                <c:ptCount val="1"/>
                <c:pt idx="0">
                  <c:v>Trial 1</c:v>
                </c:pt>
              </c:strCache>
            </c:strRef>
          </c:tx>
          <c:trendline>
            <c:spPr>
              <a:ln>
                <a:noFill/>
              </a:ln>
            </c:spPr>
            <c:trendlineType val="linear"/>
            <c:dispRSqr val="1"/>
            <c:dispEq val="1"/>
            <c:trendlineLbl>
              <c:layout>
                <c:manualLayout>
                  <c:x val="-0.47197187029036375"/>
                  <c:y val="-4.3256968825583761E-2"/>
                </c:manualLayout>
              </c:layout>
              <c:numFmt formatCode="General" sourceLinked="0"/>
              <c:spPr>
                <a:solidFill>
                  <a:schemeClr val="bg1"/>
                </a:solidFill>
                <a:ln>
                  <a:solidFill>
                    <a:sysClr val="windowText" lastClr="000000"/>
                  </a:solidFill>
                </a:ln>
              </c:spPr>
            </c:trendlineLbl>
          </c:trendline>
          <c:xVal>
            <c:numRef>
              <c:f>Sheet1!$C$5:$C$10</c:f>
              <c:numCache>
                <c:formatCode>0.0000</c:formatCode>
                <c:ptCount val="6"/>
                <c:pt idx="0">
                  <c:v>-5.0000000000000001E-3</c:v>
                </c:pt>
                <c:pt idx="1">
                  <c:v>2.2927</c:v>
                </c:pt>
                <c:pt idx="2">
                  <c:v>3.9510000000000001</c:v>
                </c:pt>
                <c:pt idx="3">
                  <c:v>5.9789000000000003</c:v>
                </c:pt>
                <c:pt idx="4">
                  <c:v>7.7215999999999996</c:v>
                </c:pt>
                <c:pt idx="5">
                  <c:v>9.4812999999999992</c:v>
                </c:pt>
              </c:numCache>
            </c:numRef>
          </c:xVal>
          <c:yVal>
            <c:numRef>
              <c:f>Sheet1!$B$5:$B$10</c:f>
              <c:numCache>
                <c:formatCode>0.00</c:formatCode>
                <c:ptCount val="6"/>
                <c:pt idx="0">
                  <c:v>7.0000000000000007E-2</c:v>
                </c:pt>
                <c:pt idx="1">
                  <c:v>119.3</c:v>
                </c:pt>
                <c:pt idx="2">
                  <c:v>205.04</c:v>
                </c:pt>
                <c:pt idx="3">
                  <c:v>310.18</c:v>
                </c:pt>
                <c:pt idx="4">
                  <c:v>399.01</c:v>
                </c:pt>
                <c:pt idx="5">
                  <c:v>490.5</c:v>
                </c:pt>
              </c:numCache>
            </c:numRef>
          </c:yVal>
          <c:smooth val="0"/>
          <c:extLst>
            <c:ext xmlns:c16="http://schemas.microsoft.com/office/drawing/2014/chart" uri="{C3380CC4-5D6E-409C-BE32-E72D297353CC}">
              <c16:uniqueId val="{00000000-810B-41DB-B5D9-DD74A14D251D}"/>
            </c:ext>
          </c:extLst>
        </c:ser>
        <c:ser>
          <c:idx val="2"/>
          <c:order val="1"/>
          <c:tx>
            <c:strRef>
              <c:f>Sheet1!$D$2</c:f>
              <c:strCache>
                <c:ptCount val="1"/>
                <c:pt idx="0">
                  <c:v>Trial 2</c:v>
                </c:pt>
              </c:strCache>
            </c:strRef>
          </c:tx>
          <c:trendline>
            <c:spPr>
              <a:ln>
                <a:noFill/>
              </a:ln>
            </c:spPr>
            <c:trendlineType val="linear"/>
            <c:dispRSqr val="1"/>
            <c:dispEq val="1"/>
            <c:trendlineLbl>
              <c:layout>
                <c:manualLayout>
                  <c:x val="-0.48794578577359909"/>
                  <c:y val="0.11624775421159415"/>
                </c:manualLayout>
              </c:layout>
              <c:numFmt formatCode="General" sourceLinked="0"/>
              <c:spPr>
                <a:solidFill>
                  <a:schemeClr val="bg1"/>
                </a:solidFill>
                <a:ln>
                  <a:solidFill>
                    <a:sysClr val="windowText" lastClr="000000"/>
                  </a:solidFill>
                </a:ln>
              </c:spPr>
            </c:trendlineLbl>
          </c:trendline>
          <c:xVal>
            <c:numRef>
              <c:f>Sheet1!$E$5:$E$10</c:f>
              <c:numCache>
                <c:formatCode>0.0000</c:formatCode>
                <c:ptCount val="6"/>
                <c:pt idx="0">
                  <c:v>-4.1000000000000003E-3</c:v>
                </c:pt>
                <c:pt idx="1">
                  <c:v>2.0828799999999998</c:v>
                </c:pt>
                <c:pt idx="2">
                  <c:v>3.88605</c:v>
                </c:pt>
                <c:pt idx="3">
                  <c:v>5.89405</c:v>
                </c:pt>
                <c:pt idx="4">
                  <c:v>8.0519400000000001</c:v>
                </c:pt>
                <c:pt idx="5">
                  <c:v>9.6309799999999992</c:v>
                </c:pt>
              </c:numCache>
            </c:numRef>
          </c:xVal>
          <c:yVal>
            <c:numRef>
              <c:f>Sheet1!$D$5:$D$10</c:f>
              <c:numCache>
                <c:formatCode>0.00</c:formatCode>
                <c:ptCount val="6"/>
                <c:pt idx="0">
                  <c:v>0.01</c:v>
                </c:pt>
                <c:pt idx="1">
                  <c:v>107.95</c:v>
                </c:pt>
                <c:pt idx="2">
                  <c:v>200.8</c:v>
                </c:pt>
                <c:pt idx="3">
                  <c:v>304.8</c:v>
                </c:pt>
                <c:pt idx="4">
                  <c:v>417.9</c:v>
                </c:pt>
                <c:pt idx="5">
                  <c:v>500.83</c:v>
                </c:pt>
              </c:numCache>
            </c:numRef>
          </c:yVal>
          <c:smooth val="0"/>
          <c:extLst>
            <c:ext xmlns:c16="http://schemas.microsoft.com/office/drawing/2014/chart" uri="{C3380CC4-5D6E-409C-BE32-E72D297353CC}">
              <c16:uniqueId val="{00000001-810B-41DB-B5D9-DD74A14D251D}"/>
            </c:ext>
          </c:extLst>
        </c:ser>
        <c:ser>
          <c:idx val="3"/>
          <c:order val="2"/>
          <c:tx>
            <c:strRef>
              <c:f>Sheet1!$F$2</c:f>
              <c:strCache>
                <c:ptCount val="1"/>
                <c:pt idx="0">
                  <c:v>Trial 3</c:v>
                </c:pt>
              </c:strCache>
            </c:strRef>
          </c:tx>
          <c:trendline>
            <c:spPr>
              <a:ln>
                <a:noFill/>
              </a:ln>
            </c:spPr>
            <c:trendlineType val="linear"/>
            <c:dispRSqr val="1"/>
            <c:dispEq val="1"/>
            <c:trendlineLbl>
              <c:layout>
                <c:manualLayout>
                  <c:x val="-0.47979692322332368"/>
                  <c:y val="0.27041281518894361"/>
                </c:manualLayout>
              </c:layout>
              <c:numFmt formatCode="General" sourceLinked="0"/>
              <c:spPr>
                <a:solidFill>
                  <a:schemeClr val="bg1"/>
                </a:solidFill>
                <a:ln>
                  <a:solidFill>
                    <a:sysClr val="windowText" lastClr="000000"/>
                  </a:solidFill>
                </a:ln>
              </c:spPr>
            </c:trendlineLbl>
          </c:trendline>
          <c:xVal>
            <c:numRef>
              <c:f>Sheet1!$G$5:$G$10</c:f>
              <c:numCache>
                <c:formatCode>0.0000</c:formatCode>
                <c:ptCount val="6"/>
                <c:pt idx="0">
                  <c:v>-1.03E-2</c:v>
                </c:pt>
                <c:pt idx="1">
                  <c:v>2.1679900000000001</c:v>
                </c:pt>
                <c:pt idx="2">
                  <c:v>3.8768400000000001</c:v>
                </c:pt>
                <c:pt idx="3">
                  <c:v>5.8326000000000002</c:v>
                </c:pt>
                <c:pt idx="4">
                  <c:v>8.1178799999999995</c:v>
                </c:pt>
                <c:pt idx="5">
                  <c:v>9.6158800000000006</c:v>
                </c:pt>
              </c:numCache>
            </c:numRef>
          </c:xVal>
          <c:yVal>
            <c:numRef>
              <c:f>Sheet1!$F$5:$F$10</c:f>
              <c:numCache>
                <c:formatCode>0.00</c:formatCode>
                <c:ptCount val="6"/>
                <c:pt idx="0">
                  <c:v>0.05</c:v>
                </c:pt>
                <c:pt idx="1">
                  <c:v>113.55</c:v>
                </c:pt>
                <c:pt idx="2">
                  <c:v>201.94</c:v>
                </c:pt>
                <c:pt idx="3">
                  <c:v>303.05</c:v>
                </c:pt>
                <c:pt idx="4">
                  <c:v>421.21</c:v>
                </c:pt>
                <c:pt idx="5">
                  <c:v>502.69</c:v>
                </c:pt>
              </c:numCache>
            </c:numRef>
          </c:yVal>
          <c:smooth val="0"/>
          <c:extLst>
            <c:ext xmlns:c16="http://schemas.microsoft.com/office/drawing/2014/chart" uri="{C3380CC4-5D6E-409C-BE32-E72D297353CC}">
              <c16:uniqueId val="{00000002-810B-41DB-B5D9-DD74A14D251D}"/>
            </c:ext>
          </c:extLst>
        </c:ser>
        <c:dLbls>
          <c:showLegendKey val="0"/>
          <c:showVal val="0"/>
          <c:showCatName val="0"/>
          <c:showSerName val="0"/>
          <c:showPercent val="0"/>
          <c:showBubbleSize val="0"/>
        </c:dLbls>
        <c:axId val="80124544"/>
        <c:axId val="80143104"/>
      </c:scatterChart>
      <c:valAx>
        <c:axId val="80124544"/>
        <c:scaling>
          <c:orientation val="minMax"/>
          <c:max val="11"/>
          <c:min val="0"/>
        </c:scaling>
        <c:delete val="0"/>
        <c:axPos val="b"/>
        <c:title>
          <c:tx>
            <c:rich>
              <a:bodyPr/>
              <a:lstStyle/>
              <a:p>
                <a:pPr>
                  <a:defRPr/>
                </a:pPr>
                <a:r>
                  <a:rPr lang="en-US"/>
                  <a:t>AMTI Read-out (Volts)</a:t>
                </a:r>
              </a:p>
            </c:rich>
          </c:tx>
          <c:overlay val="0"/>
        </c:title>
        <c:numFmt formatCode="0" sourceLinked="0"/>
        <c:majorTickMark val="out"/>
        <c:minorTickMark val="none"/>
        <c:tickLblPos val="nextTo"/>
        <c:crossAx val="80143104"/>
        <c:crosses val="autoZero"/>
        <c:crossBetween val="midCat"/>
      </c:valAx>
      <c:valAx>
        <c:axId val="80143104"/>
        <c:scaling>
          <c:orientation val="minMax"/>
        </c:scaling>
        <c:delete val="0"/>
        <c:axPos val="l"/>
        <c:majorGridlines/>
        <c:title>
          <c:tx>
            <c:rich>
              <a:bodyPr rot="-5400000" vert="horz"/>
              <a:lstStyle/>
              <a:p>
                <a:pPr>
                  <a:defRPr/>
                </a:pPr>
                <a:r>
                  <a:rPr lang="en-US"/>
                  <a:t>Gold Standard Read-out (lbf)</a:t>
                </a:r>
              </a:p>
            </c:rich>
          </c:tx>
          <c:overlay val="0"/>
        </c:title>
        <c:numFmt formatCode="0" sourceLinked="0"/>
        <c:majorTickMark val="out"/>
        <c:minorTickMark val="none"/>
        <c:tickLblPos val="nextTo"/>
        <c:crossAx val="80124544"/>
        <c:crosses val="autoZero"/>
        <c:crossBetween val="midCat"/>
      </c:valAx>
    </c:plotArea>
    <c:legend>
      <c:legendPos val="r"/>
      <c:legendEntry>
        <c:idx val="3"/>
        <c:delete val="1"/>
      </c:legendEntry>
      <c:legendEntry>
        <c:idx val="4"/>
        <c:delete val="1"/>
      </c:legendEntry>
      <c:legendEntry>
        <c:idx val="5"/>
        <c:delete val="1"/>
      </c:legendEntry>
      <c:layout>
        <c:manualLayout>
          <c:xMode val="edge"/>
          <c:yMode val="edge"/>
          <c:x val="0.76147749324908875"/>
          <c:y val="0.29128232802675363"/>
          <c:w val="0.13485093995417952"/>
          <c:h val="0.37520936051217896"/>
        </c:manualLayout>
      </c:layout>
      <c:overlay val="0"/>
      <c:spPr>
        <a:solidFill>
          <a:schemeClr val="bg1"/>
        </a:solidFill>
        <a:ln>
          <a:solidFill>
            <a:sysClr val="windowText" lastClr="000000"/>
          </a:solidFill>
        </a:ln>
      </c:spPr>
    </c:legend>
    <c:plotVisOnly val="1"/>
    <c:dispBlanksAs val="gap"/>
    <c:showDLblsOverMax val="0"/>
  </c:chart>
  <c:spPr>
    <a:ln>
      <a:solidFill>
        <a:schemeClr val="tx1"/>
      </a:solidFill>
    </a:ln>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00233364166789"/>
          <c:y val="3.8752250209561502E-2"/>
          <c:w val="0.83899937490362531"/>
          <c:h val="0.84570666886534474"/>
        </c:manualLayout>
      </c:layout>
      <c:scatterChart>
        <c:scatterStyle val="lineMarker"/>
        <c:varyColors val="0"/>
        <c:ser>
          <c:idx val="0"/>
          <c:order val="0"/>
          <c:tx>
            <c:v>All Tests' values</c:v>
          </c:tx>
          <c:trendline>
            <c:trendlineType val="linear"/>
            <c:dispRSqr val="1"/>
            <c:dispEq val="1"/>
            <c:trendlineLbl>
              <c:layout>
                <c:manualLayout>
                  <c:x val="-0.3368577499241166"/>
                  <c:y val="7.9710873837105442E-2"/>
                </c:manualLayout>
              </c:layout>
              <c:numFmt formatCode="General" sourceLinked="0"/>
            </c:trendlineLbl>
          </c:trendline>
          <c:xVal>
            <c:numRef>
              <c:f>Sheet1!$C$33:$C$50</c:f>
              <c:numCache>
                <c:formatCode>General</c:formatCode>
                <c:ptCount val="18"/>
                <c:pt idx="0">
                  <c:v>-4.1000000000000003E-3</c:v>
                </c:pt>
                <c:pt idx="1">
                  <c:v>-1.03E-2</c:v>
                </c:pt>
                <c:pt idx="2">
                  <c:v>-5.0000000000000001E-3</c:v>
                </c:pt>
                <c:pt idx="3">
                  <c:v>2.0828799999999998</c:v>
                </c:pt>
                <c:pt idx="4">
                  <c:v>2.1679900000000001</c:v>
                </c:pt>
                <c:pt idx="5">
                  <c:v>2.2927</c:v>
                </c:pt>
                <c:pt idx="6">
                  <c:v>3.88605</c:v>
                </c:pt>
                <c:pt idx="7">
                  <c:v>3.8768400000000001</c:v>
                </c:pt>
                <c:pt idx="8">
                  <c:v>3.9510000000000001</c:v>
                </c:pt>
                <c:pt idx="9">
                  <c:v>5.8326000000000002</c:v>
                </c:pt>
                <c:pt idx="10">
                  <c:v>5.89405</c:v>
                </c:pt>
                <c:pt idx="11">
                  <c:v>5.9789000000000003</c:v>
                </c:pt>
                <c:pt idx="12">
                  <c:v>7.7215999999999996</c:v>
                </c:pt>
                <c:pt idx="13">
                  <c:v>8.0519400000000001</c:v>
                </c:pt>
                <c:pt idx="14">
                  <c:v>8.1178799999999995</c:v>
                </c:pt>
                <c:pt idx="15">
                  <c:v>9.4812999999999992</c:v>
                </c:pt>
                <c:pt idx="16">
                  <c:v>9.6309799999999992</c:v>
                </c:pt>
                <c:pt idx="17">
                  <c:v>9.6158800000000006</c:v>
                </c:pt>
              </c:numCache>
            </c:numRef>
          </c:xVal>
          <c:yVal>
            <c:numRef>
              <c:f>Sheet1!$B$33:$B$50</c:f>
              <c:numCache>
                <c:formatCode>General</c:formatCode>
                <c:ptCount val="18"/>
                <c:pt idx="0">
                  <c:v>0.01</c:v>
                </c:pt>
                <c:pt idx="1">
                  <c:v>0.05</c:v>
                </c:pt>
                <c:pt idx="2">
                  <c:v>7.0000000000000007E-2</c:v>
                </c:pt>
                <c:pt idx="3">
                  <c:v>107.95</c:v>
                </c:pt>
                <c:pt idx="4">
                  <c:v>113.55</c:v>
                </c:pt>
                <c:pt idx="5">
                  <c:v>119.3</c:v>
                </c:pt>
                <c:pt idx="6">
                  <c:v>200.8</c:v>
                </c:pt>
                <c:pt idx="7">
                  <c:v>201.94</c:v>
                </c:pt>
                <c:pt idx="8">
                  <c:v>205.04</c:v>
                </c:pt>
                <c:pt idx="9">
                  <c:v>303.05</c:v>
                </c:pt>
                <c:pt idx="10">
                  <c:v>304.8</c:v>
                </c:pt>
                <c:pt idx="11">
                  <c:v>310.18</c:v>
                </c:pt>
                <c:pt idx="12">
                  <c:v>399.01</c:v>
                </c:pt>
                <c:pt idx="13">
                  <c:v>417.9</c:v>
                </c:pt>
                <c:pt idx="14">
                  <c:v>421.21</c:v>
                </c:pt>
                <c:pt idx="15">
                  <c:v>490.5</c:v>
                </c:pt>
                <c:pt idx="16">
                  <c:v>500.83</c:v>
                </c:pt>
                <c:pt idx="17">
                  <c:v>502.69</c:v>
                </c:pt>
              </c:numCache>
            </c:numRef>
          </c:yVal>
          <c:smooth val="0"/>
          <c:extLst>
            <c:ext xmlns:c16="http://schemas.microsoft.com/office/drawing/2014/chart" uri="{C3380CC4-5D6E-409C-BE32-E72D297353CC}">
              <c16:uniqueId val="{00000000-BFAA-468E-81A5-DCFC35214C05}"/>
            </c:ext>
          </c:extLst>
        </c:ser>
        <c:dLbls>
          <c:showLegendKey val="0"/>
          <c:showVal val="0"/>
          <c:showCatName val="0"/>
          <c:showSerName val="0"/>
          <c:showPercent val="0"/>
          <c:showBubbleSize val="0"/>
        </c:dLbls>
        <c:axId val="81624448"/>
        <c:axId val="81634816"/>
      </c:scatterChart>
      <c:valAx>
        <c:axId val="81624448"/>
        <c:scaling>
          <c:orientation val="minMax"/>
          <c:max val="11"/>
          <c:min val="0"/>
        </c:scaling>
        <c:delete val="0"/>
        <c:axPos val="b"/>
        <c:title>
          <c:tx>
            <c:rich>
              <a:bodyPr/>
              <a:lstStyle/>
              <a:p>
                <a:pPr>
                  <a:defRPr/>
                </a:pPr>
                <a:r>
                  <a:rPr lang="en-US" sz="1000" b="1" i="0" kern="1200" baseline="0">
                    <a:solidFill>
                      <a:srgbClr val="000000"/>
                    </a:solidFill>
                    <a:effectLst/>
                  </a:rPr>
                  <a:t>AMTI Read-out (Volts)</a:t>
                </a:r>
                <a:endParaRPr lang="en-US">
                  <a:effectLst/>
                </a:endParaRPr>
              </a:p>
            </c:rich>
          </c:tx>
          <c:overlay val="0"/>
        </c:title>
        <c:numFmt formatCode="General" sourceLinked="1"/>
        <c:majorTickMark val="out"/>
        <c:minorTickMark val="none"/>
        <c:tickLblPos val="nextTo"/>
        <c:crossAx val="81634816"/>
        <c:crosses val="autoZero"/>
        <c:crossBetween val="midCat"/>
      </c:valAx>
      <c:valAx>
        <c:axId val="81634816"/>
        <c:scaling>
          <c:orientation val="minMax"/>
          <c:min val="0"/>
        </c:scaling>
        <c:delete val="0"/>
        <c:axPos val="l"/>
        <c:majorGridlines/>
        <c:title>
          <c:tx>
            <c:rich>
              <a:bodyPr rot="-5400000" vert="horz"/>
              <a:lstStyle/>
              <a:p>
                <a:pPr>
                  <a:defRPr/>
                </a:pPr>
                <a:r>
                  <a:rPr lang="en-US" sz="1000" b="1" i="0" kern="1200" baseline="0">
                    <a:solidFill>
                      <a:srgbClr val="000000"/>
                    </a:solidFill>
                    <a:effectLst/>
                  </a:rPr>
                  <a:t>Gold Standard Read-out (lbf)</a:t>
                </a:r>
                <a:endParaRPr lang="en-US">
                  <a:effectLst/>
                </a:endParaRPr>
              </a:p>
            </c:rich>
          </c:tx>
          <c:overlay val="0"/>
        </c:title>
        <c:numFmt formatCode="General" sourceLinked="1"/>
        <c:majorTickMark val="out"/>
        <c:minorTickMark val="none"/>
        <c:tickLblPos val="nextTo"/>
        <c:crossAx val="81624448"/>
        <c:crosses val="autoZero"/>
        <c:crossBetween val="midCat"/>
      </c:valAx>
    </c:plotArea>
    <c:legend>
      <c:legendPos val="r"/>
      <c:layout>
        <c:manualLayout>
          <c:xMode val="edge"/>
          <c:yMode val="edge"/>
          <c:x val="0.62699984039681955"/>
          <c:y val="0.48574899341770761"/>
          <c:w val="0.3117293284450115"/>
          <c:h val="0.12623325225708043"/>
        </c:manualLayout>
      </c:layout>
      <c:overlay val="0"/>
      <c:spPr>
        <a:solidFill>
          <a:schemeClr val="bg1"/>
        </a:solidFill>
        <a:ln>
          <a:solidFill>
            <a:sysClr val="windowText" lastClr="000000"/>
          </a:solidFill>
        </a:ln>
      </c:spPr>
    </c:legend>
    <c:plotVisOnly val="1"/>
    <c:dispBlanksAs val="gap"/>
    <c:showDLblsOverMax val="0"/>
  </c:chart>
  <c:spPr>
    <a:ln>
      <a:solidFill>
        <a:schemeClr val="tx1"/>
      </a:solidFill>
    </a:ln>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3.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image" Target="../media/image196.wmf"/><Relationship Id="rId1" Type="http://schemas.openxmlformats.org/officeDocument/2006/relationships/image" Target="../media/image195.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20.wmf"/><Relationship Id="rId1" Type="http://schemas.openxmlformats.org/officeDocument/2006/relationships/image" Target="../media/image21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2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2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30.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234.wmf"/><Relationship Id="rId1" Type="http://schemas.openxmlformats.org/officeDocument/2006/relationships/image" Target="../media/image23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39.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243.wmf"/><Relationship Id="rId1" Type="http://schemas.openxmlformats.org/officeDocument/2006/relationships/image" Target="../media/image242.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266.wmf"/><Relationship Id="rId1" Type="http://schemas.openxmlformats.org/officeDocument/2006/relationships/image" Target="../media/image26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280.wmf"/><Relationship Id="rId2" Type="http://schemas.openxmlformats.org/officeDocument/2006/relationships/image" Target="../media/image279.emf"/><Relationship Id="rId1" Type="http://schemas.openxmlformats.org/officeDocument/2006/relationships/image" Target="../media/image278.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283.wmf"/><Relationship Id="rId1" Type="http://schemas.openxmlformats.org/officeDocument/2006/relationships/image" Target="../media/image282.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292.wmf"/><Relationship Id="rId1" Type="http://schemas.openxmlformats.org/officeDocument/2006/relationships/image" Target="../media/image29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97.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305.wmf"/><Relationship Id="rId1" Type="http://schemas.openxmlformats.org/officeDocument/2006/relationships/image" Target="../media/image304.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18.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6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84.wmf"/><Relationship Id="rId1" Type="http://schemas.openxmlformats.org/officeDocument/2006/relationships/image" Target="../media/image18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1440" tIns="45720" rIns="91440" bIns="45720" rtlCol="0"/>
          <a:lstStyle>
            <a:lvl1pPr algn="r">
              <a:defRPr sz="1200"/>
            </a:lvl1pPr>
          </a:lstStyle>
          <a:p>
            <a:fld id="{8E932FA3-4AA1-418A-A7ED-F071F773A636}" type="datetimeFigureOut">
              <a:rPr lang="en-US" smtClean="0"/>
              <a:t>7/29/2016</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9"/>
            <a:ext cx="3037840" cy="46180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9"/>
            <a:ext cx="3037840" cy="461804"/>
          </a:xfrm>
          <a:prstGeom prst="rect">
            <a:avLst/>
          </a:prstGeom>
        </p:spPr>
        <p:txBody>
          <a:bodyPr vert="horz" lIns="91440" tIns="45720" rIns="91440" bIns="45720" rtlCol="0" anchor="b"/>
          <a:lstStyle>
            <a:lvl1pPr algn="r">
              <a:defRPr sz="1200"/>
            </a:lvl1pPr>
          </a:lstStyle>
          <a:p>
            <a:fld id="{01BBCA83-1A27-46C1-989B-CB2C89E7FD4E}" type="slidenum">
              <a:rPr lang="en-US" smtClean="0"/>
              <a:t>‹#›</a:t>
            </a:fld>
            <a:endParaRPr lang="en-US"/>
          </a:p>
        </p:txBody>
      </p:sp>
    </p:spTree>
    <p:extLst>
      <p:ext uri="{BB962C8B-B14F-4D97-AF65-F5344CB8AC3E}">
        <p14:creationId xmlns:p14="http://schemas.microsoft.com/office/powerpoint/2010/main" val="602530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AA478D2-29F7-47DA-8A36-E0B8DCADA9E5}" type="datetimeFigureOut">
              <a:rPr lang="en-US" smtClean="0"/>
              <a:t>7/29/2016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9735D-3C40-44E0-9004-7F39D189CB59}" type="slidenum">
              <a:rPr lang="en-US" smtClean="0"/>
              <a:t>‹#›</a:t>
            </a:fld>
            <a:endParaRPr lang="en-US"/>
          </a:p>
        </p:txBody>
      </p:sp>
    </p:spTree>
    <p:extLst>
      <p:ext uri="{BB962C8B-B14F-4D97-AF65-F5344CB8AC3E}">
        <p14:creationId xmlns:p14="http://schemas.microsoft.com/office/powerpoint/2010/main" val="2686928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A478D2-29F7-47DA-8A36-E0B8DCADA9E5}" type="datetimeFigureOut">
              <a:rPr lang="en-US" smtClean="0"/>
              <a:t>7/29/2016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9735D-3C40-44E0-9004-7F39D189CB59}" type="slidenum">
              <a:rPr lang="en-US" smtClean="0"/>
              <a:t>‹#›</a:t>
            </a:fld>
            <a:endParaRPr lang="en-US"/>
          </a:p>
        </p:txBody>
      </p:sp>
    </p:spTree>
    <p:extLst>
      <p:ext uri="{BB962C8B-B14F-4D97-AF65-F5344CB8AC3E}">
        <p14:creationId xmlns:p14="http://schemas.microsoft.com/office/powerpoint/2010/main" val="1911830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A478D2-29F7-47DA-8A36-E0B8DCADA9E5}" type="datetimeFigureOut">
              <a:rPr lang="en-US" smtClean="0"/>
              <a:t>7/29/2016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9735D-3C40-44E0-9004-7F39D189CB59}" type="slidenum">
              <a:rPr lang="en-US" smtClean="0"/>
              <a:t>‹#›</a:t>
            </a:fld>
            <a:endParaRPr lang="en-US"/>
          </a:p>
        </p:txBody>
      </p:sp>
    </p:spTree>
    <p:extLst>
      <p:ext uri="{BB962C8B-B14F-4D97-AF65-F5344CB8AC3E}">
        <p14:creationId xmlns:p14="http://schemas.microsoft.com/office/powerpoint/2010/main" val="3215548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A478D2-29F7-47DA-8A36-E0B8DCADA9E5}" type="datetimeFigureOut">
              <a:rPr lang="en-US" smtClean="0"/>
              <a:t>7/29/2016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9735D-3C40-44E0-9004-7F39D189CB59}" type="slidenum">
              <a:rPr lang="en-US" smtClean="0"/>
              <a:t>‹#›</a:t>
            </a:fld>
            <a:endParaRPr lang="en-US"/>
          </a:p>
        </p:txBody>
      </p:sp>
    </p:spTree>
    <p:extLst>
      <p:ext uri="{BB962C8B-B14F-4D97-AF65-F5344CB8AC3E}">
        <p14:creationId xmlns:p14="http://schemas.microsoft.com/office/powerpoint/2010/main" val="2935204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AA478D2-29F7-47DA-8A36-E0B8DCADA9E5}" type="datetimeFigureOut">
              <a:rPr lang="en-US" smtClean="0"/>
              <a:t>7/29/2016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D9735D-3C40-44E0-9004-7F39D189CB59}" type="slidenum">
              <a:rPr lang="en-US" smtClean="0"/>
              <a:t>‹#›</a:t>
            </a:fld>
            <a:endParaRPr lang="en-US"/>
          </a:p>
        </p:txBody>
      </p:sp>
    </p:spTree>
    <p:extLst>
      <p:ext uri="{BB962C8B-B14F-4D97-AF65-F5344CB8AC3E}">
        <p14:creationId xmlns:p14="http://schemas.microsoft.com/office/powerpoint/2010/main" val="1282465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AA478D2-29F7-47DA-8A36-E0B8DCADA9E5}" type="datetimeFigureOut">
              <a:rPr lang="en-US" smtClean="0"/>
              <a:t>7/29/2016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D9735D-3C40-44E0-9004-7F39D189CB59}" type="slidenum">
              <a:rPr lang="en-US" smtClean="0"/>
              <a:t>‹#›</a:t>
            </a:fld>
            <a:endParaRPr lang="en-US"/>
          </a:p>
        </p:txBody>
      </p:sp>
    </p:spTree>
    <p:extLst>
      <p:ext uri="{BB962C8B-B14F-4D97-AF65-F5344CB8AC3E}">
        <p14:creationId xmlns:p14="http://schemas.microsoft.com/office/powerpoint/2010/main" val="714036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AA478D2-29F7-47DA-8A36-E0B8DCADA9E5}" type="datetimeFigureOut">
              <a:rPr lang="en-US" smtClean="0"/>
              <a:t>7/29/2016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D9735D-3C40-44E0-9004-7F39D189CB59}" type="slidenum">
              <a:rPr lang="en-US" smtClean="0"/>
              <a:t>‹#›</a:t>
            </a:fld>
            <a:endParaRPr lang="en-US"/>
          </a:p>
        </p:txBody>
      </p:sp>
    </p:spTree>
    <p:extLst>
      <p:ext uri="{BB962C8B-B14F-4D97-AF65-F5344CB8AC3E}">
        <p14:creationId xmlns:p14="http://schemas.microsoft.com/office/powerpoint/2010/main" val="1514604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AA478D2-29F7-47DA-8A36-E0B8DCADA9E5}" type="datetimeFigureOut">
              <a:rPr lang="en-US" smtClean="0"/>
              <a:t>7/29/2016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D9735D-3C40-44E0-9004-7F39D189CB59}" type="slidenum">
              <a:rPr lang="en-US" smtClean="0"/>
              <a:t>‹#›</a:t>
            </a:fld>
            <a:endParaRPr lang="en-US"/>
          </a:p>
        </p:txBody>
      </p:sp>
    </p:spTree>
    <p:extLst>
      <p:ext uri="{BB962C8B-B14F-4D97-AF65-F5344CB8AC3E}">
        <p14:creationId xmlns:p14="http://schemas.microsoft.com/office/powerpoint/2010/main" val="1888924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A478D2-29F7-47DA-8A36-E0B8DCADA9E5}" type="datetimeFigureOut">
              <a:rPr lang="en-US" smtClean="0"/>
              <a:t>7/29/2016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D9735D-3C40-44E0-9004-7F39D189CB59}" type="slidenum">
              <a:rPr lang="en-US" smtClean="0"/>
              <a:t>‹#›</a:t>
            </a:fld>
            <a:endParaRPr lang="en-US"/>
          </a:p>
        </p:txBody>
      </p:sp>
    </p:spTree>
    <p:extLst>
      <p:ext uri="{BB962C8B-B14F-4D97-AF65-F5344CB8AC3E}">
        <p14:creationId xmlns:p14="http://schemas.microsoft.com/office/powerpoint/2010/main" val="363307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A478D2-29F7-47DA-8A36-E0B8DCADA9E5}" type="datetimeFigureOut">
              <a:rPr lang="en-US" smtClean="0"/>
              <a:t>7/29/2016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D9735D-3C40-44E0-9004-7F39D189CB59}" type="slidenum">
              <a:rPr lang="en-US" smtClean="0"/>
              <a:t>‹#›</a:t>
            </a:fld>
            <a:endParaRPr lang="en-US"/>
          </a:p>
        </p:txBody>
      </p:sp>
    </p:spTree>
    <p:extLst>
      <p:ext uri="{BB962C8B-B14F-4D97-AF65-F5344CB8AC3E}">
        <p14:creationId xmlns:p14="http://schemas.microsoft.com/office/powerpoint/2010/main" val="1715799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AA478D2-29F7-47DA-8A36-E0B8DCADA9E5}" type="datetimeFigureOut">
              <a:rPr lang="en-US" smtClean="0"/>
              <a:t>7/29/2016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D9735D-3C40-44E0-9004-7F39D189CB59}" type="slidenum">
              <a:rPr lang="en-US" smtClean="0"/>
              <a:t>‹#›</a:t>
            </a:fld>
            <a:endParaRPr lang="en-US"/>
          </a:p>
        </p:txBody>
      </p:sp>
    </p:spTree>
    <p:extLst>
      <p:ext uri="{BB962C8B-B14F-4D97-AF65-F5344CB8AC3E}">
        <p14:creationId xmlns:p14="http://schemas.microsoft.com/office/powerpoint/2010/main" val="3531316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A478D2-29F7-47DA-8A36-E0B8DCADA9E5}" type="datetimeFigureOut">
              <a:rPr lang="en-US" smtClean="0"/>
              <a:t>7/29/2016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D9735D-3C40-44E0-9004-7F39D189CB59}" type="slidenum">
              <a:rPr lang="en-US" smtClean="0"/>
              <a:t>‹#›</a:t>
            </a:fld>
            <a:endParaRPr lang="en-US"/>
          </a:p>
        </p:txBody>
      </p:sp>
    </p:spTree>
    <p:extLst>
      <p:ext uri="{BB962C8B-B14F-4D97-AF65-F5344CB8AC3E}">
        <p14:creationId xmlns:p14="http://schemas.microsoft.com/office/powerpoint/2010/main" val="59190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20.emf"/><Relationship Id="rId5" Type="http://schemas.openxmlformats.org/officeDocument/2006/relationships/package" Target="../embeddings/Microsoft_Excel_Worksheet1.xlsx"/><Relationship Id="rId4" Type="http://schemas.openxmlformats.org/officeDocument/2006/relationships/image" Target="../media/image22.jpeg"/></Relationships>
</file>

<file path=ppt/slides/_rels/slide100.xml.rels><?xml version="1.0" encoding="UTF-8" standalone="yes"?>
<Relationships xmlns="http://schemas.openxmlformats.org/package/2006/relationships"><Relationship Id="rId8" Type="http://schemas.openxmlformats.org/officeDocument/2006/relationships/image" Target="../media/image243.wmf"/><Relationship Id="rId3" Type="http://schemas.openxmlformats.org/officeDocument/2006/relationships/package" Target="../embeddings/Microsoft_Excel_Worksheet23.xlsx"/><Relationship Id="rId7" Type="http://schemas.openxmlformats.org/officeDocument/2006/relationships/package" Target="../embeddings/Microsoft_Excel_Worksheet24.xlsx"/><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2.emf"/></Relationships>
</file>

<file path=ppt/slides/_rels/slide10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02.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5.png"/><Relationship Id="rId1" Type="http://schemas.openxmlformats.org/officeDocument/2006/relationships/slideLayout" Target="../slideLayouts/slideLayout1.xml"/><Relationship Id="rId4" Type="http://schemas.openxmlformats.org/officeDocument/2006/relationships/image" Target="../media/image249.png"/></Relationships>
</file>

<file path=ppt/slides/_rels/slide103.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1.xml"/><Relationship Id="rId5" Type="http://schemas.openxmlformats.org/officeDocument/2006/relationships/image" Target="../media/image255.png"/><Relationship Id="rId4" Type="http://schemas.openxmlformats.org/officeDocument/2006/relationships/image" Target="../media/image254.png"/></Relationships>
</file>

<file path=ppt/slides/_rels/slide105.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1.xml"/><Relationship Id="rId4" Type="http://schemas.openxmlformats.org/officeDocument/2006/relationships/image" Target="../media/image258.png"/></Relationships>
</file>

<file path=ppt/slides/_rels/slide106.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45.png"/><Relationship Id="rId1" Type="http://schemas.openxmlformats.org/officeDocument/2006/relationships/slideLayout" Target="../slideLayouts/slideLayout1.xml"/><Relationship Id="rId4" Type="http://schemas.openxmlformats.org/officeDocument/2006/relationships/image" Target="../media/image260.png"/></Relationships>
</file>

<file path=ppt/slides/_rels/slide10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1.xml"/><Relationship Id="rId5" Type="http://schemas.openxmlformats.org/officeDocument/2006/relationships/image" Target="../media/image264.png"/><Relationship Id="rId4" Type="http://schemas.openxmlformats.org/officeDocument/2006/relationships/image" Target="../media/image263.png"/></Relationships>
</file>

<file path=ppt/slides/_rels/slide108.xml.rels><?xml version="1.0" encoding="UTF-8" standalone="yes"?>
<Relationships xmlns="http://schemas.openxmlformats.org/package/2006/relationships"><Relationship Id="rId3" Type="http://schemas.openxmlformats.org/officeDocument/2006/relationships/package" Target="../embeddings/Microsoft_Excel_Worksheet25.xlsx"/><Relationship Id="rId7" Type="http://schemas.openxmlformats.org/officeDocument/2006/relationships/image" Target="../media/image266.wmf"/><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package" Target="../embeddings/Microsoft_Excel_Worksheet26.xlsx"/><Relationship Id="rId5" Type="http://schemas.openxmlformats.org/officeDocument/2006/relationships/image" Target="../media/image267.png"/><Relationship Id="rId4" Type="http://schemas.openxmlformats.org/officeDocument/2006/relationships/image" Target="../media/image265.emf"/></Relationships>
</file>

<file path=ppt/slides/_rels/slide10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8.png"/><Relationship Id="rId1" Type="http://schemas.openxmlformats.org/officeDocument/2006/relationships/slideLayout" Target="../slideLayouts/slideLayout1.xml"/><Relationship Id="rId4" Type="http://schemas.openxmlformats.org/officeDocument/2006/relationships/image" Target="../media/image269.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7.png"/><Relationship Id="rId1" Type="http://schemas.openxmlformats.org/officeDocument/2006/relationships/slideLayout" Target="../slideLayouts/slideLayout1.xml"/><Relationship Id="rId4" Type="http://schemas.openxmlformats.org/officeDocument/2006/relationships/image" Target="../media/image271.png"/></Relationships>
</file>

<file path=ppt/slides/_rels/slide11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67.png"/><Relationship Id="rId1" Type="http://schemas.openxmlformats.org/officeDocument/2006/relationships/slideLayout" Target="../slideLayouts/slideLayout1.xml"/><Relationship Id="rId5" Type="http://schemas.openxmlformats.org/officeDocument/2006/relationships/image" Target="../media/image274.png"/><Relationship Id="rId4" Type="http://schemas.openxmlformats.org/officeDocument/2006/relationships/image" Target="../media/image273.png"/></Relationships>
</file>

<file path=ppt/slides/_rels/slide112.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67.png"/><Relationship Id="rId1" Type="http://schemas.openxmlformats.org/officeDocument/2006/relationships/slideLayout" Target="../slideLayouts/slideLayout1.xml"/><Relationship Id="rId5" Type="http://schemas.openxmlformats.org/officeDocument/2006/relationships/image" Target="../media/image277.png"/><Relationship Id="rId4" Type="http://schemas.openxmlformats.org/officeDocument/2006/relationships/image" Target="../media/image276.png"/></Relationships>
</file>

<file path=ppt/slides/_rels/slide113.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package" Target="../embeddings/Microsoft_Excel_Worksheet27.xlsx"/><Relationship Id="rId7" Type="http://schemas.openxmlformats.org/officeDocument/2006/relationships/image" Target="../media/image245.png"/><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image" Target="../media/image279.emf"/><Relationship Id="rId5" Type="http://schemas.openxmlformats.org/officeDocument/2006/relationships/package" Target="../embeddings/Microsoft_Excel_Worksheet28.xlsx"/><Relationship Id="rId10" Type="http://schemas.openxmlformats.org/officeDocument/2006/relationships/image" Target="../media/image280.wmf"/><Relationship Id="rId4" Type="http://schemas.openxmlformats.org/officeDocument/2006/relationships/image" Target="../media/image278.emf"/><Relationship Id="rId9" Type="http://schemas.openxmlformats.org/officeDocument/2006/relationships/package" Target="../embeddings/Microsoft_Excel_Worksheet29.xlsx"/></Relationships>
</file>

<file path=ppt/slides/_rels/slide11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68.png"/><Relationship Id="rId1" Type="http://schemas.openxmlformats.org/officeDocument/2006/relationships/slideLayout" Target="../slideLayouts/slideLayout1.xml"/><Relationship Id="rId5" Type="http://schemas.openxmlformats.org/officeDocument/2006/relationships/image" Target="../media/image276.png"/><Relationship Id="rId4" Type="http://schemas.openxmlformats.org/officeDocument/2006/relationships/image" Target="../media/image273.png"/></Relationships>
</file>

<file path=ppt/slides/_rels/slide115.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image" Target="../media/image283.wmf"/><Relationship Id="rId5" Type="http://schemas.openxmlformats.org/officeDocument/2006/relationships/package" Target="../embeddings/Microsoft_Excel_Worksheet31.xlsx"/><Relationship Id="rId4" Type="http://schemas.openxmlformats.org/officeDocument/2006/relationships/image" Target="../media/image282.emf"/></Relationships>
</file>

<file path=ppt/slides/_rels/slide116.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1.xml"/><Relationship Id="rId5" Type="http://schemas.openxmlformats.org/officeDocument/2006/relationships/image" Target="../media/image286.png"/><Relationship Id="rId4" Type="http://schemas.openxmlformats.org/officeDocument/2006/relationships/image" Target="../media/image285.png"/></Relationships>
</file>

<file path=ppt/slides/_rels/slide11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1.xml"/><Relationship Id="rId5" Type="http://schemas.openxmlformats.org/officeDocument/2006/relationships/image" Target="../media/image290.png"/><Relationship Id="rId4" Type="http://schemas.openxmlformats.org/officeDocument/2006/relationships/image" Target="../media/image289.png"/></Relationships>
</file>

<file path=ppt/slides/_rels/slide119.xml.rels><?xml version="1.0" encoding="UTF-8" standalone="yes"?>
<Relationships xmlns="http://schemas.openxmlformats.org/package/2006/relationships"><Relationship Id="rId8" Type="http://schemas.openxmlformats.org/officeDocument/2006/relationships/image" Target="../media/image292.wmf"/><Relationship Id="rId3" Type="http://schemas.openxmlformats.org/officeDocument/2006/relationships/image" Target="../media/image293.png"/><Relationship Id="rId7" Type="http://schemas.openxmlformats.org/officeDocument/2006/relationships/package" Target="../embeddings/Microsoft_Excel_Worksheet33.xlsx"/><Relationship Id="rId2" Type="http://schemas.openxmlformats.org/officeDocument/2006/relationships/slideLayout" Target="../slideLayouts/slideLayout1.xml"/><Relationship Id="rId1" Type="http://schemas.openxmlformats.org/officeDocument/2006/relationships/vmlDrawing" Target="../drawings/vmlDrawing22.vml"/><Relationship Id="rId6" Type="http://schemas.openxmlformats.org/officeDocument/2006/relationships/image" Target="../media/image281.png"/><Relationship Id="rId5" Type="http://schemas.openxmlformats.org/officeDocument/2006/relationships/image" Target="../media/image291.emf"/><Relationship Id="rId4" Type="http://schemas.openxmlformats.org/officeDocument/2006/relationships/package" Target="../embeddings/Microsoft_Excel_Worksheet32.xlsx"/></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25.emf"/><Relationship Id="rId4" Type="http://schemas.openxmlformats.org/officeDocument/2006/relationships/package" Target="../embeddings/Microsoft_Excel_Worksheet2.xlsx"/></Relationships>
</file>

<file path=ppt/slides/_rels/slide120.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image" Target="../media/image294.png"/><Relationship Id="rId1" Type="http://schemas.openxmlformats.org/officeDocument/2006/relationships/slideLayout" Target="../slideLayouts/slideLayout1.xml"/><Relationship Id="rId4" Type="http://schemas.openxmlformats.org/officeDocument/2006/relationships/image" Target="../media/image296.png"/></Relationships>
</file>

<file path=ppt/slides/_rels/slide121.xml.rels><?xml version="1.0" encoding="UTF-8" standalone="yes"?>
<Relationships xmlns="http://schemas.openxmlformats.org/package/2006/relationships"><Relationship Id="rId3" Type="http://schemas.openxmlformats.org/officeDocument/2006/relationships/image" Target="../media/image298.png"/><Relationship Id="rId7" Type="http://schemas.openxmlformats.org/officeDocument/2006/relationships/image" Target="../media/image297.wmf"/><Relationship Id="rId2" Type="http://schemas.openxmlformats.org/officeDocument/2006/relationships/slideLayout" Target="../slideLayouts/slideLayout1.xml"/><Relationship Id="rId1" Type="http://schemas.openxmlformats.org/officeDocument/2006/relationships/vmlDrawing" Target="../drawings/vmlDrawing23.vml"/><Relationship Id="rId6" Type="http://schemas.openxmlformats.org/officeDocument/2006/relationships/package" Target="../embeddings/Microsoft_Excel_Worksheet34.xlsx"/><Relationship Id="rId5" Type="http://schemas.openxmlformats.org/officeDocument/2006/relationships/image" Target="../media/image300.png"/><Relationship Id="rId4" Type="http://schemas.openxmlformats.org/officeDocument/2006/relationships/image" Target="../media/image299.png"/></Relationships>
</file>

<file path=ppt/slides/_rels/slide122.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openxmlformats.org/officeDocument/2006/relationships/slideLayout" Target="../slideLayouts/slideLayout1.xml"/><Relationship Id="rId1" Type="http://schemas.openxmlformats.org/officeDocument/2006/relationships/vmlDrawing" Target="../drawings/vmlDrawing24.vml"/><Relationship Id="rId6" Type="http://schemas.openxmlformats.org/officeDocument/2006/relationships/image" Target="../media/image305.wmf"/><Relationship Id="rId5" Type="http://schemas.openxmlformats.org/officeDocument/2006/relationships/package" Target="../embeddings/Microsoft_Excel_Worksheet36.xlsx"/><Relationship Id="rId4" Type="http://schemas.openxmlformats.org/officeDocument/2006/relationships/image" Target="../media/image304.emf"/></Relationships>
</file>

<file path=ppt/slides/_rels/slide125.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06.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312.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1.xml"/><Relationship Id="rId4" Type="http://schemas.openxmlformats.org/officeDocument/2006/relationships/image" Target="../media/image3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7.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319.emf"/><Relationship Id="rId2" Type="http://schemas.openxmlformats.org/officeDocument/2006/relationships/slideLayout" Target="../slideLayouts/slideLayout1.xml"/><Relationship Id="rId1" Type="http://schemas.openxmlformats.org/officeDocument/2006/relationships/vmlDrawing" Target="../drawings/vmlDrawing25.vml"/><Relationship Id="rId6" Type="http://schemas.openxmlformats.org/officeDocument/2006/relationships/image" Target="../media/image318.wmf"/><Relationship Id="rId5" Type="http://schemas.openxmlformats.org/officeDocument/2006/relationships/package" Target="../embeddings/Microsoft_Excel_Worksheet37.xlsx"/><Relationship Id="rId4" Type="http://schemas.openxmlformats.org/officeDocument/2006/relationships/image" Target="../media/image320.emf"/></Relationships>
</file>

<file path=ppt/slides/_rels/slide132.xml.rels><?xml version="1.0" encoding="UTF-8" standalone="yes"?>
<Relationships xmlns="http://schemas.openxmlformats.org/package/2006/relationships"><Relationship Id="rId3" Type="http://schemas.openxmlformats.org/officeDocument/2006/relationships/image" Target="../media/image322.jpeg"/><Relationship Id="rId7" Type="http://schemas.openxmlformats.org/officeDocument/2006/relationships/image" Target="../media/image326.jpeg"/><Relationship Id="rId2" Type="http://schemas.openxmlformats.org/officeDocument/2006/relationships/image" Target="../media/image321.jpeg"/><Relationship Id="rId1" Type="http://schemas.openxmlformats.org/officeDocument/2006/relationships/slideLayout" Target="../slideLayouts/slideLayout1.xml"/><Relationship Id="rId6" Type="http://schemas.openxmlformats.org/officeDocument/2006/relationships/image" Target="../media/image325.jpeg"/><Relationship Id="rId5" Type="http://schemas.openxmlformats.org/officeDocument/2006/relationships/image" Target="../media/image324.jpeg"/><Relationship Id="rId4" Type="http://schemas.openxmlformats.org/officeDocument/2006/relationships/image" Target="../media/image323.jpeg"/></Relationships>
</file>

<file path=ppt/slides/_rels/slide133.xml.rels><?xml version="1.0" encoding="UTF-8" standalone="yes"?>
<Relationships xmlns="http://schemas.openxmlformats.org/package/2006/relationships"><Relationship Id="rId3" Type="http://schemas.openxmlformats.org/officeDocument/2006/relationships/image" Target="../media/image328.jpeg"/><Relationship Id="rId2" Type="http://schemas.openxmlformats.org/officeDocument/2006/relationships/image" Target="../media/image327.jpe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330.jpeg"/><Relationship Id="rId2" Type="http://schemas.openxmlformats.org/officeDocument/2006/relationships/image" Target="../media/image329.jpe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32.png"/><Relationship Id="rId1" Type="http://schemas.openxmlformats.org/officeDocument/2006/relationships/slideLayout" Target="../slideLayouts/slideLayout1.xml"/><Relationship Id="rId4" Type="http://schemas.openxmlformats.org/officeDocument/2006/relationships/image" Target="../media/image333.png"/></Relationships>
</file>

<file path=ppt/slides/_rels/slide138.xml.rels><?xml version="1.0" encoding="UTF-8" standalone="yes"?>
<Relationships xmlns="http://schemas.openxmlformats.org/package/2006/relationships"><Relationship Id="rId3" Type="http://schemas.openxmlformats.org/officeDocument/2006/relationships/image" Target="../media/image334.png"/><Relationship Id="rId7" Type="http://schemas.openxmlformats.org/officeDocument/2006/relationships/image" Target="../media/image338.png"/><Relationship Id="rId2" Type="http://schemas.openxmlformats.org/officeDocument/2006/relationships/image" Target="../media/image333.jpeg"/><Relationship Id="rId1" Type="http://schemas.openxmlformats.org/officeDocument/2006/relationships/slideLayout" Target="../slideLayouts/slideLayout1.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s>
</file>

<file path=ppt/slides/_rels/slide139.xml.rels><?xml version="1.0" encoding="UTF-8" standalone="yes"?>
<Relationships xmlns="http://schemas.openxmlformats.org/package/2006/relationships"><Relationship Id="rId3" Type="http://schemas.openxmlformats.org/officeDocument/2006/relationships/image" Target="../media/image340.png"/><Relationship Id="rId7" Type="http://schemas.openxmlformats.org/officeDocument/2006/relationships/image" Target="../media/image344.png"/><Relationship Id="rId2" Type="http://schemas.openxmlformats.org/officeDocument/2006/relationships/image" Target="../media/image339.png"/><Relationship Id="rId1" Type="http://schemas.openxmlformats.org/officeDocument/2006/relationships/slideLayout" Target="../slideLayouts/slideLayout1.xml"/><Relationship Id="rId6" Type="http://schemas.openxmlformats.org/officeDocument/2006/relationships/image" Target="../media/image343.png"/><Relationship Id="rId5" Type="http://schemas.openxmlformats.org/officeDocument/2006/relationships/image" Target="../media/image342.png"/><Relationship Id="rId4" Type="http://schemas.openxmlformats.org/officeDocument/2006/relationships/image" Target="../media/image341.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image" Target="../media/image348.jpeg"/><Relationship Id="rId2" Type="http://schemas.openxmlformats.org/officeDocument/2006/relationships/image" Target="../media/image347.jpe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349.jpe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51.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35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image" Target="../media/image361.png"/><Relationship Id="rId1" Type="http://schemas.openxmlformats.org/officeDocument/2006/relationships/slideLayout" Target="../slideLayouts/slideLayout1.xml"/><Relationship Id="rId4" Type="http://schemas.openxmlformats.org/officeDocument/2006/relationships/image" Target="../media/image362.png"/></Relationships>
</file>

<file path=ppt/slides/_rels/slide152.xml.rels><?xml version="1.0" encoding="UTF-8" standalone="yes"?>
<Relationships xmlns="http://schemas.openxmlformats.org/package/2006/relationships"><Relationship Id="rId3" Type="http://schemas.openxmlformats.org/officeDocument/2006/relationships/image" Target="../media/image364.png"/><Relationship Id="rId2" Type="http://schemas.openxmlformats.org/officeDocument/2006/relationships/image" Target="../media/image363.png"/><Relationship Id="rId1" Type="http://schemas.openxmlformats.org/officeDocument/2006/relationships/slideLayout" Target="../slideLayouts/slideLayout1.xml"/><Relationship Id="rId5" Type="http://schemas.openxmlformats.org/officeDocument/2006/relationships/image" Target="../media/image366.png"/><Relationship Id="rId4" Type="http://schemas.openxmlformats.org/officeDocument/2006/relationships/image" Target="../media/image365.png"/></Relationships>
</file>

<file path=ppt/slides/_rels/slide153.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openxmlformats.org/officeDocument/2006/relationships/slideLayout" Target="../slideLayouts/slideLayout1.xml"/><Relationship Id="rId1" Type="http://schemas.openxmlformats.org/officeDocument/2006/relationships/vmlDrawing" Target="../drawings/vmlDrawing26.vml"/><Relationship Id="rId4" Type="http://schemas.openxmlformats.org/officeDocument/2006/relationships/image" Target="../media/image367.emf"/></Relationships>
</file>

<file path=ppt/slides/_rels/slide154.xml.rels><?xml version="1.0" encoding="UTF-8" standalone="yes"?>
<Relationships xmlns="http://schemas.openxmlformats.org/package/2006/relationships"><Relationship Id="rId3" Type="http://schemas.openxmlformats.org/officeDocument/2006/relationships/image" Target="../media/image369.jpeg"/><Relationship Id="rId2" Type="http://schemas.openxmlformats.org/officeDocument/2006/relationships/image" Target="../media/image368.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image" Target="../media/image370.png"/><Relationship Id="rId1" Type="http://schemas.openxmlformats.org/officeDocument/2006/relationships/slideLayout" Target="../slideLayouts/slideLayout1.xml"/><Relationship Id="rId5" Type="http://schemas.openxmlformats.org/officeDocument/2006/relationships/image" Target="../media/image373.png"/><Relationship Id="rId4" Type="http://schemas.openxmlformats.org/officeDocument/2006/relationships/image" Target="../media/image372.png"/></Relationships>
</file>

<file path=ppt/slides/_rels/slide156.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1.xml"/><Relationship Id="rId5" Type="http://schemas.openxmlformats.org/officeDocument/2006/relationships/image" Target="../media/image378.png"/><Relationship Id="rId4" Type="http://schemas.openxmlformats.org/officeDocument/2006/relationships/image" Target="../media/image377.png"/></Relationships>
</file>

<file path=ppt/slides/_rels/slide15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9.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package" Target="../embeddings/Microsoft_Excel_Worksheet4.xlsx"/><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35.png"/><Relationship Id="rId5" Type="http://schemas.openxmlformats.org/officeDocument/2006/relationships/image" Target="../media/image32.emf"/><Relationship Id="rId4" Type="http://schemas.openxmlformats.org/officeDocument/2006/relationships/package" Target="../embeddings/Microsoft_Excel_Worksheet3.xlsx"/><Relationship Id="rId9" Type="http://schemas.openxmlformats.org/officeDocument/2006/relationships/image" Target="../media/image33.emf"/></Relationships>
</file>

<file path=ppt/slides/_rels/slide160.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image" Target="../media/image307.png"/><Relationship Id="rId1" Type="http://schemas.openxmlformats.org/officeDocument/2006/relationships/slideLayout" Target="../slideLayouts/slideLayout1.xml"/><Relationship Id="rId4" Type="http://schemas.openxmlformats.org/officeDocument/2006/relationships/image" Target="../media/image384.png"/></Relationships>
</file>

<file path=ppt/slides/_rels/slide1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95.png"/><Relationship Id="rId4" Type="http://schemas.openxmlformats.org/officeDocument/2006/relationships/image" Target="../media/image94.png"/></Relationships>
</file>

<file path=ppt/slides/_rels/slide162.xml.rels><?xml version="1.0" encoding="UTF-8" standalone="yes"?>
<Relationships xmlns="http://schemas.openxmlformats.org/package/2006/relationships"><Relationship Id="rId2" Type="http://schemas.openxmlformats.org/officeDocument/2006/relationships/image" Target="../media/image385.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95.png"/><Relationship Id="rId4" Type="http://schemas.openxmlformats.org/officeDocument/2006/relationships/image" Target="../media/image94.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tinyurl.com/87qc3ko" TargetMode="Externa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27.xml.rels><?xml version="1.0" encoding="UTF-8" standalone="yes"?>
<Relationships xmlns="http://schemas.openxmlformats.org/package/2006/relationships"><Relationship Id="rId3" Type="http://schemas.openxmlformats.org/officeDocument/2006/relationships/hyperlink" Target="http://youtu.be/TS63VTdqq0U" TargetMode="External"/><Relationship Id="rId2" Type="http://schemas.openxmlformats.org/officeDocument/2006/relationships/hyperlink" Target="http://youtu.be/J1iTUYA6zOE" TargetMode="Externa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1.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95.png"/><Relationship Id="rId4" Type="http://schemas.openxmlformats.org/officeDocument/2006/relationships/image" Target="../media/image94.png"/></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3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3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4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 Id="rId5" Type="http://schemas.openxmlformats.org/officeDocument/2006/relationships/image" Target="../media/image124.png"/><Relationship Id="rId4" Type="http://schemas.openxmlformats.org/officeDocument/2006/relationships/image" Target="../media/image123.png"/></Relationships>
</file>

<file path=ppt/slides/_rels/slide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xml"/><Relationship Id="rId4" Type="http://schemas.openxmlformats.org/officeDocument/2006/relationships/image" Target="../media/image127.png"/></Relationships>
</file>

<file path=ppt/slides/_rels/slide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 Id="rId4" Type="http://schemas.openxmlformats.org/officeDocument/2006/relationships/image" Target="../media/image130.png"/></Relationships>
</file>

<file path=ppt/slides/_rels/slide4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5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52.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1.xml"/><Relationship Id="rId5" Type="http://schemas.openxmlformats.org/officeDocument/2006/relationships/image" Target="../media/image143.jpeg"/><Relationship Id="rId4" Type="http://schemas.openxmlformats.org/officeDocument/2006/relationships/image" Target="../media/image142.png"/></Relationships>
</file>

<file path=ppt/slides/_rels/slide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xml"/><Relationship Id="rId4" Type="http://schemas.openxmlformats.org/officeDocument/2006/relationships/image" Target="../media/image149.png"/></Relationships>
</file>

<file path=ppt/slides/_rels/slide5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 Id="rId4" Type="http://schemas.openxmlformats.org/officeDocument/2006/relationships/image" Target="../media/image152.png"/></Relationships>
</file>

<file path=ppt/slides/_rels/slide5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xml"/><Relationship Id="rId4" Type="http://schemas.openxmlformats.org/officeDocument/2006/relationships/image" Target="../media/image155.png"/></Relationships>
</file>

<file path=ppt/slides/_rels/slide57.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1.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5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1.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xml"/><Relationship Id="rId6" Type="http://schemas.openxmlformats.org/officeDocument/2006/relationships/image" Target="../media/image168.png"/><Relationship Id="rId5" Type="http://schemas.openxmlformats.org/officeDocument/2006/relationships/image" Target="../media/image172.png"/><Relationship Id="rId4" Type="http://schemas.openxmlformats.org/officeDocument/2006/relationships/image" Target="../media/image171.png"/></Relationships>
</file>

<file path=ppt/slides/_rels/slide6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1.xml"/><Relationship Id="rId6" Type="http://schemas.openxmlformats.org/officeDocument/2006/relationships/image" Target="../media/image168.png"/><Relationship Id="rId5" Type="http://schemas.openxmlformats.org/officeDocument/2006/relationships/image" Target="../media/image172.png"/><Relationship Id="rId4" Type="http://schemas.openxmlformats.org/officeDocument/2006/relationships/image" Target="../media/image171.png"/></Relationships>
</file>

<file path=ppt/slides/_rels/slide6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xml"/><Relationship Id="rId5" Type="http://schemas.openxmlformats.org/officeDocument/2006/relationships/image" Target="../media/image178.png"/><Relationship Id="rId4" Type="http://schemas.openxmlformats.org/officeDocument/2006/relationships/image" Target="../media/image177.png"/></Relationships>
</file>

<file path=ppt/slides/_rels/slide63.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179.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180.emf"/><Relationship Id="rId4" Type="http://schemas.openxmlformats.org/officeDocument/2006/relationships/package" Target="../embeddings/Microsoft_Excel_Worksheet6.xlsx"/></Relationships>
</file>

<file path=ppt/slides/_rels/slide6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182.png"/><Relationship Id="rId5" Type="http://schemas.openxmlformats.org/officeDocument/2006/relationships/image" Target="../media/image181.emf"/><Relationship Id="rId4" Type="http://schemas.openxmlformats.org/officeDocument/2006/relationships/package" Target="../embeddings/Microsoft_Excel_Worksheet7.xlsx"/></Relationships>
</file>

<file path=ppt/slides/_rels/slide67.xml.rels><?xml version="1.0" encoding="UTF-8" standalone="yes"?>
<Relationships xmlns="http://schemas.openxmlformats.org/package/2006/relationships"><Relationship Id="rId3" Type="http://schemas.openxmlformats.org/officeDocument/2006/relationships/package" Target="../embeddings/Microsoft_Excel_Worksheet8.xlsx"/><Relationship Id="rId7" Type="http://schemas.openxmlformats.org/officeDocument/2006/relationships/image" Target="../media/image184.wmf"/><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package" Target="../embeddings/Microsoft_Excel_Worksheet9.xlsx"/><Relationship Id="rId5" Type="http://schemas.openxmlformats.org/officeDocument/2006/relationships/chart" Target="../charts/chart3.xml"/><Relationship Id="rId4" Type="http://schemas.openxmlformats.org/officeDocument/2006/relationships/image" Target="../media/image183.emf"/></Relationships>
</file>

<file path=ppt/slides/_rels/slide68.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openxmlformats.org/officeDocument/2006/relationships/slideLayout" Target="../slideLayouts/slideLayout1.xml"/><Relationship Id="rId1" Type="http://schemas.openxmlformats.org/officeDocument/2006/relationships/vmlDrawing" Target="../drawings/vmlDrawing9.vml"/><Relationship Id="rId5" Type="http://schemas.openxmlformats.org/officeDocument/2006/relationships/chart" Target="../charts/chart4.xml"/><Relationship Id="rId4" Type="http://schemas.openxmlformats.org/officeDocument/2006/relationships/image" Target="../media/image185.emf"/></Relationships>
</file>

<file path=ppt/slides/_rels/slide6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1.xml"/><Relationship Id="rId5" Type="http://schemas.openxmlformats.org/officeDocument/2006/relationships/image" Target="../media/image192.png"/><Relationship Id="rId4" Type="http://schemas.openxmlformats.org/officeDocument/2006/relationships/image" Target="../media/image19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chart" Target="../charts/chart5.xml"/><Relationship Id="rId5" Type="http://schemas.openxmlformats.org/officeDocument/2006/relationships/image" Target="../media/image193.emf"/><Relationship Id="rId4" Type="http://schemas.openxmlformats.org/officeDocument/2006/relationships/package" Target="../embeddings/Microsoft_Excel_Worksheet11.xlsx"/></Relationships>
</file>

<file path=ppt/slides/_rels/slide75.xml.rels><?xml version="1.0" encoding="UTF-8" standalone="yes"?>
<Relationships xmlns="http://schemas.openxmlformats.org/package/2006/relationships"><Relationship Id="rId8" Type="http://schemas.openxmlformats.org/officeDocument/2006/relationships/package" Target="../embeddings/Microsoft_Excel_Worksheet14.xlsx"/><Relationship Id="rId3" Type="http://schemas.openxmlformats.org/officeDocument/2006/relationships/chart" Target="../charts/chart6.xml"/><Relationship Id="rId7" Type="http://schemas.openxmlformats.org/officeDocument/2006/relationships/image" Target="../media/image196.wmf"/><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package" Target="../embeddings/Microsoft_Excel_Worksheet13.xlsx"/><Relationship Id="rId5" Type="http://schemas.openxmlformats.org/officeDocument/2006/relationships/image" Target="../media/image195.emf"/><Relationship Id="rId4" Type="http://schemas.openxmlformats.org/officeDocument/2006/relationships/package" Target="../embeddings/Microsoft_Excel_Worksheet12.xlsx"/><Relationship Id="rId9" Type="http://schemas.openxmlformats.org/officeDocument/2006/relationships/image" Target="../media/image197.emf"/></Relationships>
</file>

<file path=ppt/slides/_rels/slide7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95.png"/><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jpe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5.jpeg"/><Relationship Id="rId5" Type="http://schemas.openxmlformats.org/officeDocument/2006/relationships/image" Target="../media/image13.emf"/><Relationship Id="rId4" Type="http://schemas.openxmlformats.org/officeDocument/2006/relationships/package" Target="../embeddings/Microsoft_Excel_Worksheet.xlsx"/></Relationships>
</file>

<file path=ppt/slides/_rels/slide80.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1.xml"/><Relationship Id="rId4" Type="http://schemas.microsoft.com/office/2007/relationships/hdphoto" Target="../media/hdphoto2.wdp"/></Relationships>
</file>

<file path=ppt/slides/_rels/slide82.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8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1.xml"/><Relationship Id="rId5" Type="http://schemas.openxmlformats.org/officeDocument/2006/relationships/image" Target="../media/image215.png"/><Relationship Id="rId4" Type="http://schemas.openxmlformats.org/officeDocument/2006/relationships/image" Target="../media/image214.png"/></Relationships>
</file>

<file path=ppt/slides/_rels/slide86.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package" Target="../embeddings/Microsoft_Excel_Worksheet15.xlsx"/><Relationship Id="rId7" Type="http://schemas.openxmlformats.org/officeDocument/2006/relationships/image" Target="../media/image221.png"/><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220.wmf"/><Relationship Id="rId5" Type="http://schemas.openxmlformats.org/officeDocument/2006/relationships/package" Target="../embeddings/Microsoft_Excel_Worksheet16.xlsx"/><Relationship Id="rId4" Type="http://schemas.openxmlformats.org/officeDocument/2006/relationships/image" Target="../media/image219.emf"/></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90.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openxmlformats.org/officeDocument/2006/relationships/slideLayout" Target="../slideLayouts/slideLayout1.xml"/><Relationship Id="rId1" Type="http://schemas.openxmlformats.org/officeDocument/2006/relationships/vmlDrawing" Target="../drawings/vmlDrawing13.vml"/><Relationship Id="rId5" Type="http://schemas.openxmlformats.org/officeDocument/2006/relationships/image" Target="../media/image225.png"/><Relationship Id="rId4" Type="http://schemas.openxmlformats.org/officeDocument/2006/relationships/image" Target="../media/image224.emf"/></Relationships>
</file>

<file path=ppt/slides/_rels/slide9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openxmlformats.org/officeDocument/2006/relationships/slideLayout" Target="../slideLayouts/slideLayout1.xml"/><Relationship Id="rId1" Type="http://schemas.openxmlformats.org/officeDocument/2006/relationships/vmlDrawing" Target="../drawings/vmlDrawing14.vml"/><Relationship Id="rId5" Type="http://schemas.openxmlformats.org/officeDocument/2006/relationships/image" Target="../media/image229.png"/><Relationship Id="rId4" Type="http://schemas.openxmlformats.org/officeDocument/2006/relationships/image" Target="../media/image228.emf"/></Relationships>
</file>

<file path=ppt/slides/_rels/slide94.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openxmlformats.org/officeDocument/2006/relationships/slideLayout" Target="../slideLayouts/slideLayout1.xml"/><Relationship Id="rId1" Type="http://schemas.openxmlformats.org/officeDocument/2006/relationships/vmlDrawing" Target="../drawings/vmlDrawing15.vml"/><Relationship Id="rId5" Type="http://schemas.openxmlformats.org/officeDocument/2006/relationships/image" Target="../media/image231.png"/><Relationship Id="rId4" Type="http://schemas.openxmlformats.org/officeDocument/2006/relationships/image" Target="../media/image230.emf"/></Relationships>
</file>

<file path=ppt/slides/_rels/slide95.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8" Type="http://schemas.openxmlformats.org/officeDocument/2006/relationships/image" Target="../media/image234.wmf"/><Relationship Id="rId3" Type="http://schemas.openxmlformats.org/officeDocument/2006/relationships/image" Target="../media/image235.png"/><Relationship Id="rId7" Type="http://schemas.openxmlformats.org/officeDocument/2006/relationships/package" Target="../embeddings/Microsoft_Excel_Worksheet21.xlsx"/><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image" Target="../media/image233.emf"/><Relationship Id="rId5" Type="http://schemas.openxmlformats.org/officeDocument/2006/relationships/package" Target="../embeddings/Microsoft_Excel_Worksheet20.xlsx"/><Relationship Id="rId4" Type="http://schemas.openxmlformats.org/officeDocument/2006/relationships/image" Target="../media/image236.png"/></Relationships>
</file>

<file path=ppt/slides/_rels/slide9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openxmlformats.org/officeDocument/2006/relationships/slideLayout" Target="../slideLayouts/slideLayout1.xml"/><Relationship Id="rId1" Type="http://schemas.openxmlformats.org/officeDocument/2006/relationships/vmlDrawing" Target="../drawings/vmlDrawing17.vml"/><Relationship Id="rId5" Type="http://schemas.openxmlformats.org/officeDocument/2006/relationships/image" Target="../media/image240.png"/><Relationship Id="rId4" Type="http://schemas.openxmlformats.org/officeDocument/2006/relationships/image" Target="../media/image239.emf"/></Relationships>
</file>

<file path=ppt/slides/_rels/slide99.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11668"/>
            <a:ext cx="9144000" cy="369332"/>
          </a:xfrm>
          <a:prstGeom prst="rect">
            <a:avLst/>
          </a:prstGeom>
          <a:noFill/>
        </p:spPr>
        <p:txBody>
          <a:bodyPr wrap="square" rtlCol="0">
            <a:spAutoFit/>
          </a:bodyPr>
          <a:lstStyle/>
          <a:p>
            <a:r>
              <a:rPr lang="en-US" b="1" dirty="0" smtClean="0"/>
              <a:t>12/21/11 Schedule update</a:t>
            </a:r>
          </a:p>
        </p:txBody>
      </p:sp>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3872"/>
            <a:ext cx="9144000" cy="5101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89623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792" y="228600"/>
            <a:ext cx="5342792" cy="5816977"/>
          </a:xfrm>
          <a:prstGeom prst="rect">
            <a:avLst/>
          </a:prstGeom>
          <a:noFill/>
        </p:spPr>
        <p:txBody>
          <a:bodyPr wrap="square" rtlCol="0">
            <a:spAutoFit/>
          </a:bodyPr>
          <a:lstStyle/>
          <a:p>
            <a:r>
              <a:rPr lang="en-US" sz="1200" dirty="0"/>
              <a:t>“</a:t>
            </a:r>
            <a:r>
              <a:rPr lang="en-US" sz="1200" dirty="0" err="1"/>
              <a:t>LVDT_dial_indicator_test.m</a:t>
            </a:r>
            <a:r>
              <a:rPr lang="en-US" sz="1200" dirty="0"/>
              <a:t>”, “Master_rev_14b…vi”</a:t>
            </a:r>
          </a:p>
          <a:p>
            <a:endParaRPr lang="en-US" sz="1200" dirty="0" smtClean="0"/>
          </a:p>
          <a:p>
            <a:r>
              <a:rPr lang="en-US" sz="1200" dirty="0" smtClean="0"/>
              <a:t>After advancing LVDT by hand to point that dial indicator had gone past zero (to 0.59mm), I advanced the LVDT in ~2mm increments, holding in place for 5 seconds and then writing down dial indicator in notebook.</a:t>
            </a:r>
          </a:p>
          <a:p>
            <a:endParaRPr lang="en-US" sz="1200" dirty="0"/>
          </a:p>
          <a:p>
            <a:r>
              <a:rPr lang="en-US" sz="1200" dirty="0" smtClean="0"/>
              <a:t>Post-processed LVDT data in Matlab, grabbed beginning of 5 seconds period (chosen by reviewing for flat signal area) and calculated mean of 5 seconds’ worth of data after beginning point.</a:t>
            </a:r>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a:p>
          <a:p>
            <a:endParaRPr lang="en-US" sz="1200" dirty="0" smtClean="0"/>
          </a:p>
          <a:p>
            <a:endParaRPr lang="en-US" sz="1200" b="1" dirty="0"/>
          </a:p>
          <a:p>
            <a:r>
              <a:rPr lang="en-US" sz="1200" b="1" dirty="0" smtClean="0"/>
              <a:t>LVDT is always within &lt; 1% of dial indicator readout.  That seems to be well within the tolerance of my test setup.</a:t>
            </a:r>
          </a:p>
          <a:p>
            <a:endParaRPr lang="en-US" sz="1200" dirty="0"/>
          </a:p>
          <a:p>
            <a:endParaRPr lang="en-US" sz="1200" dirty="0" smtClean="0"/>
          </a:p>
        </p:txBody>
      </p:sp>
      <p:sp>
        <p:nvSpPr>
          <p:cNvPr id="8" name="TextBox 7"/>
          <p:cNvSpPr txBox="1"/>
          <p:nvPr/>
        </p:nvSpPr>
        <p:spPr>
          <a:xfrm>
            <a:off x="0" y="0"/>
            <a:ext cx="9144000" cy="307777"/>
          </a:xfrm>
          <a:prstGeom prst="rect">
            <a:avLst/>
          </a:prstGeom>
          <a:noFill/>
        </p:spPr>
        <p:txBody>
          <a:bodyPr wrap="square" rtlCol="0">
            <a:spAutoFit/>
          </a:bodyPr>
          <a:lstStyle/>
          <a:p>
            <a:r>
              <a:rPr lang="en-US" sz="1400" b="1" dirty="0" smtClean="0"/>
              <a:t>LVDT testing 01/05/12</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981200"/>
            <a:ext cx="3581400" cy="3005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descr="E:\Desktop\IMAG011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114" t="27591" r="8410" b="1975"/>
          <a:stretch/>
        </p:blipFill>
        <p:spPr bwMode="auto">
          <a:xfrm>
            <a:off x="5433444" y="192314"/>
            <a:ext cx="3534912" cy="1701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p:cNvGraphicFramePr>
            <a:graphicFrameLocks noChangeAspect="1"/>
          </p:cNvGraphicFramePr>
          <p:nvPr>
            <p:extLst>
              <p:ext uri="{D42A27DB-BD31-4B8C-83A1-F6EECF244321}">
                <p14:modId xmlns:p14="http://schemas.microsoft.com/office/powerpoint/2010/main" val="3133219450"/>
              </p:ext>
            </p:extLst>
          </p:nvPr>
        </p:nvGraphicFramePr>
        <p:xfrm>
          <a:off x="0" y="2295525"/>
          <a:ext cx="5686425" cy="2505075"/>
        </p:xfrm>
        <a:graphic>
          <a:graphicData uri="http://schemas.openxmlformats.org/presentationml/2006/ole">
            <mc:AlternateContent xmlns:mc="http://schemas.openxmlformats.org/markup-compatibility/2006">
              <mc:Choice xmlns:v="urn:schemas-microsoft-com:vml" Requires="v">
                <p:oleObj spid="_x0000_s5579" name="Worksheet" r:id="rId5" imgW="5686543" imgH="2505143" progId="Excel.Sheet.12">
                  <p:embed/>
                </p:oleObj>
              </mc:Choice>
              <mc:Fallback>
                <p:oleObj name="Worksheet" r:id="rId5" imgW="5686543" imgH="2505143" progId="Excel.Sheet.12">
                  <p:embed/>
                  <p:pic>
                    <p:nvPicPr>
                      <p:cNvPr id="0" name=""/>
                      <p:cNvPicPr/>
                      <p:nvPr/>
                    </p:nvPicPr>
                    <p:blipFill>
                      <a:blip r:embed="rId6"/>
                      <a:stretch>
                        <a:fillRect/>
                      </a:stretch>
                    </p:blipFill>
                    <p:spPr>
                      <a:xfrm>
                        <a:off x="0" y="2295525"/>
                        <a:ext cx="5686425" cy="2505075"/>
                      </a:xfrm>
                      <a:prstGeom prst="rect">
                        <a:avLst/>
                      </a:prstGeom>
                    </p:spPr>
                  </p:pic>
                </p:oleObj>
              </mc:Fallback>
            </mc:AlternateContent>
          </a:graphicData>
        </a:graphic>
      </p:graphicFrame>
    </p:spTree>
    <p:extLst>
      <p:ext uri="{BB962C8B-B14F-4D97-AF65-F5344CB8AC3E}">
        <p14:creationId xmlns:p14="http://schemas.microsoft.com/office/powerpoint/2010/main" val="2607516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Displacement testing. , cont. 02/19/12</a:t>
            </a:r>
          </a:p>
          <a:p>
            <a:r>
              <a:rPr lang="en-US" sz="1200" dirty="0"/>
              <a:t>“</a:t>
            </a:r>
            <a:r>
              <a:rPr lang="en-US" sz="1200" dirty="0" smtClean="0"/>
              <a:t>WaveformOutputTDMS_03d.m</a:t>
            </a:r>
            <a:r>
              <a:rPr lang="en-US" sz="1200" dirty="0"/>
              <a:t>”, </a:t>
            </a:r>
            <a:r>
              <a:rPr lang="en-US" sz="1200" dirty="0" smtClean="0"/>
              <a:t>“Master_rev_17g…vi”</a:t>
            </a:r>
          </a:p>
        </p:txBody>
      </p:sp>
      <p:sp>
        <p:nvSpPr>
          <p:cNvPr id="10" name="TextBox 9"/>
          <p:cNvSpPr txBox="1"/>
          <p:nvPr/>
        </p:nvSpPr>
        <p:spPr>
          <a:xfrm>
            <a:off x="-8792" y="533400"/>
            <a:ext cx="3818792" cy="1200329"/>
          </a:xfrm>
          <a:prstGeom prst="rect">
            <a:avLst/>
          </a:prstGeom>
          <a:noFill/>
        </p:spPr>
        <p:txBody>
          <a:bodyPr wrap="square" rtlCol="0">
            <a:spAutoFit/>
          </a:bodyPr>
          <a:lstStyle/>
          <a:p>
            <a:pPr defTabSz="342900"/>
            <a:r>
              <a:rPr lang="en-US" sz="1200" dirty="0" smtClean="0"/>
              <a:t>Summary of all four groups of test results grouped together, including and w/o 1</a:t>
            </a:r>
            <a:r>
              <a:rPr lang="en-US" sz="1200" baseline="30000" dirty="0" smtClean="0"/>
              <a:t>st</a:t>
            </a:r>
            <a:r>
              <a:rPr lang="en-US" sz="1200" dirty="0" smtClean="0"/>
              <a:t> tests from each group.</a:t>
            </a:r>
          </a:p>
          <a:p>
            <a:pPr defTabSz="342900"/>
            <a:endParaRPr lang="en-US" sz="1200" dirty="0"/>
          </a:p>
          <a:p>
            <a:pPr defTabSz="342900"/>
            <a:r>
              <a:rPr lang="en-US" sz="1200" dirty="0" smtClean="0"/>
              <a:t>Curves are very similar, but </a:t>
            </a:r>
            <a:r>
              <a:rPr lang="en-US" sz="1200" dirty="0" err="1" smtClean="0"/>
              <a:t>StDevs</a:t>
            </a:r>
            <a:r>
              <a:rPr lang="en-US" sz="1200" dirty="0" smtClean="0"/>
              <a:t> w/ first test included are between 1.2 and 2.6 times larger than w/o first test included.</a:t>
            </a:r>
          </a:p>
        </p:txBody>
      </p:sp>
      <p:graphicFrame>
        <p:nvGraphicFramePr>
          <p:cNvPr id="4" name="Object 3"/>
          <p:cNvGraphicFramePr>
            <a:graphicFrameLocks noChangeAspect="1"/>
          </p:cNvGraphicFramePr>
          <p:nvPr>
            <p:extLst>
              <p:ext uri="{D42A27DB-BD31-4B8C-83A1-F6EECF244321}">
                <p14:modId xmlns:p14="http://schemas.microsoft.com/office/powerpoint/2010/main" val="2885308294"/>
              </p:ext>
            </p:extLst>
          </p:nvPr>
        </p:nvGraphicFramePr>
        <p:xfrm>
          <a:off x="6329835" y="16043"/>
          <a:ext cx="2814165" cy="2498558"/>
        </p:xfrm>
        <a:graphic>
          <a:graphicData uri="http://schemas.openxmlformats.org/presentationml/2006/ole">
            <mc:AlternateContent xmlns:mc="http://schemas.openxmlformats.org/markup-compatibility/2006">
              <mc:Choice xmlns:v="urn:schemas-microsoft-com:vml" Requires="v">
                <p:oleObj spid="_x0000_s46400" name="Worksheet" r:id="rId3" imgW="3057441" imgH="2714557" progId="Excel.Sheet.12">
                  <p:embed/>
                </p:oleObj>
              </mc:Choice>
              <mc:Fallback>
                <p:oleObj name="Worksheet" r:id="rId3" imgW="3057441" imgH="2714557" progId="Excel.Sheet.12">
                  <p:embed/>
                  <p:pic>
                    <p:nvPicPr>
                      <p:cNvPr id="0" name=""/>
                      <p:cNvPicPr/>
                      <p:nvPr/>
                    </p:nvPicPr>
                    <p:blipFill>
                      <a:blip r:embed="rId4"/>
                      <a:stretch>
                        <a:fillRect/>
                      </a:stretch>
                    </p:blipFill>
                    <p:spPr>
                      <a:xfrm>
                        <a:off x="6329835" y="16043"/>
                        <a:ext cx="2814165" cy="2498558"/>
                      </a:xfrm>
                      <a:prstGeom prst="rect">
                        <a:avLst/>
                      </a:prstGeom>
                    </p:spPr>
                  </p:pic>
                </p:oleObj>
              </mc:Fallback>
            </mc:AlternateContent>
          </a:graphicData>
        </a:graphic>
      </p:graphicFrame>
      <p:pic>
        <p:nvPicPr>
          <p:cNvPr id="4608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563848"/>
            <a:ext cx="4572000" cy="4294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08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563848"/>
            <a:ext cx="4572000" cy="4294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Object 4"/>
          <p:cNvGraphicFramePr>
            <a:graphicFrameLocks noChangeAspect="1"/>
          </p:cNvGraphicFramePr>
          <p:nvPr>
            <p:extLst>
              <p:ext uri="{D42A27DB-BD31-4B8C-83A1-F6EECF244321}">
                <p14:modId xmlns:p14="http://schemas.microsoft.com/office/powerpoint/2010/main" val="2181639461"/>
              </p:ext>
            </p:extLst>
          </p:nvPr>
        </p:nvGraphicFramePr>
        <p:xfrm>
          <a:off x="4343400" y="685800"/>
          <a:ext cx="914400" cy="771525"/>
        </p:xfrm>
        <a:graphic>
          <a:graphicData uri="http://schemas.openxmlformats.org/presentationml/2006/ole">
            <mc:AlternateContent xmlns:mc="http://schemas.openxmlformats.org/markup-compatibility/2006">
              <mc:Choice xmlns:v="urn:schemas-microsoft-com:vml" Requires="v">
                <p:oleObj spid="_x0000_s46401" name="Worksheet" showAsIcon="1" r:id="rId7" imgW="914400" imgH="771480" progId="Excel.Sheet.12">
                  <p:embed/>
                </p:oleObj>
              </mc:Choice>
              <mc:Fallback>
                <p:oleObj name="Worksheet" showAsIcon="1" r:id="rId7" imgW="914400" imgH="771480" progId="Excel.Sheet.12">
                  <p:embed/>
                  <p:pic>
                    <p:nvPicPr>
                      <p:cNvPr id="0" name="Object 1"/>
                      <p:cNvPicPr>
                        <a:picLocks noChangeAspect="1" noChangeArrowheads="1"/>
                      </p:cNvPicPr>
                      <p:nvPr/>
                    </p:nvPicPr>
                    <p:blipFill>
                      <a:blip r:embed="rId8"/>
                      <a:srcRect/>
                      <a:stretch>
                        <a:fillRect/>
                      </a:stretch>
                    </p:blipFill>
                    <p:spPr bwMode="auto">
                      <a:xfrm>
                        <a:off x="4343400" y="685800"/>
                        <a:ext cx="914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10814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Displacement testing. , cont. 02/19/12</a:t>
            </a:r>
          </a:p>
          <a:p>
            <a:r>
              <a:rPr lang="en-US" sz="1200" dirty="0"/>
              <a:t>“</a:t>
            </a:r>
            <a:r>
              <a:rPr lang="en-US" sz="1200" dirty="0" smtClean="0"/>
              <a:t>WaveformOutputTDMS_03e.m</a:t>
            </a:r>
            <a:r>
              <a:rPr lang="en-US" sz="1200" dirty="0"/>
              <a:t>”, </a:t>
            </a:r>
            <a:r>
              <a:rPr lang="en-US" sz="1200" dirty="0" smtClean="0"/>
              <a:t>“Master_rev_17g…vi”</a:t>
            </a:r>
          </a:p>
        </p:txBody>
      </p:sp>
      <p:sp>
        <p:nvSpPr>
          <p:cNvPr id="10" name="TextBox 9"/>
          <p:cNvSpPr txBox="1"/>
          <p:nvPr/>
        </p:nvSpPr>
        <p:spPr>
          <a:xfrm>
            <a:off x="-8792" y="533400"/>
            <a:ext cx="3818792" cy="646331"/>
          </a:xfrm>
          <a:prstGeom prst="rect">
            <a:avLst/>
          </a:prstGeom>
          <a:noFill/>
        </p:spPr>
        <p:txBody>
          <a:bodyPr wrap="square" rtlCol="0">
            <a:spAutoFit/>
          </a:bodyPr>
          <a:lstStyle/>
          <a:p>
            <a:pPr defTabSz="342900"/>
            <a:r>
              <a:rPr lang="en-US" sz="1200" dirty="0" smtClean="0"/>
              <a:t>At least ½ hour rest for silicone</a:t>
            </a:r>
          </a:p>
          <a:p>
            <a:pPr defTabSz="342900"/>
            <a:r>
              <a:rPr lang="en-US" sz="1200" dirty="0" smtClean="0"/>
              <a:t>3.0 mm sine wave test, 180 cycles (30 minutes)</a:t>
            </a:r>
          </a:p>
          <a:p>
            <a:pPr defTabSz="342900"/>
            <a:r>
              <a:rPr lang="en-US" sz="1200" dirty="0" smtClean="0"/>
              <a:t>From </a:t>
            </a:r>
            <a:r>
              <a:rPr lang="en-US" sz="1200" dirty="0" err="1" smtClean="0"/>
              <a:t>polyfit</a:t>
            </a:r>
            <a:r>
              <a:rPr lang="en-US" sz="1200" dirty="0" smtClean="0"/>
              <a:t>, use 3.8457 mm actuator displacement</a:t>
            </a:r>
          </a:p>
        </p:txBody>
      </p:sp>
      <p:pic>
        <p:nvPicPr>
          <p:cNvPr id="4608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8800" y="15815"/>
            <a:ext cx="3505200" cy="3292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1575"/>
            <a:ext cx="4648200"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76530"/>
            <a:ext cx="4572000" cy="3681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52400" y="4038599"/>
            <a:ext cx="4343400" cy="830997"/>
          </a:xfrm>
          <a:prstGeom prst="rect">
            <a:avLst/>
          </a:prstGeom>
          <a:noFill/>
        </p:spPr>
        <p:txBody>
          <a:bodyPr wrap="square" rtlCol="0">
            <a:spAutoFit/>
          </a:bodyPr>
          <a:lstStyle/>
          <a:p>
            <a:pPr defTabSz="342900"/>
            <a:r>
              <a:rPr lang="en-US" sz="1200" b="1" dirty="0"/>
              <a:t>Use last </a:t>
            </a:r>
            <a:r>
              <a:rPr lang="en-US" sz="1200" b="1" dirty="0" smtClean="0"/>
              <a:t>120 values (from 600 to 1800 seconds):  </a:t>
            </a:r>
            <a:r>
              <a:rPr lang="el-GR" sz="1200" b="1" dirty="0"/>
              <a:t>μ</a:t>
            </a:r>
            <a:r>
              <a:rPr lang="en-US" sz="1200" b="1" dirty="0"/>
              <a:t> = </a:t>
            </a:r>
            <a:r>
              <a:rPr lang="en-US" sz="1200" b="1" dirty="0" smtClean="0"/>
              <a:t>2.84 </a:t>
            </a:r>
            <a:r>
              <a:rPr lang="en-US" sz="1200" b="1" dirty="0"/>
              <a:t>mm</a:t>
            </a:r>
          </a:p>
          <a:p>
            <a:pPr defTabSz="342900"/>
            <a:endParaRPr lang="en-US" sz="1200" b="1" dirty="0" smtClean="0"/>
          </a:p>
          <a:p>
            <a:pPr defTabSz="342900"/>
            <a:endParaRPr lang="en-US" sz="1200" b="1" dirty="0"/>
          </a:p>
          <a:p>
            <a:pPr defTabSz="342900"/>
            <a:r>
              <a:rPr lang="en-US" sz="1200" b="1" dirty="0" err="1" smtClean="0"/>
              <a:t>Polyfit</a:t>
            </a:r>
            <a:r>
              <a:rPr lang="en-US" sz="1200" b="1" dirty="0" smtClean="0"/>
              <a:t> of Max displacement shows an error of 5.3%</a:t>
            </a:r>
          </a:p>
        </p:txBody>
      </p:sp>
    </p:spTree>
    <p:extLst>
      <p:ext uri="{BB962C8B-B14F-4D97-AF65-F5344CB8AC3E}">
        <p14:creationId xmlns:p14="http://schemas.microsoft.com/office/powerpoint/2010/main" val="1224404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Displacement testing. , cont. 02/19/12</a:t>
            </a:r>
          </a:p>
          <a:p>
            <a:r>
              <a:rPr lang="en-US" sz="1200" dirty="0"/>
              <a:t>“</a:t>
            </a:r>
            <a:r>
              <a:rPr lang="en-US" sz="1200" dirty="0" smtClean="0"/>
              <a:t>WaveformOutputTDMS_03e.m</a:t>
            </a:r>
            <a:r>
              <a:rPr lang="en-US" sz="1200" dirty="0"/>
              <a:t>”, </a:t>
            </a:r>
            <a:r>
              <a:rPr lang="en-US" sz="1200" dirty="0" smtClean="0"/>
              <a:t>“Master_rev_17g…vi”</a:t>
            </a:r>
          </a:p>
        </p:txBody>
      </p:sp>
      <p:sp>
        <p:nvSpPr>
          <p:cNvPr id="10" name="TextBox 9"/>
          <p:cNvSpPr txBox="1"/>
          <p:nvPr/>
        </p:nvSpPr>
        <p:spPr>
          <a:xfrm>
            <a:off x="-8792" y="533400"/>
            <a:ext cx="3818792" cy="646331"/>
          </a:xfrm>
          <a:prstGeom prst="rect">
            <a:avLst/>
          </a:prstGeom>
          <a:noFill/>
        </p:spPr>
        <p:txBody>
          <a:bodyPr wrap="square" rtlCol="0">
            <a:spAutoFit/>
          </a:bodyPr>
          <a:lstStyle/>
          <a:p>
            <a:pPr defTabSz="342900"/>
            <a:r>
              <a:rPr lang="en-US" sz="1200" dirty="0" smtClean="0"/>
              <a:t>One hour of rest for silicone</a:t>
            </a:r>
          </a:p>
          <a:p>
            <a:pPr defTabSz="342900"/>
            <a:r>
              <a:rPr lang="en-US" sz="1200" dirty="0" smtClean="0"/>
              <a:t>5.5 mm sine wave test, 180 cycles (30 minutes)</a:t>
            </a:r>
          </a:p>
          <a:p>
            <a:pPr defTabSz="342900"/>
            <a:r>
              <a:rPr lang="en-US" sz="1200" dirty="0" smtClean="0"/>
              <a:t>From </a:t>
            </a:r>
            <a:r>
              <a:rPr lang="en-US" sz="1200" dirty="0" err="1" smtClean="0"/>
              <a:t>polyfit</a:t>
            </a:r>
            <a:r>
              <a:rPr lang="en-US" sz="1200" dirty="0" smtClean="0"/>
              <a:t>, use 7.5708 mm actuator displacement</a:t>
            </a:r>
          </a:p>
        </p:txBody>
      </p:sp>
      <p:pic>
        <p:nvPicPr>
          <p:cNvPr id="4608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8800" y="15815"/>
            <a:ext cx="3505200" cy="3292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44" y="1179731"/>
            <a:ext cx="461010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29197"/>
            <a:ext cx="4572000" cy="3728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52400" y="4038599"/>
            <a:ext cx="4343400" cy="646331"/>
          </a:xfrm>
          <a:prstGeom prst="rect">
            <a:avLst/>
          </a:prstGeom>
          <a:noFill/>
        </p:spPr>
        <p:txBody>
          <a:bodyPr wrap="square" rtlCol="0">
            <a:spAutoFit/>
          </a:bodyPr>
          <a:lstStyle/>
          <a:p>
            <a:pPr defTabSz="342900"/>
            <a:r>
              <a:rPr lang="en-US" sz="1200" b="1" dirty="0" smtClean="0"/>
              <a:t>Use </a:t>
            </a:r>
            <a:r>
              <a:rPr lang="en-US" sz="1200" b="1" dirty="0"/>
              <a:t>last </a:t>
            </a:r>
            <a:r>
              <a:rPr lang="en-US" sz="1200" b="1" dirty="0" smtClean="0"/>
              <a:t>100 </a:t>
            </a:r>
            <a:r>
              <a:rPr lang="en-US" sz="1200" b="1" dirty="0"/>
              <a:t>values (from </a:t>
            </a:r>
            <a:r>
              <a:rPr lang="en-US" sz="1200" b="1" dirty="0" smtClean="0"/>
              <a:t>1000 </a:t>
            </a:r>
            <a:r>
              <a:rPr lang="en-US" sz="1200" b="1" dirty="0"/>
              <a:t>to 1800 seconds):  </a:t>
            </a:r>
            <a:r>
              <a:rPr lang="el-GR" sz="1200" b="1" dirty="0"/>
              <a:t>μ</a:t>
            </a:r>
            <a:r>
              <a:rPr lang="en-US" sz="1200" b="1" dirty="0"/>
              <a:t> = </a:t>
            </a:r>
            <a:r>
              <a:rPr lang="en-US" sz="1200" b="1" dirty="0" smtClean="0"/>
              <a:t>5.03 </a:t>
            </a:r>
            <a:r>
              <a:rPr lang="en-US" sz="1200" b="1" dirty="0"/>
              <a:t>mm</a:t>
            </a:r>
          </a:p>
          <a:p>
            <a:pPr defTabSz="342900"/>
            <a:endParaRPr lang="en-US" sz="1200" b="1" dirty="0"/>
          </a:p>
          <a:p>
            <a:pPr defTabSz="342900"/>
            <a:r>
              <a:rPr lang="en-US" sz="1200" b="1" dirty="0" err="1" smtClean="0"/>
              <a:t>Polyfit</a:t>
            </a:r>
            <a:r>
              <a:rPr lang="en-US" sz="1200" b="1" dirty="0" smtClean="0"/>
              <a:t> of Max displacement shows an error of 7.5%</a:t>
            </a:r>
          </a:p>
        </p:txBody>
      </p:sp>
    </p:spTree>
    <p:extLst>
      <p:ext uri="{BB962C8B-B14F-4D97-AF65-F5344CB8AC3E}">
        <p14:creationId xmlns:p14="http://schemas.microsoft.com/office/powerpoint/2010/main" val="2904517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Displacement testing. , cont. 02/19/12</a:t>
            </a:r>
          </a:p>
          <a:p>
            <a:r>
              <a:rPr lang="en-US" sz="1200" dirty="0"/>
              <a:t>“</a:t>
            </a:r>
            <a:r>
              <a:rPr lang="en-US" sz="1200" dirty="0" smtClean="0"/>
              <a:t>WaveformOutputTDMS_03e.m</a:t>
            </a:r>
            <a:r>
              <a:rPr lang="en-US" sz="1200" dirty="0"/>
              <a:t>”, </a:t>
            </a:r>
            <a:r>
              <a:rPr lang="en-US" sz="1200" dirty="0" smtClean="0"/>
              <a:t>“Master_rev_17g…vi”</a:t>
            </a:r>
          </a:p>
        </p:txBody>
      </p:sp>
      <p:sp>
        <p:nvSpPr>
          <p:cNvPr id="10" name="TextBox 9"/>
          <p:cNvSpPr txBox="1"/>
          <p:nvPr/>
        </p:nvSpPr>
        <p:spPr>
          <a:xfrm>
            <a:off x="-8792" y="533400"/>
            <a:ext cx="8543192" cy="1015663"/>
          </a:xfrm>
          <a:prstGeom prst="rect">
            <a:avLst/>
          </a:prstGeom>
          <a:noFill/>
        </p:spPr>
        <p:txBody>
          <a:bodyPr wrap="square" rtlCol="0">
            <a:spAutoFit/>
          </a:bodyPr>
          <a:lstStyle/>
          <a:p>
            <a:pPr defTabSz="342900"/>
            <a:r>
              <a:rPr lang="en-US" sz="1200" dirty="0" smtClean="0"/>
              <a:t>New idea, calibrate with incrementally-greater sine waves repeated several times.  Pick target displacement from that.</a:t>
            </a:r>
          </a:p>
          <a:p>
            <a:pPr defTabSz="342900"/>
            <a:endParaRPr lang="en-US" sz="1200" dirty="0"/>
          </a:p>
          <a:p>
            <a:pPr defTabSz="342900"/>
            <a:r>
              <a:rPr lang="en-US" sz="1200" dirty="0" smtClean="0"/>
              <a:t>First attempt (left), pressure </a:t>
            </a:r>
            <a:r>
              <a:rPr lang="en-US" sz="1200" dirty="0"/>
              <a:t>went &gt; 1150 </a:t>
            </a:r>
            <a:r>
              <a:rPr lang="en-US" sz="1200" dirty="0" smtClean="0"/>
              <a:t>kPa</a:t>
            </a:r>
            <a:r>
              <a:rPr lang="en-US" sz="1200" dirty="0"/>
              <a:t> </a:t>
            </a:r>
            <a:r>
              <a:rPr lang="en-US" sz="1200" dirty="0" smtClean="0"/>
              <a:t>at 20mm displacement.</a:t>
            </a:r>
          </a:p>
          <a:p>
            <a:pPr defTabSz="342900"/>
            <a:r>
              <a:rPr lang="en-US" sz="1200" dirty="0" smtClean="0"/>
              <a:t>Second attempt (right), eliminated 20mm step (stopped at 18mm).  Slave was “jerky” returning to zero displacement.  Took apart slave and changed out o-ring, thought that perhaps pressure had cracked/torn it, but that wasn’t the case.</a:t>
            </a:r>
            <a:endParaRPr lang="en-US" sz="1200" dirty="0"/>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104728"/>
            <a:ext cx="4572000" cy="3753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04728"/>
            <a:ext cx="4572000" cy="3753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8792" y="2814789"/>
            <a:ext cx="4580792" cy="276999"/>
          </a:xfrm>
          <a:prstGeom prst="rect">
            <a:avLst/>
          </a:prstGeom>
          <a:noFill/>
        </p:spPr>
        <p:txBody>
          <a:bodyPr wrap="square" rtlCol="0">
            <a:spAutoFit/>
          </a:bodyPr>
          <a:lstStyle/>
          <a:p>
            <a:pPr algn="ctr" defTabSz="342900"/>
            <a:r>
              <a:rPr lang="en-US" sz="1200" dirty="0" smtClean="0"/>
              <a:t>1</a:t>
            </a:r>
            <a:r>
              <a:rPr lang="en-US" sz="1200" baseline="30000" dirty="0" smtClean="0"/>
              <a:t>st</a:t>
            </a:r>
            <a:r>
              <a:rPr lang="en-US" sz="1200" dirty="0" smtClean="0"/>
              <a:t> attempt: 20mm displacement pressure went &gt; 1150 kPa</a:t>
            </a:r>
          </a:p>
        </p:txBody>
      </p:sp>
      <p:sp>
        <p:nvSpPr>
          <p:cNvPr id="11" name="TextBox 10"/>
          <p:cNvSpPr txBox="1"/>
          <p:nvPr/>
        </p:nvSpPr>
        <p:spPr>
          <a:xfrm>
            <a:off x="4567604" y="2814789"/>
            <a:ext cx="4580792" cy="276999"/>
          </a:xfrm>
          <a:prstGeom prst="rect">
            <a:avLst/>
          </a:prstGeom>
          <a:noFill/>
        </p:spPr>
        <p:txBody>
          <a:bodyPr wrap="square" rtlCol="0">
            <a:spAutoFit/>
          </a:bodyPr>
          <a:lstStyle/>
          <a:p>
            <a:pPr algn="ctr" defTabSz="342900"/>
            <a:r>
              <a:rPr lang="en-US" sz="1200" dirty="0"/>
              <a:t>2</a:t>
            </a:r>
            <a:r>
              <a:rPr lang="en-US" sz="1200" baseline="30000" dirty="0" smtClean="0"/>
              <a:t>st</a:t>
            </a:r>
            <a:r>
              <a:rPr lang="en-US" sz="1200" dirty="0" smtClean="0"/>
              <a:t> attempt: only went to 18mm, but slave showed jerky retraction</a:t>
            </a:r>
          </a:p>
        </p:txBody>
      </p:sp>
    </p:spTree>
    <p:extLst>
      <p:ext uri="{BB962C8B-B14F-4D97-AF65-F5344CB8AC3E}">
        <p14:creationId xmlns:p14="http://schemas.microsoft.com/office/powerpoint/2010/main" val="1061813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Displacement testing. , cont. 02/19/12</a:t>
            </a:r>
          </a:p>
          <a:p>
            <a:r>
              <a:rPr lang="en-US" sz="1200" dirty="0"/>
              <a:t>“</a:t>
            </a:r>
            <a:r>
              <a:rPr lang="en-US" sz="1200" dirty="0" smtClean="0"/>
              <a:t>WaveformOutputTDMS_03e.m</a:t>
            </a:r>
            <a:r>
              <a:rPr lang="en-US" sz="1200" dirty="0"/>
              <a:t>”, </a:t>
            </a:r>
            <a:r>
              <a:rPr lang="en-US" sz="1200" dirty="0" smtClean="0"/>
              <a:t>“Master_rev_17g…vi”</a:t>
            </a:r>
          </a:p>
        </p:txBody>
      </p:sp>
      <p:sp>
        <p:nvSpPr>
          <p:cNvPr id="10" name="TextBox 9"/>
          <p:cNvSpPr txBox="1"/>
          <p:nvPr/>
        </p:nvSpPr>
        <p:spPr>
          <a:xfrm>
            <a:off x="-8792" y="381000"/>
            <a:ext cx="8543192" cy="276999"/>
          </a:xfrm>
          <a:prstGeom prst="rect">
            <a:avLst/>
          </a:prstGeom>
          <a:noFill/>
        </p:spPr>
        <p:txBody>
          <a:bodyPr wrap="square" rtlCol="0">
            <a:spAutoFit/>
          </a:bodyPr>
          <a:lstStyle/>
          <a:p>
            <a:pPr defTabSz="342900"/>
            <a:r>
              <a:rPr lang="en-US" sz="1200" dirty="0" smtClean="0"/>
              <a:t>Re-try </a:t>
            </a:r>
            <a:r>
              <a:rPr lang="en-US" sz="1200" dirty="0"/>
              <a:t>with new O-rings.</a:t>
            </a:r>
            <a:endParaRPr lang="en-US" sz="1200" dirty="0" smtClean="0"/>
          </a:p>
        </p:txBody>
      </p:sp>
      <p:pic>
        <p:nvPicPr>
          <p:cNvPr id="491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428999"/>
            <a:ext cx="4297680" cy="34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2" y="609600"/>
            <a:ext cx="3581400" cy="3013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6320" y="3400199"/>
            <a:ext cx="4297680" cy="3457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0"/>
            <a:ext cx="3657600" cy="2884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36643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Displacement testing. , cont. 02/19/12</a:t>
            </a:r>
          </a:p>
          <a:p>
            <a:r>
              <a:rPr lang="en-US" sz="1200" dirty="0"/>
              <a:t>“</a:t>
            </a:r>
            <a:r>
              <a:rPr lang="en-US" sz="1200" dirty="0" smtClean="0"/>
              <a:t>WaveformOutputTDMS_03e.m</a:t>
            </a:r>
            <a:r>
              <a:rPr lang="en-US" sz="1200" dirty="0"/>
              <a:t>”, </a:t>
            </a:r>
            <a:r>
              <a:rPr lang="en-US" sz="1200" dirty="0" smtClean="0"/>
              <a:t>“Master_rev_17g…vi”</a:t>
            </a:r>
          </a:p>
        </p:txBody>
      </p:sp>
      <p:sp>
        <p:nvSpPr>
          <p:cNvPr id="10" name="TextBox 9"/>
          <p:cNvSpPr txBox="1"/>
          <p:nvPr/>
        </p:nvSpPr>
        <p:spPr>
          <a:xfrm>
            <a:off x="-8792" y="381000"/>
            <a:ext cx="8543192" cy="276999"/>
          </a:xfrm>
          <a:prstGeom prst="rect">
            <a:avLst/>
          </a:prstGeom>
          <a:noFill/>
        </p:spPr>
        <p:txBody>
          <a:bodyPr wrap="square" rtlCol="0">
            <a:spAutoFit/>
          </a:bodyPr>
          <a:lstStyle/>
          <a:p>
            <a:pPr defTabSz="342900"/>
            <a:r>
              <a:rPr lang="en-US" sz="1200" dirty="0" smtClean="0"/>
              <a:t>Second attempt w/ new o-rings, 10 cycles of8 waves in each</a:t>
            </a:r>
          </a:p>
        </p:txBody>
      </p:sp>
      <p:pic>
        <p:nvPicPr>
          <p:cNvPr id="491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4221"/>
            <a:ext cx="4572000" cy="3683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87415"/>
            <a:ext cx="3657600" cy="2857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733800"/>
            <a:ext cx="3657600" cy="286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84567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Displacement testing. , cont. 02/20/12</a:t>
            </a:r>
          </a:p>
          <a:p>
            <a:r>
              <a:rPr lang="en-US" sz="1200" dirty="0"/>
              <a:t>“</a:t>
            </a:r>
            <a:r>
              <a:rPr lang="en-US" sz="1200" dirty="0" smtClean="0"/>
              <a:t>WaveformOutputTDMS_03e.m</a:t>
            </a:r>
            <a:r>
              <a:rPr lang="en-US" sz="1200" dirty="0"/>
              <a:t>”, </a:t>
            </a:r>
            <a:r>
              <a:rPr lang="en-US" sz="1200" dirty="0" smtClean="0"/>
              <a:t>“Master_rev_17g…vi”</a:t>
            </a:r>
          </a:p>
        </p:txBody>
      </p:sp>
      <p:sp>
        <p:nvSpPr>
          <p:cNvPr id="10" name="TextBox 9"/>
          <p:cNvSpPr txBox="1"/>
          <p:nvPr/>
        </p:nvSpPr>
        <p:spPr>
          <a:xfrm>
            <a:off x="-8792" y="420469"/>
            <a:ext cx="3818792" cy="646331"/>
          </a:xfrm>
          <a:prstGeom prst="rect">
            <a:avLst/>
          </a:prstGeom>
          <a:noFill/>
        </p:spPr>
        <p:txBody>
          <a:bodyPr wrap="square" rtlCol="0">
            <a:spAutoFit/>
          </a:bodyPr>
          <a:lstStyle/>
          <a:p>
            <a:pPr defTabSz="342900"/>
            <a:r>
              <a:rPr lang="en-US" sz="1200" dirty="0" smtClean="0"/>
              <a:t>Silicone resting overnight</a:t>
            </a:r>
          </a:p>
          <a:p>
            <a:pPr defTabSz="342900"/>
            <a:r>
              <a:rPr lang="en-US" sz="1200" dirty="0" smtClean="0"/>
              <a:t>8.0 mm sine wave test, 180 cycles (30 minutes)</a:t>
            </a:r>
          </a:p>
          <a:p>
            <a:pPr defTabSz="342900"/>
            <a:r>
              <a:rPr lang="en-US" sz="1200" dirty="0" smtClean="0"/>
              <a:t>From </a:t>
            </a:r>
            <a:r>
              <a:rPr lang="en-US" sz="1200" dirty="0" err="1" smtClean="0"/>
              <a:t>polyfit</a:t>
            </a:r>
            <a:r>
              <a:rPr lang="en-US" sz="1200" dirty="0" smtClean="0"/>
              <a:t>, use 12.15 mm actuator displacement</a:t>
            </a:r>
          </a:p>
        </p:txBody>
      </p:sp>
      <p:pic>
        <p:nvPicPr>
          <p:cNvPr id="4608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8800" y="15815"/>
            <a:ext cx="3505200" cy="3292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038225"/>
            <a:ext cx="461010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220557"/>
            <a:ext cx="4572000" cy="3637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 y="4828401"/>
            <a:ext cx="4486275" cy="646331"/>
          </a:xfrm>
          <a:prstGeom prst="rect">
            <a:avLst/>
          </a:prstGeom>
          <a:noFill/>
        </p:spPr>
        <p:txBody>
          <a:bodyPr wrap="square" rtlCol="0">
            <a:spAutoFit/>
          </a:bodyPr>
          <a:lstStyle/>
          <a:p>
            <a:pPr defTabSz="342900"/>
            <a:r>
              <a:rPr lang="en-US" sz="1200" b="1" dirty="0" smtClean="0"/>
              <a:t>Use last 120 values (from 600 to 1800 seconds):  </a:t>
            </a:r>
            <a:r>
              <a:rPr lang="el-GR" sz="1200" b="1" dirty="0" smtClean="0"/>
              <a:t>μ</a:t>
            </a:r>
            <a:r>
              <a:rPr lang="en-US" sz="1200" b="1" dirty="0" smtClean="0"/>
              <a:t> = 7.04 mm</a:t>
            </a:r>
          </a:p>
          <a:p>
            <a:pPr defTabSz="342900"/>
            <a:endParaRPr lang="en-US" sz="1200" b="1" dirty="0"/>
          </a:p>
          <a:p>
            <a:pPr defTabSz="342900"/>
            <a:r>
              <a:rPr lang="en-US" sz="1200" b="1" dirty="0" err="1"/>
              <a:t>Polyfit</a:t>
            </a:r>
            <a:r>
              <a:rPr lang="en-US" sz="1200" b="1" dirty="0"/>
              <a:t> of Max displacement shows an error of </a:t>
            </a:r>
            <a:r>
              <a:rPr lang="en-US" sz="1200" b="1" dirty="0" smtClean="0"/>
              <a:t>12 %</a:t>
            </a:r>
            <a:endParaRPr lang="en-US" sz="1200" b="1" dirty="0"/>
          </a:p>
        </p:txBody>
      </p:sp>
    </p:spTree>
    <p:extLst>
      <p:ext uri="{BB962C8B-B14F-4D97-AF65-F5344CB8AC3E}">
        <p14:creationId xmlns:p14="http://schemas.microsoft.com/office/powerpoint/2010/main" val="4025207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Displacement testing. , cont. 02/20/12</a:t>
            </a:r>
          </a:p>
          <a:p>
            <a:r>
              <a:rPr lang="en-US" sz="1200" dirty="0"/>
              <a:t>“</a:t>
            </a:r>
            <a:r>
              <a:rPr lang="en-US" sz="1200" dirty="0" smtClean="0"/>
              <a:t>WaveformOutputTDMS_03e.m</a:t>
            </a:r>
            <a:r>
              <a:rPr lang="en-US" sz="1200" dirty="0"/>
              <a:t>”, </a:t>
            </a:r>
            <a:r>
              <a:rPr lang="en-US" sz="1200" dirty="0" smtClean="0"/>
              <a:t>“Master_rev_17g…vi”</a:t>
            </a:r>
          </a:p>
        </p:txBody>
      </p:sp>
      <p:sp>
        <p:nvSpPr>
          <p:cNvPr id="10" name="TextBox 9"/>
          <p:cNvSpPr txBox="1"/>
          <p:nvPr/>
        </p:nvSpPr>
        <p:spPr>
          <a:xfrm>
            <a:off x="-8792" y="420469"/>
            <a:ext cx="3818792" cy="646331"/>
          </a:xfrm>
          <a:prstGeom prst="rect">
            <a:avLst/>
          </a:prstGeom>
          <a:noFill/>
        </p:spPr>
        <p:txBody>
          <a:bodyPr wrap="square" rtlCol="0">
            <a:spAutoFit/>
          </a:bodyPr>
          <a:lstStyle/>
          <a:p>
            <a:pPr defTabSz="342900"/>
            <a:r>
              <a:rPr lang="en-US" sz="1200" dirty="0" smtClean="0"/>
              <a:t>Silicone resting overnight</a:t>
            </a:r>
          </a:p>
          <a:p>
            <a:pPr defTabSz="342900"/>
            <a:r>
              <a:rPr lang="en-US" sz="1200" dirty="0" smtClean="0"/>
              <a:t>10.5 mm sine wave test, 180 cycles (30 minutes)</a:t>
            </a:r>
          </a:p>
          <a:p>
            <a:pPr defTabSz="342900"/>
            <a:r>
              <a:rPr lang="en-US" sz="1200" dirty="0" smtClean="0"/>
              <a:t>From </a:t>
            </a:r>
            <a:r>
              <a:rPr lang="en-US" sz="1200" dirty="0" err="1" smtClean="0"/>
              <a:t>polyfit</a:t>
            </a:r>
            <a:r>
              <a:rPr lang="en-US" sz="1200" dirty="0" smtClean="0"/>
              <a:t>, use 18.8mm actuator displacement</a:t>
            </a:r>
          </a:p>
        </p:txBody>
      </p:sp>
      <p:pic>
        <p:nvPicPr>
          <p:cNvPr id="4608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57100" y="15815"/>
            <a:ext cx="1686900" cy="1584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19175"/>
            <a:ext cx="4581525"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3942202"/>
            <a:ext cx="3657600" cy="2915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3912433"/>
            <a:ext cx="3657600" cy="2945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581524" y="1639669"/>
            <a:ext cx="4486275" cy="2123658"/>
          </a:xfrm>
          <a:prstGeom prst="rect">
            <a:avLst/>
          </a:prstGeom>
          <a:noFill/>
        </p:spPr>
        <p:txBody>
          <a:bodyPr wrap="square" rtlCol="0">
            <a:spAutoFit/>
          </a:bodyPr>
          <a:lstStyle/>
          <a:p>
            <a:pPr defTabSz="342900"/>
            <a:r>
              <a:rPr lang="en-US" sz="1200" dirty="0" smtClean="0"/>
              <a:t>First test, extended slave by about 1mm.  Minimum point moved back almost that entire mm over the test, max position never stabilized.</a:t>
            </a:r>
          </a:p>
          <a:p>
            <a:pPr defTabSz="342900"/>
            <a:endParaRPr lang="en-US" sz="1200" dirty="0"/>
          </a:p>
          <a:p>
            <a:pPr defTabSz="342900"/>
            <a:r>
              <a:rPr lang="en-US" sz="1200" dirty="0" smtClean="0"/>
              <a:t>Second test, bottomed slave out.  Ran normal increment forward until 30 kPa reached.  Slave still retracted, but more like -0.3mm.</a:t>
            </a:r>
          </a:p>
          <a:p>
            <a:pPr defTabSz="342900"/>
            <a:r>
              <a:rPr lang="en-US" sz="1200" b="1" dirty="0" smtClean="0"/>
              <a:t>Use last 80 values (from 1000 to 1800 seconds):  </a:t>
            </a:r>
            <a:r>
              <a:rPr lang="el-GR" sz="1200" b="1" dirty="0" smtClean="0"/>
              <a:t>μ</a:t>
            </a:r>
            <a:r>
              <a:rPr lang="en-US" sz="1200" b="1" dirty="0" smtClean="0"/>
              <a:t> = 9.21mm</a:t>
            </a:r>
          </a:p>
          <a:p>
            <a:pPr defTabSz="342900"/>
            <a:r>
              <a:rPr lang="en-US" sz="1200" b="1" dirty="0" err="1"/>
              <a:t>Polyfit</a:t>
            </a:r>
            <a:r>
              <a:rPr lang="en-US" sz="1200" b="1" dirty="0"/>
              <a:t> of Max displacement shows an error of 12.3%</a:t>
            </a:r>
          </a:p>
          <a:p>
            <a:pPr defTabSz="342900"/>
            <a:endParaRPr lang="en-US" sz="1200" dirty="0"/>
          </a:p>
          <a:p>
            <a:pPr defTabSz="342900"/>
            <a:r>
              <a:rPr lang="en-US" sz="1200" b="1" dirty="0" smtClean="0"/>
              <a:t>Problem: max pressure initially was about 1133, or 164 psi.  No way I’m going further than that.</a:t>
            </a:r>
          </a:p>
        </p:txBody>
      </p:sp>
    </p:spTree>
    <p:extLst>
      <p:ext uri="{BB962C8B-B14F-4D97-AF65-F5344CB8AC3E}">
        <p14:creationId xmlns:p14="http://schemas.microsoft.com/office/powerpoint/2010/main" val="1960666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Displacement testing. , cont. 02/20/12</a:t>
            </a:r>
          </a:p>
          <a:p>
            <a:r>
              <a:rPr lang="en-US" sz="1200" dirty="0"/>
              <a:t>“</a:t>
            </a:r>
            <a:r>
              <a:rPr lang="en-US" sz="1200" dirty="0" smtClean="0"/>
              <a:t>WaveformOutputTDMS_03e.m</a:t>
            </a:r>
            <a:r>
              <a:rPr lang="en-US" sz="1200" dirty="0"/>
              <a:t>”, </a:t>
            </a:r>
            <a:r>
              <a:rPr lang="en-US" sz="1200" dirty="0" smtClean="0"/>
              <a:t>“Master_rev_17g…vi”</a:t>
            </a:r>
          </a:p>
        </p:txBody>
      </p:sp>
      <p:sp>
        <p:nvSpPr>
          <p:cNvPr id="10" name="TextBox 9"/>
          <p:cNvSpPr txBox="1"/>
          <p:nvPr/>
        </p:nvSpPr>
        <p:spPr>
          <a:xfrm>
            <a:off x="-8792" y="420469"/>
            <a:ext cx="9152792" cy="276999"/>
          </a:xfrm>
          <a:prstGeom prst="rect">
            <a:avLst/>
          </a:prstGeom>
          <a:noFill/>
        </p:spPr>
        <p:txBody>
          <a:bodyPr wrap="square" rtlCol="0">
            <a:spAutoFit/>
          </a:bodyPr>
          <a:lstStyle/>
          <a:p>
            <a:pPr defTabSz="342900"/>
            <a:r>
              <a:rPr lang="en-US" sz="1200" dirty="0" smtClean="0"/>
              <a:t>Summary of four 30 minute sine wave tests of various displacements</a:t>
            </a:r>
          </a:p>
        </p:txBody>
      </p:sp>
      <p:sp>
        <p:nvSpPr>
          <p:cNvPr id="11" name="TextBox 10"/>
          <p:cNvSpPr txBox="1"/>
          <p:nvPr/>
        </p:nvSpPr>
        <p:spPr>
          <a:xfrm>
            <a:off x="68309" y="697468"/>
            <a:ext cx="4486275" cy="1384995"/>
          </a:xfrm>
          <a:prstGeom prst="rect">
            <a:avLst/>
          </a:prstGeom>
          <a:noFill/>
        </p:spPr>
        <p:txBody>
          <a:bodyPr wrap="square" rtlCol="0">
            <a:spAutoFit/>
          </a:bodyPr>
          <a:lstStyle/>
          <a:p>
            <a:pPr defTabSz="342900"/>
            <a:r>
              <a:rPr lang="en-US" sz="1200" dirty="0" smtClean="0"/>
              <a:t>Use new curve fit below on plot to generate actuator movements for a given (steady-state) displacement against silicone.</a:t>
            </a:r>
          </a:p>
          <a:p>
            <a:pPr defTabSz="342900"/>
            <a:endParaRPr lang="en-US" sz="1200" b="1" dirty="0"/>
          </a:p>
          <a:p>
            <a:pPr defTabSz="342900"/>
            <a:r>
              <a:rPr lang="en-US" sz="1200" b="1" dirty="0" smtClean="0"/>
              <a:t>Do not extend actuator more than 18.8mm, as initial pressures (164psi) are nearly Design Max (175 psi).  </a:t>
            </a:r>
          </a:p>
          <a:p>
            <a:pPr defTabSz="342900"/>
            <a:endParaRPr lang="en-US" sz="1200" b="1" dirty="0"/>
          </a:p>
          <a:p>
            <a:pPr defTabSz="342900"/>
            <a:r>
              <a:rPr lang="en-US" sz="1200" b="1" dirty="0" smtClean="0"/>
              <a:t>I’d like to hold pressures to 150psi.</a:t>
            </a:r>
          </a:p>
        </p:txBody>
      </p:sp>
      <p:graphicFrame>
        <p:nvGraphicFramePr>
          <p:cNvPr id="2" name="Object 1"/>
          <p:cNvGraphicFramePr>
            <a:graphicFrameLocks noChangeAspect="1"/>
          </p:cNvGraphicFramePr>
          <p:nvPr>
            <p:extLst>
              <p:ext uri="{D42A27DB-BD31-4B8C-83A1-F6EECF244321}">
                <p14:modId xmlns:p14="http://schemas.microsoft.com/office/powerpoint/2010/main" val="1972287400"/>
              </p:ext>
            </p:extLst>
          </p:nvPr>
        </p:nvGraphicFramePr>
        <p:xfrm>
          <a:off x="5943600" y="216247"/>
          <a:ext cx="2981325" cy="1543050"/>
        </p:xfrm>
        <a:graphic>
          <a:graphicData uri="http://schemas.openxmlformats.org/presentationml/2006/ole">
            <mc:AlternateContent xmlns:mc="http://schemas.openxmlformats.org/markup-compatibility/2006">
              <mc:Choice xmlns:v="urn:schemas-microsoft-com:vml" Requires="v">
                <p:oleObj spid="_x0000_s51482" name="Worksheet" r:id="rId3" imgW="2981376" imgH="1543185" progId="Excel.Sheet.12">
                  <p:embed/>
                </p:oleObj>
              </mc:Choice>
              <mc:Fallback>
                <p:oleObj name="Worksheet" r:id="rId3" imgW="2981376" imgH="1543185" progId="Excel.Sheet.12">
                  <p:embed/>
                  <p:pic>
                    <p:nvPicPr>
                      <p:cNvPr id="0" name=""/>
                      <p:cNvPicPr/>
                      <p:nvPr/>
                    </p:nvPicPr>
                    <p:blipFill>
                      <a:blip r:embed="rId4"/>
                      <a:stretch>
                        <a:fillRect/>
                      </a:stretch>
                    </p:blipFill>
                    <p:spPr>
                      <a:xfrm>
                        <a:off x="5943600" y="216247"/>
                        <a:ext cx="2981325" cy="1543050"/>
                      </a:xfrm>
                      <a:prstGeom prst="rect">
                        <a:avLst/>
                      </a:prstGeom>
                    </p:spPr>
                  </p:pic>
                </p:oleObj>
              </mc:Fallback>
            </mc:AlternateContent>
          </a:graphicData>
        </a:graphic>
      </p:graphicFrame>
      <p:pic>
        <p:nvPicPr>
          <p:cNvPr id="512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0" y="2751974"/>
            <a:ext cx="5197475" cy="3939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Object 2"/>
          <p:cNvGraphicFramePr>
            <a:graphicFrameLocks noChangeAspect="1"/>
          </p:cNvGraphicFramePr>
          <p:nvPr>
            <p:extLst>
              <p:ext uri="{D42A27DB-BD31-4B8C-83A1-F6EECF244321}">
                <p14:modId xmlns:p14="http://schemas.microsoft.com/office/powerpoint/2010/main" val="1059159498"/>
              </p:ext>
            </p:extLst>
          </p:nvPr>
        </p:nvGraphicFramePr>
        <p:xfrm>
          <a:off x="4724400" y="246221"/>
          <a:ext cx="914400" cy="771525"/>
        </p:xfrm>
        <a:graphic>
          <a:graphicData uri="http://schemas.openxmlformats.org/presentationml/2006/ole">
            <mc:AlternateContent xmlns:mc="http://schemas.openxmlformats.org/markup-compatibility/2006">
              <mc:Choice xmlns:v="urn:schemas-microsoft-com:vml" Requires="v">
                <p:oleObj spid="_x0000_s51483" name="Worksheet" showAsIcon="1" r:id="rId6" imgW="914400" imgH="771480" progId="Excel.Sheet.12">
                  <p:embed/>
                </p:oleObj>
              </mc:Choice>
              <mc:Fallback>
                <p:oleObj name="Worksheet" showAsIcon="1" r:id="rId6" imgW="914400" imgH="771480" progId="Excel.Sheet.12">
                  <p:embed/>
                  <p:pic>
                    <p:nvPicPr>
                      <p:cNvPr id="0" name=""/>
                      <p:cNvPicPr/>
                      <p:nvPr/>
                    </p:nvPicPr>
                    <p:blipFill>
                      <a:blip r:embed="rId7"/>
                      <a:stretch>
                        <a:fillRect/>
                      </a:stretch>
                    </p:blipFill>
                    <p:spPr>
                      <a:xfrm>
                        <a:off x="4724400" y="246221"/>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541143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Displacement testing. , cont. 02/20/12</a:t>
            </a:r>
          </a:p>
          <a:p>
            <a:r>
              <a:rPr lang="en-US" sz="1200" dirty="0"/>
              <a:t>“</a:t>
            </a:r>
            <a:r>
              <a:rPr lang="en-US" sz="1200" dirty="0" smtClean="0"/>
              <a:t>WaveformOutputTDMS_03e.m</a:t>
            </a:r>
            <a:r>
              <a:rPr lang="en-US" sz="1200" dirty="0"/>
              <a:t>”, </a:t>
            </a:r>
            <a:r>
              <a:rPr lang="en-US" sz="1200" dirty="0" smtClean="0"/>
              <a:t>“Master_rev_17g…vi”</a:t>
            </a:r>
          </a:p>
        </p:txBody>
      </p:sp>
      <p:sp>
        <p:nvSpPr>
          <p:cNvPr id="10" name="TextBox 9"/>
          <p:cNvSpPr txBox="1"/>
          <p:nvPr/>
        </p:nvSpPr>
        <p:spPr>
          <a:xfrm>
            <a:off x="-8792" y="420469"/>
            <a:ext cx="3818792" cy="461665"/>
          </a:xfrm>
          <a:prstGeom prst="rect">
            <a:avLst/>
          </a:prstGeom>
          <a:noFill/>
        </p:spPr>
        <p:txBody>
          <a:bodyPr wrap="square" rtlCol="0">
            <a:spAutoFit/>
          </a:bodyPr>
          <a:lstStyle/>
          <a:p>
            <a:pPr defTabSz="342900"/>
            <a:r>
              <a:rPr lang="en-US" sz="1200" dirty="0" smtClean="0"/>
              <a:t>Silicone resting overnight</a:t>
            </a:r>
          </a:p>
          <a:p>
            <a:pPr defTabSz="342900"/>
            <a:r>
              <a:rPr lang="en-US" sz="1200" dirty="0" smtClean="0"/>
              <a:t>3.0 mm sine wave test, 180 cycles (30 minutes)</a:t>
            </a:r>
          </a:p>
        </p:txBody>
      </p:sp>
      <p:sp>
        <p:nvSpPr>
          <p:cNvPr id="11" name="TextBox 10"/>
          <p:cNvSpPr txBox="1"/>
          <p:nvPr/>
        </p:nvSpPr>
        <p:spPr>
          <a:xfrm>
            <a:off x="0" y="924342"/>
            <a:ext cx="5476874" cy="1754326"/>
          </a:xfrm>
          <a:prstGeom prst="rect">
            <a:avLst/>
          </a:prstGeom>
          <a:noFill/>
        </p:spPr>
        <p:txBody>
          <a:bodyPr wrap="square" rtlCol="0">
            <a:spAutoFit/>
          </a:bodyPr>
          <a:lstStyle/>
          <a:p>
            <a:pPr defTabSz="342900"/>
            <a:r>
              <a:rPr lang="en-US" sz="1200" dirty="0" smtClean="0"/>
              <a:t>Silicone had had &gt; 30 minutes to rest</a:t>
            </a:r>
          </a:p>
          <a:p>
            <a:pPr defTabSz="342900"/>
            <a:r>
              <a:rPr lang="en-US" sz="1200" dirty="0" smtClean="0"/>
              <a:t>Same water as used all day, opened valve and transferred back and forth.</a:t>
            </a:r>
          </a:p>
          <a:p>
            <a:pPr defTabSz="342900"/>
            <a:r>
              <a:rPr lang="en-US" sz="1200" dirty="0"/>
              <a:t>Bottomed out slave.</a:t>
            </a:r>
          </a:p>
          <a:p>
            <a:pPr defTabSz="342900"/>
            <a:endParaRPr lang="en-US" sz="1200" b="1" dirty="0" smtClean="0"/>
          </a:p>
          <a:p>
            <a:pPr defTabSz="342900"/>
            <a:r>
              <a:rPr lang="en-US" sz="1200" b="1" dirty="0" smtClean="0"/>
              <a:t>Use values from 100 seconds to the end.  St. </a:t>
            </a:r>
            <a:r>
              <a:rPr lang="en-US" sz="1200" b="1" dirty="0" err="1" smtClean="0"/>
              <a:t>Dev</a:t>
            </a:r>
            <a:r>
              <a:rPr lang="en-US" sz="1200" b="1" dirty="0" smtClean="0"/>
              <a:t> stabilizes at 10 and after.</a:t>
            </a:r>
          </a:p>
          <a:p>
            <a:pPr defTabSz="342900"/>
            <a:endParaRPr lang="en-US" sz="1200" b="1" dirty="0"/>
          </a:p>
          <a:p>
            <a:pPr defTabSz="342900"/>
            <a:r>
              <a:rPr lang="el-GR" sz="1200" b="1" dirty="0" smtClean="0"/>
              <a:t>μ</a:t>
            </a:r>
            <a:r>
              <a:rPr lang="en-US" sz="1200" b="1" dirty="0" smtClean="0"/>
              <a:t> = 3.065 mm,  </a:t>
            </a:r>
            <a:r>
              <a:rPr lang="el-GR" sz="1200" b="1" dirty="0" smtClean="0"/>
              <a:t>σ</a:t>
            </a:r>
            <a:r>
              <a:rPr lang="en-US" sz="1200" b="1" dirty="0" smtClean="0"/>
              <a:t> = 0.0030 mm</a:t>
            </a:r>
          </a:p>
          <a:p>
            <a:pPr defTabSz="342900"/>
            <a:endParaRPr lang="en-US" sz="1200" b="1" dirty="0" smtClean="0"/>
          </a:p>
          <a:p>
            <a:pPr defTabSz="342900"/>
            <a:r>
              <a:rPr lang="en-US" sz="1200" b="1" dirty="0" smtClean="0"/>
              <a:t>Max </a:t>
            </a:r>
            <a:r>
              <a:rPr lang="en-US" sz="1200" b="1" dirty="0"/>
              <a:t>displacement shows an error of </a:t>
            </a:r>
            <a:r>
              <a:rPr lang="en-US" sz="1200" b="1" dirty="0" smtClean="0"/>
              <a:t>2.2%</a:t>
            </a:r>
            <a:endParaRPr lang="en-US" sz="1200" b="1" dirty="0"/>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115559"/>
            <a:ext cx="4572000" cy="3742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0"/>
            <a:ext cx="3429000" cy="259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3204013"/>
            <a:ext cx="4572001" cy="2648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5489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28713" y="505599"/>
            <a:ext cx="1456592" cy="276999"/>
          </a:xfrm>
          <a:prstGeom prst="rect">
            <a:avLst/>
          </a:prstGeom>
          <a:noFill/>
        </p:spPr>
        <p:txBody>
          <a:bodyPr wrap="square" rtlCol="0">
            <a:spAutoFit/>
          </a:bodyPr>
          <a:lstStyle/>
          <a:p>
            <a:pPr algn="ctr"/>
            <a:r>
              <a:rPr lang="en-US" sz="1200" b="1" dirty="0" smtClean="0"/>
              <a:t>Master cylinder</a:t>
            </a:r>
          </a:p>
        </p:txBody>
      </p:sp>
      <p:sp>
        <p:nvSpPr>
          <p:cNvPr id="8" name="TextBox 7"/>
          <p:cNvSpPr txBox="1"/>
          <p:nvPr/>
        </p:nvSpPr>
        <p:spPr>
          <a:xfrm>
            <a:off x="0" y="0"/>
            <a:ext cx="9144000" cy="307777"/>
          </a:xfrm>
          <a:prstGeom prst="rect">
            <a:avLst/>
          </a:prstGeom>
          <a:noFill/>
        </p:spPr>
        <p:txBody>
          <a:bodyPr wrap="square" rtlCol="0">
            <a:spAutoFit/>
          </a:bodyPr>
          <a:lstStyle/>
          <a:p>
            <a:r>
              <a:rPr lang="en-US" sz="1400" b="1" dirty="0" smtClean="0"/>
              <a:t>Displacement testing: 01/05/12</a:t>
            </a:r>
          </a:p>
        </p:txBody>
      </p:sp>
      <p:pic>
        <p:nvPicPr>
          <p:cNvPr id="5130" name="Picture 10"/>
          <p:cNvPicPr>
            <a:picLocks noChangeAspect="1" noChangeArrowheads="1"/>
          </p:cNvPicPr>
          <p:nvPr/>
        </p:nvPicPr>
        <p:blipFill rotWithShape="1">
          <a:blip r:embed="rId2">
            <a:extLst>
              <a:ext uri="{28A0092B-C50C-407E-A947-70E740481C1C}">
                <a14:useLocalDpi xmlns:a14="http://schemas.microsoft.com/office/drawing/2010/main" val="0"/>
              </a:ext>
            </a:extLst>
          </a:blip>
          <a:srcRect r="61653"/>
          <a:stretch/>
        </p:blipFill>
        <p:spPr bwMode="auto">
          <a:xfrm>
            <a:off x="905004" y="821377"/>
            <a:ext cx="1913906"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2713"/>
          <a:stretch/>
        </p:blipFill>
        <p:spPr bwMode="auto">
          <a:xfrm>
            <a:off x="152400" y="3810000"/>
            <a:ext cx="3364243"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133661" y="3657600"/>
            <a:ext cx="1456592" cy="276999"/>
          </a:xfrm>
          <a:prstGeom prst="rect">
            <a:avLst/>
          </a:prstGeom>
          <a:noFill/>
        </p:spPr>
        <p:txBody>
          <a:bodyPr wrap="square" rtlCol="0">
            <a:spAutoFit/>
          </a:bodyPr>
          <a:lstStyle/>
          <a:p>
            <a:pPr algn="ctr"/>
            <a:r>
              <a:rPr lang="en-US" sz="1200" b="1" dirty="0" smtClean="0"/>
              <a:t>Slave cylinder</a:t>
            </a:r>
          </a:p>
        </p:txBody>
      </p:sp>
      <p:sp>
        <p:nvSpPr>
          <p:cNvPr id="11" name="TextBox 10"/>
          <p:cNvSpPr txBox="1"/>
          <p:nvPr/>
        </p:nvSpPr>
        <p:spPr>
          <a:xfrm>
            <a:off x="3810000" y="942201"/>
            <a:ext cx="4953000" cy="276999"/>
          </a:xfrm>
          <a:prstGeom prst="rect">
            <a:avLst/>
          </a:prstGeom>
          <a:noFill/>
        </p:spPr>
        <p:txBody>
          <a:bodyPr wrap="square" rtlCol="0">
            <a:spAutoFit/>
          </a:bodyPr>
          <a:lstStyle/>
          <a:p>
            <a:r>
              <a:rPr lang="en-US" sz="1200" b="1" dirty="0" smtClean="0"/>
              <a:t>Measured diameter = 1.660”</a:t>
            </a:r>
          </a:p>
        </p:txBody>
      </p:sp>
      <p:sp>
        <p:nvSpPr>
          <p:cNvPr id="12" name="TextBox 11"/>
          <p:cNvSpPr txBox="1"/>
          <p:nvPr/>
        </p:nvSpPr>
        <p:spPr>
          <a:xfrm>
            <a:off x="3810000" y="4191000"/>
            <a:ext cx="4953000" cy="276999"/>
          </a:xfrm>
          <a:prstGeom prst="rect">
            <a:avLst/>
          </a:prstGeom>
          <a:noFill/>
        </p:spPr>
        <p:txBody>
          <a:bodyPr wrap="square" rtlCol="0">
            <a:spAutoFit/>
          </a:bodyPr>
          <a:lstStyle/>
          <a:p>
            <a:r>
              <a:rPr lang="en-US" sz="1200" b="1" dirty="0" smtClean="0"/>
              <a:t>Measured diameter = 1.690”</a:t>
            </a:r>
          </a:p>
        </p:txBody>
      </p:sp>
      <p:sp>
        <p:nvSpPr>
          <p:cNvPr id="13" name="TextBox 12"/>
          <p:cNvSpPr txBox="1"/>
          <p:nvPr/>
        </p:nvSpPr>
        <p:spPr>
          <a:xfrm>
            <a:off x="3810000" y="4599801"/>
            <a:ext cx="5334000" cy="1569660"/>
          </a:xfrm>
          <a:prstGeom prst="rect">
            <a:avLst/>
          </a:prstGeom>
          <a:noFill/>
        </p:spPr>
        <p:txBody>
          <a:bodyPr wrap="square" rtlCol="0">
            <a:spAutoFit/>
          </a:bodyPr>
          <a:lstStyle/>
          <a:p>
            <a:r>
              <a:rPr lang="en-US" sz="1200" b="1" dirty="0" smtClean="0"/>
              <a:t>Area Master/Area Slave cylinders = 2.1642/2.2432 = 0.965</a:t>
            </a:r>
          </a:p>
          <a:p>
            <a:endParaRPr lang="en-US" sz="1200" b="1" dirty="0"/>
          </a:p>
          <a:p>
            <a:r>
              <a:rPr lang="en-US" sz="1200" b="1" dirty="0" smtClean="0"/>
              <a:t>Therefore, for every 10mm the master moves, the slave would move ~ 9.65mm</a:t>
            </a:r>
          </a:p>
          <a:p>
            <a:endParaRPr lang="en-US" sz="1200" b="1" dirty="0"/>
          </a:p>
          <a:p>
            <a:r>
              <a:rPr lang="en-US" sz="1200" b="1" dirty="0" smtClean="0"/>
              <a:t>01_03_2012_01:  .9719</a:t>
            </a:r>
          </a:p>
          <a:p>
            <a:r>
              <a:rPr lang="en-US" sz="1200" b="1" dirty="0" smtClean="0"/>
              <a:t>01_03_2012_00:  </a:t>
            </a:r>
            <a:r>
              <a:rPr lang="en-US" sz="1200" b="1" dirty="0"/>
              <a:t>.</a:t>
            </a:r>
            <a:r>
              <a:rPr lang="en-US" sz="1200" b="1" dirty="0" smtClean="0"/>
              <a:t>9666</a:t>
            </a:r>
            <a:endParaRPr lang="en-US" sz="1200" b="1" dirty="0"/>
          </a:p>
          <a:p>
            <a:endParaRPr lang="en-US" sz="1200" b="1" dirty="0" smtClean="0"/>
          </a:p>
          <a:p>
            <a:endParaRPr lang="en-US" sz="1200" b="1" dirty="0" smtClean="0"/>
          </a:p>
        </p:txBody>
      </p:sp>
    </p:spTree>
    <p:extLst>
      <p:ext uri="{BB962C8B-B14F-4D97-AF65-F5344CB8AC3E}">
        <p14:creationId xmlns:p14="http://schemas.microsoft.com/office/powerpoint/2010/main" val="2677681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Displacement testing. , cont. 02/20/12</a:t>
            </a:r>
          </a:p>
          <a:p>
            <a:r>
              <a:rPr lang="en-US" sz="1200" dirty="0"/>
              <a:t>“</a:t>
            </a:r>
            <a:r>
              <a:rPr lang="en-US" sz="1200" dirty="0" smtClean="0"/>
              <a:t>WaveformOutputTDMS_03e.m</a:t>
            </a:r>
            <a:r>
              <a:rPr lang="en-US" sz="1200" dirty="0"/>
              <a:t>”, </a:t>
            </a:r>
            <a:r>
              <a:rPr lang="en-US" sz="1200" dirty="0" smtClean="0"/>
              <a:t>“Master_rev_17g…vi”</a:t>
            </a:r>
          </a:p>
        </p:txBody>
      </p:sp>
      <p:sp>
        <p:nvSpPr>
          <p:cNvPr id="10" name="TextBox 9"/>
          <p:cNvSpPr txBox="1"/>
          <p:nvPr/>
        </p:nvSpPr>
        <p:spPr>
          <a:xfrm>
            <a:off x="-8792" y="420469"/>
            <a:ext cx="3818792" cy="461665"/>
          </a:xfrm>
          <a:prstGeom prst="rect">
            <a:avLst/>
          </a:prstGeom>
          <a:noFill/>
        </p:spPr>
        <p:txBody>
          <a:bodyPr wrap="square" rtlCol="0">
            <a:spAutoFit/>
          </a:bodyPr>
          <a:lstStyle/>
          <a:p>
            <a:pPr defTabSz="342900"/>
            <a:r>
              <a:rPr lang="en-US" sz="1200" dirty="0" smtClean="0"/>
              <a:t>Silicone resting overnight</a:t>
            </a:r>
          </a:p>
          <a:p>
            <a:pPr defTabSz="342900"/>
            <a:r>
              <a:rPr lang="en-US" sz="1200" dirty="0" smtClean="0"/>
              <a:t>5.0 mm sine wave test, 180 cycles (30 minutes)</a:t>
            </a:r>
          </a:p>
        </p:txBody>
      </p:sp>
      <p:sp>
        <p:nvSpPr>
          <p:cNvPr id="11" name="TextBox 10"/>
          <p:cNvSpPr txBox="1"/>
          <p:nvPr/>
        </p:nvSpPr>
        <p:spPr>
          <a:xfrm>
            <a:off x="0" y="924342"/>
            <a:ext cx="5476874" cy="1938992"/>
          </a:xfrm>
          <a:prstGeom prst="rect">
            <a:avLst/>
          </a:prstGeom>
          <a:noFill/>
        </p:spPr>
        <p:txBody>
          <a:bodyPr wrap="square" rtlCol="0">
            <a:spAutoFit/>
          </a:bodyPr>
          <a:lstStyle/>
          <a:p>
            <a:pPr defTabSz="342900"/>
            <a:r>
              <a:rPr lang="en-US" sz="1200" dirty="0" smtClean="0"/>
              <a:t>Silicone had had &gt; 30 minutes to rest</a:t>
            </a:r>
          </a:p>
          <a:p>
            <a:pPr defTabSz="342900"/>
            <a:r>
              <a:rPr lang="en-US" sz="1200" dirty="0" smtClean="0"/>
              <a:t>Same water as used all day, opened valve and transferred back and forth.</a:t>
            </a:r>
          </a:p>
          <a:p>
            <a:pPr defTabSz="342900"/>
            <a:r>
              <a:rPr lang="en-US" sz="1200" dirty="0"/>
              <a:t>Bottomed out slave.</a:t>
            </a:r>
          </a:p>
          <a:p>
            <a:pPr defTabSz="342900"/>
            <a:endParaRPr lang="en-US" sz="1200" b="1" dirty="0" smtClean="0"/>
          </a:p>
          <a:p>
            <a:pPr defTabSz="342900"/>
            <a:r>
              <a:rPr lang="en-US" sz="1200" b="1" dirty="0" smtClean="0"/>
              <a:t>Use values from 100 seconds to the end.  Max value continues to drop with time, but ….</a:t>
            </a:r>
          </a:p>
          <a:p>
            <a:pPr defTabSz="342900"/>
            <a:endParaRPr lang="en-US" sz="1200" b="1" dirty="0"/>
          </a:p>
          <a:p>
            <a:pPr defTabSz="342900"/>
            <a:r>
              <a:rPr lang="el-GR" sz="1200" b="1" dirty="0" smtClean="0"/>
              <a:t>μ</a:t>
            </a:r>
            <a:r>
              <a:rPr lang="en-US" sz="1200" b="1" dirty="0" smtClean="0"/>
              <a:t> = 5.015 mm,  </a:t>
            </a:r>
            <a:r>
              <a:rPr lang="el-GR" sz="1200" b="1" dirty="0" smtClean="0"/>
              <a:t>σ</a:t>
            </a:r>
            <a:r>
              <a:rPr lang="en-US" sz="1200" b="1" dirty="0" smtClean="0"/>
              <a:t> = 0.0049 mm</a:t>
            </a:r>
          </a:p>
          <a:p>
            <a:pPr defTabSz="342900"/>
            <a:endParaRPr lang="en-US" sz="1200" b="1" dirty="0" smtClean="0"/>
          </a:p>
          <a:p>
            <a:pPr defTabSz="342900"/>
            <a:r>
              <a:rPr lang="en-US" sz="1200" b="1" dirty="0" smtClean="0"/>
              <a:t>Max </a:t>
            </a:r>
            <a:r>
              <a:rPr lang="en-US" sz="1200" b="1" dirty="0"/>
              <a:t>displacement shows an error of </a:t>
            </a:r>
            <a:r>
              <a:rPr lang="en-US" sz="1200" b="1" dirty="0" smtClean="0"/>
              <a:t>0.3%	!</a:t>
            </a:r>
            <a:endParaRPr lang="en-US" sz="1200" b="1" dirty="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0"/>
            <a:ext cx="3429000" cy="259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94364"/>
            <a:ext cx="4419599" cy="2576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93070"/>
            <a:ext cx="4572000" cy="3664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0910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Displacement testing. , cont. 02/20/12</a:t>
            </a:r>
          </a:p>
          <a:p>
            <a:r>
              <a:rPr lang="en-US" sz="1200" dirty="0"/>
              <a:t>“</a:t>
            </a:r>
            <a:r>
              <a:rPr lang="en-US" sz="1200" dirty="0" smtClean="0"/>
              <a:t>WaveformOutputTDMS_03e.m</a:t>
            </a:r>
            <a:r>
              <a:rPr lang="en-US" sz="1200" dirty="0"/>
              <a:t>”, </a:t>
            </a:r>
            <a:r>
              <a:rPr lang="en-US" sz="1200" dirty="0" smtClean="0"/>
              <a:t>“Master_rev_17g…vi”</a:t>
            </a:r>
          </a:p>
        </p:txBody>
      </p:sp>
      <p:sp>
        <p:nvSpPr>
          <p:cNvPr id="10" name="TextBox 9"/>
          <p:cNvSpPr txBox="1"/>
          <p:nvPr/>
        </p:nvSpPr>
        <p:spPr>
          <a:xfrm>
            <a:off x="-8792" y="420469"/>
            <a:ext cx="3818792" cy="461665"/>
          </a:xfrm>
          <a:prstGeom prst="rect">
            <a:avLst/>
          </a:prstGeom>
          <a:noFill/>
        </p:spPr>
        <p:txBody>
          <a:bodyPr wrap="square" rtlCol="0">
            <a:spAutoFit/>
          </a:bodyPr>
          <a:lstStyle/>
          <a:p>
            <a:pPr defTabSz="342900"/>
            <a:r>
              <a:rPr lang="en-US" sz="1200" dirty="0" smtClean="0"/>
              <a:t>Silicone resting overnight</a:t>
            </a:r>
          </a:p>
          <a:p>
            <a:pPr defTabSz="342900"/>
            <a:r>
              <a:rPr lang="en-US" sz="1200" dirty="0"/>
              <a:t>7</a:t>
            </a:r>
            <a:r>
              <a:rPr lang="en-US" sz="1200" dirty="0" smtClean="0"/>
              <a:t>.0 mm sine wave test, 180 cycles (30 minutes)</a:t>
            </a:r>
          </a:p>
        </p:txBody>
      </p:sp>
      <p:sp>
        <p:nvSpPr>
          <p:cNvPr id="11" name="TextBox 10"/>
          <p:cNvSpPr txBox="1"/>
          <p:nvPr/>
        </p:nvSpPr>
        <p:spPr>
          <a:xfrm>
            <a:off x="0" y="924342"/>
            <a:ext cx="5476874" cy="2123658"/>
          </a:xfrm>
          <a:prstGeom prst="rect">
            <a:avLst/>
          </a:prstGeom>
          <a:noFill/>
        </p:spPr>
        <p:txBody>
          <a:bodyPr wrap="square" rtlCol="0">
            <a:spAutoFit/>
          </a:bodyPr>
          <a:lstStyle/>
          <a:p>
            <a:pPr defTabSz="342900"/>
            <a:r>
              <a:rPr lang="en-US" sz="1200" dirty="0" smtClean="0"/>
              <a:t>Silicone had had 30 minutes to rest</a:t>
            </a:r>
          </a:p>
          <a:p>
            <a:pPr defTabSz="342900"/>
            <a:r>
              <a:rPr lang="en-US" sz="1200" dirty="0" smtClean="0"/>
              <a:t>Same water as used all day, opened valve and transferred back and forth.</a:t>
            </a:r>
          </a:p>
          <a:p>
            <a:pPr defTabSz="342900"/>
            <a:r>
              <a:rPr lang="en-US" sz="1200" dirty="0"/>
              <a:t>Bottomed out slave.</a:t>
            </a:r>
          </a:p>
          <a:p>
            <a:pPr defTabSz="342900"/>
            <a:endParaRPr lang="en-US" sz="1200" b="1" dirty="0" smtClean="0"/>
          </a:p>
          <a:p>
            <a:pPr defTabSz="342900"/>
            <a:r>
              <a:rPr lang="en-US" sz="1200" b="1" dirty="0" smtClean="0"/>
              <a:t>Use values from 100 seconds to the end.  Max position continues to drop (see right)</a:t>
            </a:r>
          </a:p>
          <a:p>
            <a:pPr defTabSz="342900"/>
            <a:endParaRPr lang="en-US" sz="1200" b="1" dirty="0"/>
          </a:p>
          <a:p>
            <a:pPr defTabSz="342900"/>
            <a:r>
              <a:rPr lang="el-GR" sz="1200" b="1" dirty="0"/>
              <a:t>μ</a:t>
            </a:r>
            <a:r>
              <a:rPr lang="en-US" sz="1200" b="1" dirty="0"/>
              <a:t> = </a:t>
            </a:r>
            <a:r>
              <a:rPr lang="fr-FR" sz="1200" b="1" dirty="0"/>
              <a:t>7.1976</a:t>
            </a:r>
            <a:r>
              <a:rPr lang="en-US" sz="1200" b="1" dirty="0" smtClean="0"/>
              <a:t> </a:t>
            </a:r>
            <a:r>
              <a:rPr lang="en-US" sz="1200" b="1" dirty="0"/>
              <a:t>mm,  </a:t>
            </a:r>
            <a:r>
              <a:rPr lang="el-GR" sz="1200" b="1" dirty="0"/>
              <a:t>σ</a:t>
            </a:r>
            <a:r>
              <a:rPr lang="en-US" sz="1200" b="1" dirty="0"/>
              <a:t> = </a:t>
            </a:r>
            <a:r>
              <a:rPr lang="fr-FR" sz="1200" b="1" dirty="0" smtClean="0"/>
              <a:t>0.0474</a:t>
            </a:r>
            <a:r>
              <a:rPr lang="en-US" sz="1200" b="1" dirty="0" smtClean="0"/>
              <a:t> </a:t>
            </a:r>
            <a:r>
              <a:rPr lang="en-US" sz="1200" b="1" dirty="0"/>
              <a:t>mm</a:t>
            </a:r>
          </a:p>
          <a:p>
            <a:pPr defTabSz="342900"/>
            <a:endParaRPr lang="en-US" sz="1200" b="1" dirty="0" smtClean="0"/>
          </a:p>
          <a:p>
            <a:pPr defTabSz="342900"/>
            <a:r>
              <a:rPr lang="en-US" sz="1200" b="1" dirty="0" smtClean="0"/>
              <a:t>Max </a:t>
            </a:r>
            <a:r>
              <a:rPr lang="en-US" sz="1200" b="1" dirty="0"/>
              <a:t>displacement shows an error of </a:t>
            </a:r>
            <a:r>
              <a:rPr lang="en-US" sz="1200" b="1" dirty="0" smtClean="0"/>
              <a:t>2.8%</a:t>
            </a:r>
          </a:p>
          <a:p>
            <a:pPr defTabSz="342900"/>
            <a:endParaRPr lang="en-US" sz="1200" b="1" dirty="0"/>
          </a:p>
          <a:p>
            <a:pPr defTabSz="342900"/>
            <a:r>
              <a:rPr lang="fr-FR" sz="1200" b="1" dirty="0"/>
              <a:t> </a:t>
            </a:r>
            <a:endParaRPr lang="en-US" sz="1200" b="1" dirty="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0"/>
            <a:ext cx="3429000" cy="259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3" y="3886200"/>
            <a:ext cx="4733069" cy="2150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32667"/>
            <a:ext cx="4572000" cy="3725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2125" y="1066800"/>
            <a:ext cx="3571875"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8732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Displacement testing. , cont. 02/20/12</a:t>
            </a:r>
          </a:p>
          <a:p>
            <a:r>
              <a:rPr lang="en-US" sz="1200" dirty="0"/>
              <a:t>“</a:t>
            </a:r>
            <a:r>
              <a:rPr lang="en-US" sz="1200" dirty="0" smtClean="0"/>
              <a:t>WaveformOutputTDMS_03e.m</a:t>
            </a:r>
            <a:r>
              <a:rPr lang="en-US" sz="1200" dirty="0"/>
              <a:t>”, </a:t>
            </a:r>
            <a:r>
              <a:rPr lang="en-US" sz="1200" dirty="0" smtClean="0"/>
              <a:t>“Master_rev_17g…vi”</a:t>
            </a:r>
          </a:p>
        </p:txBody>
      </p:sp>
      <p:sp>
        <p:nvSpPr>
          <p:cNvPr id="10" name="TextBox 9"/>
          <p:cNvSpPr txBox="1"/>
          <p:nvPr/>
        </p:nvSpPr>
        <p:spPr>
          <a:xfrm>
            <a:off x="-8792" y="420469"/>
            <a:ext cx="3818792" cy="461665"/>
          </a:xfrm>
          <a:prstGeom prst="rect">
            <a:avLst/>
          </a:prstGeom>
          <a:noFill/>
        </p:spPr>
        <p:txBody>
          <a:bodyPr wrap="square" rtlCol="0">
            <a:spAutoFit/>
          </a:bodyPr>
          <a:lstStyle/>
          <a:p>
            <a:pPr defTabSz="342900"/>
            <a:r>
              <a:rPr lang="en-US" sz="1200" dirty="0" smtClean="0"/>
              <a:t>Silicone resting overnight</a:t>
            </a:r>
          </a:p>
          <a:p>
            <a:pPr defTabSz="342900"/>
            <a:r>
              <a:rPr lang="en-US" sz="1200" dirty="0" smtClean="0"/>
              <a:t>9.0 mm sine wave test, 180 cycles (30 minutes)</a:t>
            </a:r>
          </a:p>
        </p:txBody>
      </p:sp>
      <p:sp>
        <p:nvSpPr>
          <p:cNvPr id="11" name="TextBox 10"/>
          <p:cNvSpPr txBox="1"/>
          <p:nvPr/>
        </p:nvSpPr>
        <p:spPr>
          <a:xfrm>
            <a:off x="0" y="924342"/>
            <a:ext cx="5476874" cy="2123658"/>
          </a:xfrm>
          <a:prstGeom prst="rect">
            <a:avLst/>
          </a:prstGeom>
          <a:noFill/>
        </p:spPr>
        <p:txBody>
          <a:bodyPr wrap="square" rtlCol="0">
            <a:spAutoFit/>
          </a:bodyPr>
          <a:lstStyle/>
          <a:p>
            <a:pPr defTabSz="342900"/>
            <a:r>
              <a:rPr lang="en-US" sz="1200" dirty="0" smtClean="0"/>
              <a:t>Silicone had had 30 minutes to rest</a:t>
            </a:r>
          </a:p>
          <a:p>
            <a:pPr defTabSz="342900"/>
            <a:r>
              <a:rPr lang="en-US" sz="1200" dirty="0" smtClean="0"/>
              <a:t>Same water as used all day, opened valve and transferred back and forth.</a:t>
            </a:r>
          </a:p>
          <a:p>
            <a:pPr defTabSz="342900"/>
            <a:r>
              <a:rPr lang="en-US" sz="1200" dirty="0"/>
              <a:t>Bottomed out slave.</a:t>
            </a:r>
          </a:p>
          <a:p>
            <a:pPr defTabSz="342900"/>
            <a:endParaRPr lang="en-US" sz="1200" b="1" dirty="0" smtClean="0"/>
          </a:p>
          <a:p>
            <a:pPr defTabSz="342900"/>
            <a:r>
              <a:rPr lang="en-US" sz="1200" b="1" dirty="0" smtClean="0"/>
              <a:t>Use values from 100 seconds to the end.  Max position continues to drop (see right)</a:t>
            </a:r>
          </a:p>
          <a:p>
            <a:pPr defTabSz="342900"/>
            <a:endParaRPr lang="en-US" sz="1200" b="1" dirty="0"/>
          </a:p>
          <a:p>
            <a:pPr defTabSz="342900"/>
            <a:r>
              <a:rPr lang="el-GR" sz="1200" b="1" dirty="0"/>
              <a:t>μ</a:t>
            </a:r>
            <a:r>
              <a:rPr lang="en-US" sz="1200" b="1" dirty="0"/>
              <a:t> = </a:t>
            </a:r>
            <a:r>
              <a:rPr lang="en-US" sz="1200" b="1" dirty="0" smtClean="0"/>
              <a:t>9.119 mm</a:t>
            </a:r>
            <a:r>
              <a:rPr lang="en-US" sz="1200" b="1" dirty="0"/>
              <a:t>,  </a:t>
            </a:r>
            <a:r>
              <a:rPr lang="el-GR" sz="1200" b="1" dirty="0"/>
              <a:t>σ</a:t>
            </a:r>
            <a:r>
              <a:rPr lang="en-US" sz="1200" b="1" dirty="0"/>
              <a:t> = 0.1172mm</a:t>
            </a:r>
          </a:p>
          <a:p>
            <a:pPr defTabSz="342900"/>
            <a:endParaRPr lang="en-US" sz="1200" b="1" dirty="0" smtClean="0"/>
          </a:p>
          <a:p>
            <a:pPr defTabSz="342900"/>
            <a:r>
              <a:rPr lang="en-US" sz="1200" b="1" dirty="0" smtClean="0"/>
              <a:t>Max </a:t>
            </a:r>
            <a:r>
              <a:rPr lang="en-US" sz="1200" b="1" dirty="0"/>
              <a:t>displacement shows an error of </a:t>
            </a:r>
            <a:r>
              <a:rPr lang="en-US" sz="1200" b="1" dirty="0" smtClean="0"/>
              <a:t>1. 3%</a:t>
            </a:r>
          </a:p>
          <a:p>
            <a:pPr defTabSz="342900"/>
            <a:endParaRPr lang="en-US" sz="1200" b="1" dirty="0"/>
          </a:p>
          <a:p>
            <a:pPr defTabSz="342900"/>
            <a:r>
              <a:rPr lang="fr-FR" sz="1200" b="1" dirty="0"/>
              <a:t> </a:t>
            </a:r>
            <a:endParaRPr lang="en-US" sz="1200" b="1" dirty="0"/>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0"/>
            <a:ext cx="3429000" cy="259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3" y="4267200"/>
            <a:ext cx="4499995" cy="2035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209544"/>
            <a:ext cx="4572000" cy="3648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882134"/>
            <a:ext cx="2902132" cy="2330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84882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307777"/>
          </a:xfrm>
          <a:prstGeom prst="rect">
            <a:avLst/>
          </a:prstGeom>
          <a:noFill/>
        </p:spPr>
        <p:txBody>
          <a:bodyPr wrap="square" rtlCol="0">
            <a:spAutoFit/>
          </a:bodyPr>
          <a:lstStyle/>
          <a:p>
            <a:r>
              <a:rPr lang="en-US" sz="1400" b="1" dirty="0" smtClean="0"/>
              <a:t>Displacement testing. , cont. 02/21/12</a:t>
            </a:r>
          </a:p>
        </p:txBody>
      </p:sp>
      <p:sp>
        <p:nvSpPr>
          <p:cNvPr id="10" name="TextBox 9"/>
          <p:cNvSpPr txBox="1"/>
          <p:nvPr/>
        </p:nvSpPr>
        <p:spPr>
          <a:xfrm>
            <a:off x="-8792" y="228600"/>
            <a:ext cx="5376522" cy="5262979"/>
          </a:xfrm>
          <a:prstGeom prst="rect">
            <a:avLst/>
          </a:prstGeom>
          <a:noFill/>
        </p:spPr>
        <p:txBody>
          <a:bodyPr wrap="square" rtlCol="0">
            <a:spAutoFit/>
          </a:bodyPr>
          <a:lstStyle/>
          <a:p>
            <a:pPr defTabSz="342900"/>
            <a:r>
              <a:rPr lang="en-US" sz="1200" dirty="0" smtClean="0"/>
              <a:t>Description:</a:t>
            </a:r>
          </a:p>
          <a:p>
            <a:pPr marL="171450" indent="-171450" defTabSz="342900">
              <a:buFont typeface="Arial" pitchFamily="34" charset="0"/>
              <a:buChar char="•"/>
            </a:pPr>
            <a:r>
              <a:rPr lang="en-US" sz="1200" dirty="0" smtClean="0"/>
              <a:t>I filled and bled the system, and then ran a simple 0-2mm ramp, pause for 3 seconds, 2-4mm ramp, pause for 3 seconds….up to 20mm actuator displacement.</a:t>
            </a:r>
          </a:p>
          <a:p>
            <a:pPr marL="171450" indent="-171450" defTabSz="342900">
              <a:buFont typeface="Arial" pitchFamily="34" charset="0"/>
              <a:buChar char="•"/>
            </a:pPr>
            <a:r>
              <a:rPr lang="en-US" sz="1200" dirty="0" smtClean="0"/>
              <a:t>This cycle of 0 to 20mm was repeated six times.</a:t>
            </a:r>
            <a:endParaRPr lang="en-US" sz="1200" dirty="0"/>
          </a:p>
          <a:p>
            <a:pPr marL="171450" indent="-171450" defTabSz="342900">
              <a:buFont typeface="Arial" pitchFamily="34" charset="0"/>
              <a:buChar char="•"/>
            </a:pPr>
            <a:r>
              <a:rPr lang="en-US" sz="1200" dirty="0" smtClean="0"/>
              <a:t>I then refilled and </a:t>
            </a:r>
            <a:r>
              <a:rPr lang="en-US" sz="1200" dirty="0" err="1" smtClean="0"/>
              <a:t>rebled</a:t>
            </a:r>
            <a:r>
              <a:rPr lang="en-US" sz="1200" dirty="0" smtClean="0"/>
              <a:t> the system, and repeated the whole ordeal for a total of four tests.</a:t>
            </a:r>
          </a:p>
          <a:p>
            <a:pPr marL="171450" indent="-171450" defTabSz="342900">
              <a:buFont typeface="Arial" pitchFamily="34" charset="0"/>
              <a:buChar char="•"/>
            </a:pPr>
            <a:r>
              <a:rPr lang="en-US" sz="1200" dirty="0" smtClean="0"/>
              <a:t>Removing the first displacement from each set of 6 consecutive cycles, the repeatability curve and  a 2</a:t>
            </a:r>
            <a:r>
              <a:rPr lang="en-US" sz="1200" baseline="30000" dirty="0" smtClean="0"/>
              <a:t>nd</a:t>
            </a:r>
            <a:r>
              <a:rPr lang="en-US" sz="1200" dirty="0"/>
              <a:t> </a:t>
            </a:r>
            <a:r>
              <a:rPr lang="en-US" sz="1200" dirty="0" smtClean="0"/>
              <a:t>order curvefit was generated (top plot).</a:t>
            </a:r>
          </a:p>
          <a:p>
            <a:pPr marL="171450" indent="-171450" defTabSz="342900">
              <a:buFont typeface="Arial" pitchFamily="34" charset="0"/>
              <a:buChar char="•"/>
            </a:pPr>
            <a:endParaRPr lang="en-US" sz="1200" dirty="0"/>
          </a:p>
          <a:p>
            <a:pPr marL="171450" indent="-171450" defTabSz="342900">
              <a:buFont typeface="Arial" pitchFamily="34" charset="0"/>
              <a:buChar char="•"/>
            </a:pPr>
            <a:endParaRPr lang="en-US" sz="1200" dirty="0" smtClean="0"/>
          </a:p>
          <a:p>
            <a:pPr marL="171450" indent="-171450" defTabSz="342900">
              <a:buFont typeface="Arial" pitchFamily="34" charset="0"/>
              <a:buChar char="•"/>
            </a:pPr>
            <a:endParaRPr lang="en-US" sz="1200" dirty="0"/>
          </a:p>
          <a:p>
            <a:pPr marL="171450" indent="-171450" defTabSz="342900">
              <a:buFont typeface="Arial" pitchFamily="34" charset="0"/>
              <a:buChar char="•"/>
            </a:pPr>
            <a:endParaRPr lang="en-US" sz="1200" dirty="0" smtClean="0"/>
          </a:p>
          <a:p>
            <a:pPr marL="171450" indent="-171450" defTabSz="342900">
              <a:buFont typeface="Arial" pitchFamily="34" charset="0"/>
              <a:buChar char="•"/>
            </a:pPr>
            <a:endParaRPr lang="en-US" sz="1200" dirty="0"/>
          </a:p>
          <a:p>
            <a:pPr marL="171450" indent="-171450" defTabSz="342900">
              <a:buFont typeface="Arial" pitchFamily="34" charset="0"/>
              <a:buChar char="•"/>
            </a:pPr>
            <a:endParaRPr lang="en-US" sz="1200" dirty="0" smtClean="0"/>
          </a:p>
          <a:p>
            <a:pPr marL="171450" indent="-171450" defTabSz="342900">
              <a:buFont typeface="Arial" pitchFamily="34" charset="0"/>
              <a:buChar char="•"/>
            </a:pPr>
            <a:endParaRPr lang="en-US" sz="1200" dirty="0"/>
          </a:p>
          <a:p>
            <a:pPr marL="171450" indent="-171450" defTabSz="342900">
              <a:buFont typeface="Arial" pitchFamily="34" charset="0"/>
              <a:buChar char="•"/>
            </a:pPr>
            <a:endParaRPr lang="en-US" sz="1200" dirty="0" smtClean="0"/>
          </a:p>
          <a:p>
            <a:pPr marL="171450" indent="-171450" defTabSz="342900">
              <a:buFont typeface="Arial" pitchFamily="34" charset="0"/>
              <a:buChar char="•"/>
            </a:pPr>
            <a:r>
              <a:rPr lang="en-US" sz="1200" dirty="0" smtClean="0"/>
              <a:t>Using that 2</a:t>
            </a:r>
            <a:r>
              <a:rPr lang="en-US" sz="1200" baseline="30000" dirty="0" smtClean="0"/>
              <a:t>nd</a:t>
            </a:r>
            <a:r>
              <a:rPr lang="en-US" sz="1200" dirty="0" smtClean="0"/>
              <a:t>-order polynomial curvefit, I generated the actuator displacements in the table above.</a:t>
            </a:r>
          </a:p>
          <a:p>
            <a:pPr marL="171450" indent="-171450" defTabSz="342900">
              <a:buFont typeface="Arial" pitchFamily="34" charset="0"/>
              <a:buChar char="•"/>
            </a:pPr>
            <a:r>
              <a:rPr lang="en-US" sz="1200" dirty="0" smtClean="0"/>
              <a:t>Each  of the four displacements consisted of 30 minutes (180 cycles) of a sine wave at 0.1 Hz at the target slave displacement against the silicone gel.  Results are shown in red in the bottom plot.</a:t>
            </a:r>
          </a:p>
          <a:p>
            <a:pPr marL="171450" indent="-171450" defTabSz="342900">
              <a:buFont typeface="Arial" pitchFamily="34" charset="0"/>
              <a:buChar char="•"/>
            </a:pPr>
            <a:r>
              <a:rPr lang="en-US" sz="1200" dirty="0" smtClean="0"/>
              <a:t>Using this actual test data, I generated the final calibration equation (bottom plot), curvefit to the red data.</a:t>
            </a:r>
          </a:p>
          <a:p>
            <a:pPr marL="171450" indent="-171450" defTabSz="342900">
              <a:buFont typeface="Arial" pitchFamily="34" charset="0"/>
              <a:buChar char="•"/>
            </a:pPr>
            <a:r>
              <a:rPr lang="en-US" sz="1200" dirty="0" smtClean="0"/>
              <a:t>The  table below shows four separate tests (3,5,7, and 9mm), each 30 minutes of a 0.1 Hz sine wave against the silicone gel, results plotted in blue on plot.  Means and </a:t>
            </a:r>
            <a:r>
              <a:rPr lang="en-US" sz="1200" dirty="0" err="1" smtClean="0"/>
              <a:t>stdevs</a:t>
            </a:r>
            <a:r>
              <a:rPr lang="en-US" sz="1200" dirty="0" smtClean="0"/>
              <a:t> calculated after initial 10 cycles (obvious pre-conditioning observed).</a:t>
            </a:r>
          </a:p>
        </p:txBody>
      </p:sp>
      <p:graphicFrame>
        <p:nvGraphicFramePr>
          <p:cNvPr id="4" name="Object 3"/>
          <p:cNvGraphicFramePr>
            <a:graphicFrameLocks noChangeAspect="1"/>
          </p:cNvGraphicFramePr>
          <p:nvPr>
            <p:extLst>
              <p:ext uri="{D42A27DB-BD31-4B8C-83A1-F6EECF244321}">
                <p14:modId xmlns:p14="http://schemas.microsoft.com/office/powerpoint/2010/main" val="3472121802"/>
              </p:ext>
            </p:extLst>
          </p:nvPr>
        </p:nvGraphicFramePr>
        <p:xfrm>
          <a:off x="1066800" y="1989868"/>
          <a:ext cx="2514600" cy="1317555"/>
        </p:xfrm>
        <a:graphic>
          <a:graphicData uri="http://schemas.openxmlformats.org/presentationml/2006/ole">
            <mc:AlternateContent xmlns:mc="http://schemas.openxmlformats.org/markup-compatibility/2006">
              <mc:Choice xmlns:v="urn:schemas-microsoft-com:vml" Requires="v">
                <p:oleObj spid="_x0000_s52608" name="Worksheet" r:id="rId3" imgW="2981376" imgH="1562100" progId="Excel.Sheet.12">
                  <p:embed/>
                </p:oleObj>
              </mc:Choice>
              <mc:Fallback>
                <p:oleObj name="Worksheet" r:id="rId3" imgW="2981376" imgH="1562100" progId="Excel.Sheet.12">
                  <p:embed/>
                  <p:pic>
                    <p:nvPicPr>
                      <p:cNvPr id="0" name=""/>
                      <p:cNvPicPr/>
                      <p:nvPr/>
                    </p:nvPicPr>
                    <p:blipFill>
                      <a:blip r:embed="rId4"/>
                      <a:stretch>
                        <a:fillRect/>
                      </a:stretch>
                    </p:blipFill>
                    <p:spPr>
                      <a:xfrm>
                        <a:off x="1066800" y="1989868"/>
                        <a:ext cx="2514600" cy="131755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57777005"/>
              </p:ext>
            </p:extLst>
          </p:nvPr>
        </p:nvGraphicFramePr>
        <p:xfrm>
          <a:off x="1066800" y="5411978"/>
          <a:ext cx="2935731" cy="1295400"/>
        </p:xfrm>
        <a:graphic>
          <a:graphicData uri="http://schemas.openxmlformats.org/presentationml/2006/ole">
            <mc:AlternateContent xmlns:mc="http://schemas.openxmlformats.org/markup-compatibility/2006">
              <mc:Choice xmlns:v="urn:schemas-microsoft-com:vml" Requires="v">
                <p:oleObj spid="_x0000_s52609" name="Worksheet" r:id="rId5" imgW="3648159" imgH="1609657" progId="Excel.Sheet.12">
                  <p:embed/>
                </p:oleObj>
              </mc:Choice>
              <mc:Fallback>
                <p:oleObj name="Worksheet" r:id="rId5" imgW="3648159" imgH="1609657" progId="Excel.Sheet.12">
                  <p:embed/>
                  <p:pic>
                    <p:nvPicPr>
                      <p:cNvPr id="0" name=""/>
                      <p:cNvPicPr/>
                      <p:nvPr/>
                    </p:nvPicPr>
                    <p:blipFill>
                      <a:blip r:embed="rId6"/>
                      <a:stretch>
                        <a:fillRect/>
                      </a:stretch>
                    </p:blipFill>
                    <p:spPr>
                      <a:xfrm>
                        <a:off x="1066800" y="5411978"/>
                        <a:ext cx="2935731" cy="1295400"/>
                      </a:xfrm>
                      <a:prstGeom prst="rect">
                        <a:avLst/>
                      </a:prstGeom>
                    </p:spPr>
                  </p:pic>
                </p:oleObj>
              </mc:Fallback>
            </mc:AlternateContent>
          </a:graphicData>
        </a:graphic>
      </p:graphicFrame>
      <p:pic>
        <p:nvPicPr>
          <p:cNvPr id="1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38800" y="0"/>
            <a:ext cx="3505200" cy="3292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7730" y="4014252"/>
            <a:ext cx="3776271" cy="2843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Object 5"/>
          <p:cNvGraphicFramePr>
            <a:graphicFrameLocks noChangeAspect="1"/>
          </p:cNvGraphicFramePr>
          <p:nvPr>
            <p:extLst>
              <p:ext uri="{D42A27DB-BD31-4B8C-83A1-F6EECF244321}">
                <p14:modId xmlns:p14="http://schemas.microsoft.com/office/powerpoint/2010/main" val="3530934870"/>
              </p:ext>
            </p:extLst>
          </p:nvPr>
        </p:nvGraphicFramePr>
        <p:xfrm>
          <a:off x="4343400" y="2474326"/>
          <a:ext cx="914400" cy="771525"/>
        </p:xfrm>
        <a:graphic>
          <a:graphicData uri="http://schemas.openxmlformats.org/presentationml/2006/ole">
            <mc:AlternateContent xmlns:mc="http://schemas.openxmlformats.org/markup-compatibility/2006">
              <mc:Choice xmlns:v="urn:schemas-microsoft-com:vml" Requires="v">
                <p:oleObj spid="_x0000_s52610" name="Worksheet" showAsIcon="1" r:id="rId9" imgW="914400" imgH="771480" progId="Excel.Sheet.12">
                  <p:embed/>
                </p:oleObj>
              </mc:Choice>
              <mc:Fallback>
                <p:oleObj name="Worksheet" showAsIcon="1" r:id="rId9" imgW="914400" imgH="771480" progId="Excel.Sheet.12">
                  <p:embed/>
                  <p:pic>
                    <p:nvPicPr>
                      <p:cNvPr id="0" name=""/>
                      <p:cNvPicPr/>
                      <p:nvPr/>
                    </p:nvPicPr>
                    <p:blipFill>
                      <a:blip r:embed="rId10"/>
                      <a:stretch>
                        <a:fillRect/>
                      </a:stretch>
                    </p:blipFill>
                    <p:spPr>
                      <a:xfrm>
                        <a:off x="4343400" y="2474326"/>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86848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307777"/>
          </a:xfrm>
          <a:prstGeom prst="rect">
            <a:avLst/>
          </a:prstGeom>
          <a:noFill/>
        </p:spPr>
        <p:txBody>
          <a:bodyPr wrap="square" rtlCol="0">
            <a:spAutoFit/>
          </a:bodyPr>
          <a:lstStyle/>
          <a:p>
            <a:r>
              <a:rPr lang="en-US" sz="1400" b="1" dirty="0" smtClean="0"/>
              <a:t>Displacement testing. , cont. 02/21/12</a:t>
            </a:r>
          </a:p>
        </p:txBody>
      </p:sp>
      <p:sp>
        <p:nvSpPr>
          <p:cNvPr id="10" name="TextBox 9"/>
          <p:cNvSpPr txBox="1"/>
          <p:nvPr/>
        </p:nvSpPr>
        <p:spPr>
          <a:xfrm>
            <a:off x="-8792" y="228600"/>
            <a:ext cx="9076592" cy="6555641"/>
          </a:xfrm>
          <a:prstGeom prst="rect">
            <a:avLst/>
          </a:prstGeom>
          <a:noFill/>
        </p:spPr>
        <p:txBody>
          <a:bodyPr wrap="square" rtlCol="0">
            <a:spAutoFit/>
          </a:bodyPr>
          <a:lstStyle/>
          <a:p>
            <a:pPr defTabSz="342900"/>
            <a:r>
              <a:rPr lang="en-US" sz="1200" dirty="0" smtClean="0"/>
              <a:t>Description, cont.</a:t>
            </a:r>
          </a:p>
          <a:p>
            <a:pPr marL="171450" indent="-171450" defTabSz="342900">
              <a:buFont typeface="Arial" pitchFamily="34" charset="0"/>
              <a:buChar char="•"/>
            </a:pPr>
            <a:r>
              <a:rPr lang="en-US" sz="1200" dirty="0" smtClean="0"/>
              <a:t>Can not displace the silicone gel past ~9.2mm at 0.1 Hz, as that will raise the max pressure &gt; 175 psi, the max pressure capable of the system.</a:t>
            </a:r>
          </a:p>
          <a:p>
            <a:pPr marL="171450" indent="-171450" defTabSz="342900">
              <a:buFont typeface="Arial" pitchFamily="34" charset="0"/>
              <a:buChar char="•"/>
            </a:pPr>
            <a:r>
              <a:rPr lang="en-US" sz="1200" dirty="0" smtClean="0"/>
              <a:t>Plots of the maximum extension for each cycle for the four tests:</a:t>
            </a:r>
          </a:p>
          <a:p>
            <a:pPr marL="171450" indent="-171450" defTabSz="342900">
              <a:buFont typeface="Arial" pitchFamily="34" charset="0"/>
              <a:buChar char="•"/>
            </a:pPr>
            <a:endParaRPr lang="en-US" sz="1200" dirty="0"/>
          </a:p>
          <a:p>
            <a:pPr marL="171450" indent="-171450" defTabSz="342900">
              <a:buFont typeface="Arial" pitchFamily="34" charset="0"/>
              <a:buChar char="•"/>
            </a:pPr>
            <a:endParaRPr lang="en-US" sz="1200" dirty="0" smtClean="0"/>
          </a:p>
          <a:p>
            <a:pPr marL="171450" indent="-171450" defTabSz="342900">
              <a:buFont typeface="Arial" pitchFamily="34" charset="0"/>
              <a:buChar char="•"/>
            </a:pPr>
            <a:endParaRPr lang="en-US" sz="1200" dirty="0"/>
          </a:p>
          <a:p>
            <a:pPr marL="171450" indent="-171450" defTabSz="342900">
              <a:buFont typeface="Arial" pitchFamily="34" charset="0"/>
              <a:buChar char="•"/>
            </a:pPr>
            <a:endParaRPr lang="en-US" sz="1200" dirty="0" smtClean="0"/>
          </a:p>
          <a:p>
            <a:pPr marL="171450" indent="-171450" defTabSz="342900">
              <a:buFont typeface="Arial" pitchFamily="34" charset="0"/>
              <a:buChar char="•"/>
            </a:pPr>
            <a:endParaRPr lang="en-US" sz="1200" dirty="0"/>
          </a:p>
          <a:p>
            <a:pPr marL="171450" indent="-171450" defTabSz="342900">
              <a:buFont typeface="Arial" pitchFamily="34" charset="0"/>
              <a:buChar char="•"/>
            </a:pPr>
            <a:endParaRPr lang="en-US" sz="1200" dirty="0" smtClean="0"/>
          </a:p>
          <a:p>
            <a:pPr marL="171450" indent="-171450" defTabSz="342900">
              <a:buFont typeface="Arial" pitchFamily="34" charset="0"/>
              <a:buChar char="•"/>
            </a:pPr>
            <a:endParaRPr lang="en-US" sz="1200" dirty="0"/>
          </a:p>
          <a:p>
            <a:pPr marL="171450" indent="-171450" defTabSz="342900">
              <a:buFont typeface="Arial" pitchFamily="34" charset="0"/>
              <a:buChar char="•"/>
            </a:pPr>
            <a:endParaRPr lang="en-US" sz="1200" dirty="0" smtClean="0"/>
          </a:p>
          <a:p>
            <a:pPr marL="171450" indent="-171450" defTabSz="342900">
              <a:buFont typeface="Arial" pitchFamily="34" charset="0"/>
              <a:buChar char="•"/>
            </a:pPr>
            <a:endParaRPr lang="en-US" sz="1200" dirty="0"/>
          </a:p>
          <a:p>
            <a:pPr marL="171450" indent="-171450" defTabSz="342900">
              <a:buFont typeface="Arial" pitchFamily="34" charset="0"/>
              <a:buChar char="•"/>
            </a:pPr>
            <a:endParaRPr lang="en-US" sz="1200" dirty="0" smtClean="0"/>
          </a:p>
          <a:p>
            <a:pPr marL="171450" indent="-171450" defTabSz="342900">
              <a:buFont typeface="Arial" pitchFamily="34" charset="0"/>
              <a:buChar char="•"/>
            </a:pPr>
            <a:endParaRPr lang="en-US" sz="1200" dirty="0"/>
          </a:p>
          <a:p>
            <a:pPr marL="171450" indent="-171450" defTabSz="342900">
              <a:buFont typeface="Arial" pitchFamily="34" charset="0"/>
              <a:buChar char="•"/>
            </a:pPr>
            <a:endParaRPr lang="en-US" sz="1200" dirty="0" smtClean="0"/>
          </a:p>
          <a:p>
            <a:pPr marL="171450" indent="-171450" defTabSz="342900">
              <a:buFont typeface="Arial" pitchFamily="34" charset="0"/>
              <a:buChar char="•"/>
            </a:pPr>
            <a:endParaRPr lang="en-US" sz="1200" dirty="0"/>
          </a:p>
          <a:p>
            <a:pPr marL="171450" indent="-171450" defTabSz="342900">
              <a:buFont typeface="Arial" pitchFamily="34" charset="0"/>
              <a:buChar char="•"/>
            </a:pPr>
            <a:endParaRPr lang="en-US" sz="1200" dirty="0" smtClean="0"/>
          </a:p>
          <a:p>
            <a:pPr marL="171450" indent="-171450" defTabSz="342900">
              <a:buFont typeface="Arial" pitchFamily="34" charset="0"/>
              <a:buChar char="•"/>
            </a:pPr>
            <a:endParaRPr lang="en-US" sz="1200" dirty="0"/>
          </a:p>
          <a:p>
            <a:pPr marL="171450" indent="-171450" defTabSz="342900">
              <a:buFont typeface="Arial" pitchFamily="34" charset="0"/>
              <a:buChar char="•"/>
            </a:pPr>
            <a:endParaRPr lang="en-US" sz="1200" dirty="0" smtClean="0"/>
          </a:p>
          <a:p>
            <a:pPr marL="171450" indent="-171450" defTabSz="342900">
              <a:buFont typeface="Arial" pitchFamily="34" charset="0"/>
              <a:buChar char="•"/>
            </a:pPr>
            <a:endParaRPr lang="en-US" sz="1200" dirty="0"/>
          </a:p>
          <a:p>
            <a:pPr marL="171450" indent="-171450" defTabSz="342900">
              <a:buFont typeface="Arial" pitchFamily="34" charset="0"/>
              <a:buChar char="•"/>
            </a:pPr>
            <a:endParaRPr lang="en-US" sz="1200" dirty="0" smtClean="0"/>
          </a:p>
          <a:p>
            <a:pPr marL="171450" indent="-171450" defTabSz="342900">
              <a:buFont typeface="Arial" pitchFamily="34" charset="0"/>
              <a:buChar char="•"/>
            </a:pPr>
            <a:endParaRPr lang="en-US" sz="1200" dirty="0"/>
          </a:p>
          <a:p>
            <a:pPr marL="171450" indent="-171450" defTabSz="342900">
              <a:buFont typeface="Arial" pitchFamily="34" charset="0"/>
              <a:buChar char="•"/>
            </a:pPr>
            <a:endParaRPr lang="en-US" sz="1200" dirty="0" smtClean="0"/>
          </a:p>
          <a:p>
            <a:pPr marL="171450" indent="-171450" defTabSz="342900">
              <a:buFont typeface="Arial" pitchFamily="34" charset="0"/>
              <a:buChar char="•"/>
            </a:pPr>
            <a:endParaRPr lang="en-US" sz="1200" dirty="0"/>
          </a:p>
          <a:p>
            <a:pPr marL="171450" indent="-171450" defTabSz="342900">
              <a:buFont typeface="Arial" pitchFamily="34" charset="0"/>
              <a:buChar char="•"/>
            </a:pPr>
            <a:endParaRPr lang="en-US" sz="1200" dirty="0" smtClean="0"/>
          </a:p>
          <a:p>
            <a:pPr marL="171450" indent="-171450" defTabSz="342900">
              <a:buFont typeface="Arial" pitchFamily="34" charset="0"/>
              <a:buChar char="•"/>
            </a:pPr>
            <a:endParaRPr lang="en-US" sz="1200" dirty="0"/>
          </a:p>
          <a:p>
            <a:pPr marL="171450" indent="-171450" defTabSz="342900">
              <a:buFont typeface="Arial" pitchFamily="34" charset="0"/>
              <a:buChar char="•"/>
            </a:pPr>
            <a:endParaRPr lang="en-US" sz="1200" dirty="0" smtClean="0"/>
          </a:p>
          <a:p>
            <a:pPr marL="171450" indent="-171450" defTabSz="342900">
              <a:buFont typeface="Arial" pitchFamily="34" charset="0"/>
              <a:buChar char="•"/>
            </a:pPr>
            <a:endParaRPr lang="en-US" sz="1200" dirty="0"/>
          </a:p>
          <a:p>
            <a:pPr marL="171450" indent="-171450" defTabSz="342900">
              <a:buFont typeface="Arial" pitchFamily="34" charset="0"/>
              <a:buChar char="•"/>
            </a:pPr>
            <a:endParaRPr lang="en-US" sz="1200" dirty="0" smtClean="0"/>
          </a:p>
          <a:p>
            <a:pPr marL="171450" indent="-171450" defTabSz="342900">
              <a:buFont typeface="Arial" pitchFamily="34" charset="0"/>
              <a:buChar char="•"/>
            </a:pPr>
            <a:r>
              <a:rPr lang="en-US" sz="1200" dirty="0" smtClean="0"/>
              <a:t>As the displacement (and thus, the pressure) increases, the slave’s maximum extension position drifts with time (highlighted in green).</a:t>
            </a:r>
          </a:p>
          <a:p>
            <a:pPr marL="171450" indent="-171450" defTabSz="342900">
              <a:buFont typeface="Arial" pitchFamily="34" charset="0"/>
              <a:buChar char="•"/>
            </a:pPr>
            <a:r>
              <a:rPr lang="en-US" sz="1200" dirty="0" smtClean="0"/>
              <a:t>But, even at nominal 9.0mm displacement, </a:t>
            </a:r>
            <a:r>
              <a:rPr lang="en-US" sz="1200" dirty="0" err="1" smtClean="0"/>
              <a:t>stdev</a:t>
            </a:r>
            <a:r>
              <a:rPr lang="en-US" sz="1200" dirty="0" smtClean="0"/>
              <a:t> of maximum extension (after 10 initial pre-conditioning cycles) locations is 0.117 mm.</a:t>
            </a:r>
          </a:p>
          <a:p>
            <a:pPr marL="171450" indent="-171450" defTabSz="342900">
              <a:buFont typeface="Arial" pitchFamily="34" charset="0"/>
              <a:buChar char="•"/>
            </a:pPr>
            <a:endParaRPr lang="en-US" sz="1200" dirty="0"/>
          </a:p>
          <a:p>
            <a:pPr marL="171450" indent="-171450" defTabSz="342900">
              <a:buFont typeface="Arial" pitchFamily="34" charset="0"/>
              <a:buChar char="•"/>
            </a:pPr>
            <a:r>
              <a:rPr lang="en-US" sz="1200" dirty="0" smtClean="0"/>
              <a:t>I do believe that this is as good as it’s going to get before graduation.</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0"/>
            <a:ext cx="2743200" cy="2245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001442"/>
            <a:ext cx="2743200" cy="2198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352800"/>
            <a:ext cx="2743200" cy="2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3352800"/>
            <a:ext cx="2743200" cy="2189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a:off x="3048000" y="1219200"/>
            <a:ext cx="2743200" cy="881721"/>
          </a:xfrm>
          <a:prstGeom prst="round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152400" y="1219200"/>
            <a:ext cx="2743200" cy="881721"/>
          </a:xfrm>
          <a:prstGeom prst="round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152400" y="3537879"/>
            <a:ext cx="2743200" cy="881721"/>
          </a:xfrm>
          <a:prstGeom prst="round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3048000" y="3537879"/>
            <a:ext cx="2743200" cy="881721"/>
          </a:xfrm>
          <a:prstGeom prst="roundRect">
            <a:avLst/>
          </a:prstGeom>
          <a:noFill/>
          <a:ln w="381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434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307777"/>
          </a:xfrm>
          <a:prstGeom prst="rect">
            <a:avLst/>
          </a:prstGeom>
          <a:noFill/>
        </p:spPr>
        <p:txBody>
          <a:bodyPr wrap="square" rtlCol="0">
            <a:spAutoFit/>
          </a:bodyPr>
          <a:lstStyle/>
          <a:p>
            <a:r>
              <a:rPr lang="en-US" sz="1400" b="1" dirty="0" smtClean="0"/>
              <a:t>PPU signal testing, cont. 02/21/12</a:t>
            </a:r>
          </a:p>
        </p:txBody>
      </p:sp>
      <p:sp>
        <p:nvSpPr>
          <p:cNvPr id="10" name="TextBox 9"/>
          <p:cNvSpPr txBox="1"/>
          <p:nvPr/>
        </p:nvSpPr>
        <p:spPr>
          <a:xfrm>
            <a:off x="-8792" y="228600"/>
            <a:ext cx="9152792" cy="1384995"/>
          </a:xfrm>
          <a:prstGeom prst="rect">
            <a:avLst/>
          </a:prstGeom>
          <a:noFill/>
        </p:spPr>
        <p:txBody>
          <a:bodyPr wrap="square" rtlCol="0">
            <a:spAutoFit/>
          </a:bodyPr>
          <a:lstStyle/>
          <a:p>
            <a:pPr defTabSz="342900"/>
            <a:r>
              <a:rPr lang="en-US" sz="1200" dirty="0" smtClean="0"/>
              <a:t>Use previous four tests (30 minute sine wave, different displacements) to see if PPU is signaling at correct </a:t>
            </a:r>
            <a:r>
              <a:rPr lang="en-US" sz="1200" dirty="0" err="1" smtClean="0"/>
              <a:t>interfval</a:t>
            </a:r>
            <a:r>
              <a:rPr lang="en-US" sz="1200" dirty="0" smtClean="0"/>
              <a:t> and location.</a:t>
            </a:r>
          </a:p>
          <a:p>
            <a:pPr defTabSz="342900"/>
            <a:endParaRPr lang="en-US" sz="1200" dirty="0"/>
          </a:p>
          <a:p>
            <a:pPr marL="171450" indent="-171450" defTabSz="342900">
              <a:buFont typeface="Arial" pitchFamily="34" charset="0"/>
              <a:buChar char="•"/>
            </a:pPr>
            <a:r>
              <a:rPr lang="en-US" sz="1200" dirty="0" smtClean="0"/>
              <a:t>Used datalog reader to convert “…_PPU” files to text files.</a:t>
            </a:r>
          </a:p>
          <a:p>
            <a:pPr marL="171450" indent="-171450" defTabSz="342900">
              <a:buFont typeface="Arial" pitchFamily="34" charset="0"/>
              <a:buChar char="•"/>
            </a:pPr>
            <a:r>
              <a:rPr lang="en-US" sz="1200" dirty="0" smtClean="0"/>
              <a:t>Used TDMS to text converter (LabVIEW) to convert first 60,000 TDMS entries into a text file.  Have to do this, as when MATLAB reads in the TDMS file, the timestamp is off by hours.  Think this has something to do with MATLAB vs. LabVIEW formatting of timestamp.  </a:t>
            </a:r>
          </a:p>
          <a:p>
            <a:pPr marL="171450" indent="-171450" defTabSz="342900">
              <a:buFont typeface="Arial" pitchFamily="34" charset="0"/>
              <a:buChar char="•"/>
            </a:pPr>
            <a:r>
              <a:rPr lang="en-US" sz="1200" dirty="0" smtClean="0"/>
              <a:t>Checked first PPU signal timestamp vs. the first movement of the encoder</a:t>
            </a:r>
          </a:p>
          <a:p>
            <a:pPr marL="171450" indent="-171450" defTabSz="342900">
              <a:buFont typeface="Arial" pitchFamily="34" charset="0"/>
              <a:buChar char="•"/>
            </a:pPr>
            <a:r>
              <a:rPr lang="en-US" sz="1200" dirty="0" smtClean="0"/>
              <a:t>Also checked all PPU signal timestamps, to see delta time between each.</a:t>
            </a:r>
          </a:p>
        </p:txBody>
      </p:sp>
      <p:graphicFrame>
        <p:nvGraphicFramePr>
          <p:cNvPr id="2" name="Object 1"/>
          <p:cNvGraphicFramePr>
            <a:graphicFrameLocks noChangeAspect="1"/>
          </p:cNvGraphicFramePr>
          <p:nvPr>
            <p:extLst>
              <p:ext uri="{D42A27DB-BD31-4B8C-83A1-F6EECF244321}">
                <p14:modId xmlns:p14="http://schemas.microsoft.com/office/powerpoint/2010/main" val="3776867749"/>
              </p:ext>
            </p:extLst>
          </p:nvPr>
        </p:nvGraphicFramePr>
        <p:xfrm>
          <a:off x="381000" y="2362200"/>
          <a:ext cx="6096000" cy="1280070"/>
        </p:xfrm>
        <a:graphic>
          <a:graphicData uri="http://schemas.openxmlformats.org/presentationml/2006/ole">
            <mc:AlternateContent xmlns:mc="http://schemas.openxmlformats.org/markup-compatibility/2006">
              <mc:Choice xmlns:v="urn:schemas-microsoft-com:vml" Requires="v">
                <p:oleObj spid="_x0000_s53495" name="Worksheet" r:id="rId3" imgW="6486576" imgH="1362143" progId="Excel.Sheet.12">
                  <p:embed/>
                </p:oleObj>
              </mc:Choice>
              <mc:Fallback>
                <p:oleObj name="Worksheet" r:id="rId3" imgW="6486576" imgH="1362143" progId="Excel.Sheet.12">
                  <p:embed/>
                  <p:pic>
                    <p:nvPicPr>
                      <p:cNvPr id="0" name=""/>
                      <p:cNvPicPr/>
                      <p:nvPr/>
                    </p:nvPicPr>
                    <p:blipFill>
                      <a:blip r:embed="rId4"/>
                      <a:stretch>
                        <a:fillRect/>
                      </a:stretch>
                    </p:blipFill>
                    <p:spPr>
                      <a:xfrm>
                        <a:off x="381000" y="2362200"/>
                        <a:ext cx="6096000" cy="128007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4155006103"/>
              </p:ext>
            </p:extLst>
          </p:nvPr>
        </p:nvGraphicFramePr>
        <p:xfrm>
          <a:off x="7086600" y="1905000"/>
          <a:ext cx="914400" cy="771525"/>
        </p:xfrm>
        <a:graphic>
          <a:graphicData uri="http://schemas.openxmlformats.org/presentationml/2006/ole">
            <mc:AlternateContent xmlns:mc="http://schemas.openxmlformats.org/markup-compatibility/2006">
              <mc:Choice xmlns:v="urn:schemas-microsoft-com:vml" Requires="v">
                <p:oleObj spid="_x0000_s53496"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7086600" y="1905000"/>
                        <a:ext cx="914400" cy="771525"/>
                      </a:xfrm>
                      <a:prstGeom prst="rect">
                        <a:avLst/>
                      </a:prstGeom>
                    </p:spPr>
                  </p:pic>
                </p:oleObj>
              </mc:Fallback>
            </mc:AlternateContent>
          </a:graphicData>
        </a:graphic>
      </p:graphicFrame>
      <p:sp>
        <p:nvSpPr>
          <p:cNvPr id="11" name="TextBox 10"/>
          <p:cNvSpPr txBox="1"/>
          <p:nvPr/>
        </p:nvSpPr>
        <p:spPr>
          <a:xfrm>
            <a:off x="-8792" y="3810000"/>
            <a:ext cx="9152792" cy="2677656"/>
          </a:xfrm>
          <a:prstGeom prst="rect">
            <a:avLst/>
          </a:prstGeom>
          <a:noFill/>
        </p:spPr>
        <p:txBody>
          <a:bodyPr wrap="square" rtlCol="0">
            <a:spAutoFit/>
          </a:bodyPr>
          <a:lstStyle/>
          <a:p>
            <a:pPr marL="171450" indent="-171450" defTabSz="342900">
              <a:buFont typeface="Arial" pitchFamily="34" charset="0"/>
              <a:buChar char="•"/>
            </a:pPr>
            <a:r>
              <a:rPr lang="en-US" sz="1200" b="1" dirty="0"/>
              <a:t>Good </a:t>
            </a:r>
            <a:r>
              <a:rPr lang="en-US" sz="1200" b="1" dirty="0" smtClean="0"/>
              <a:t>news: </a:t>
            </a:r>
            <a:r>
              <a:rPr lang="en-US" sz="1200" dirty="0" smtClean="0"/>
              <a:t>once </a:t>
            </a:r>
            <a:r>
              <a:rPr lang="en-US" sz="1200" dirty="0"/>
              <a:t>it starts sending PPU signals, they are incredibly reliably spaced at 10.0 seconds (</a:t>
            </a:r>
            <a:r>
              <a:rPr lang="en-US" sz="1200" dirty="0" smtClean="0"/>
              <a:t>orange), equal to one </a:t>
            </a:r>
            <a:r>
              <a:rPr lang="en-US" sz="1200" dirty="0"/>
              <a:t>PPU high signal for each </a:t>
            </a:r>
            <a:r>
              <a:rPr lang="en-US" sz="1200" dirty="0" smtClean="0"/>
              <a:t>cycle at </a:t>
            </a:r>
            <a:r>
              <a:rPr lang="en-US" sz="1200" dirty="0"/>
              <a:t>0.1 Hz.</a:t>
            </a:r>
          </a:p>
          <a:p>
            <a:pPr marL="171450" indent="-171450" defTabSz="342900">
              <a:buFont typeface="Arial" pitchFamily="34" charset="0"/>
              <a:buChar char="•"/>
            </a:pPr>
            <a:endParaRPr lang="en-US" sz="1200" dirty="0" smtClean="0"/>
          </a:p>
          <a:p>
            <a:pPr marL="171450" indent="-171450" defTabSz="342900">
              <a:buFont typeface="Arial" pitchFamily="34" charset="0"/>
              <a:buChar char="•"/>
            </a:pPr>
            <a:r>
              <a:rPr lang="en-US" sz="1200" b="1" dirty="0" smtClean="0"/>
              <a:t>Bad news: </a:t>
            </a:r>
            <a:r>
              <a:rPr lang="en-US" sz="1200" dirty="0" smtClean="0"/>
              <a:t>Yellow column shows error of initial PPU signal: It would appear that my software trigger is not working very well.  Probably needs a board with a hardware trigger, which this one does not have.</a:t>
            </a:r>
          </a:p>
          <a:p>
            <a:pPr marL="628650" lvl="1" indent="-171450" defTabSz="342900">
              <a:buFont typeface="Arial" pitchFamily="34" charset="0"/>
              <a:buChar char="•"/>
            </a:pPr>
            <a:r>
              <a:rPr lang="en-US" sz="1200" dirty="0" smtClean="0"/>
              <a:t>A)  Not sure that I can rectify this at this point.  Existing trigger idea was spawned from a LabVIEW forum question 1.5 years ago, where they told me that hardware timing was the only way to guarantee anything.  I think this got put in the “we’ll deal with that when the time comes” pile, and now we’re here…</a:t>
            </a:r>
          </a:p>
          <a:p>
            <a:pPr marL="628650" lvl="1" indent="-171450" defTabSz="342900">
              <a:buFont typeface="Arial" pitchFamily="34" charset="0"/>
              <a:buChar char="•"/>
            </a:pPr>
            <a:r>
              <a:rPr lang="en-US" sz="1200" dirty="0" smtClean="0"/>
              <a:t>B)  Let’s use the scanner and see what happens.  If we use a 100% duty cycle scanning, then it doesn’t technically matter when you trigger it, as long as you get 16 images.  We’ll ask Baocheng if the 16 images will be identified sequentially in order to identify which image is which.</a:t>
            </a:r>
          </a:p>
          <a:p>
            <a:pPr marL="171450" indent="-171450" defTabSz="342900">
              <a:buFont typeface="Arial" pitchFamily="34" charset="0"/>
              <a:buChar char="•"/>
            </a:pPr>
            <a:endParaRPr lang="en-US" sz="1200" dirty="0" smtClean="0"/>
          </a:p>
          <a:p>
            <a:pPr marL="171450" indent="-171450" defTabSz="342900">
              <a:buFont typeface="Arial" pitchFamily="34" charset="0"/>
              <a:buChar char="•"/>
            </a:pPr>
            <a:endParaRPr lang="en-US" sz="1200" dirty="0" smtClean="0"/>
          </a:p>
          <a:p>
            <a:pPr defTabSz="342900"/>
            <a:endParaRPr lang="en-US" sz="1200" dirty="0" smtClean="0"/>
          </a:p>
        </p:txBody>
      </p:sp>
    </p:spTree>
    <p:extLst>
      <p:ext uri="{BB962C8B-B14F-4D97-AF65-F5344CB8AC3E}">
        <p14:creationId xmlns:p14="http://schemas.microsoft.com/office/powerpoint/2010/main" val="2740907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307777"/>
          </a:xfrm>
          <a:prstGeom prst="rect">
            <a:avLst/>
          </a:prstGeom>
          <a:noFill/>
        </p:spPr>
        <p:txBody>
          <a:bodyPr wrap="square" rtlCol="0">
            <a:spAutoFit/>
          </a:bodyPr>
          <a:lstStyle/>
          <a:p>
            <a:r>
              <a:rPr lang="en-US" sz="1400" b="1" dirty="0" smtClean="0"/>
              <a:t>Ultrasound testing 02/21/12</a:t>
            </a:r>
          </a:p>
        </p:txBody>
      </p:sp>
      <p:sp>
        <p:nvSpPr>
          <p:cNvPr id="10" name="TextBox 9"/>
          <p:cNvSpPr txBox="1"/>
          <p:nvPr/>
        </p:nvSpPr>
        <p:spPr>
          <a:xfrm>
            <a:off x="0" y="304800"/>
            <a:ext cx="9143999" cy="3231654"/>
          </a:xfrm>
          <a:prstGeom prst="rect">
            <a:avLst/>
          </a:prstGeom>
          <a:noFill/>
        </p:spPr>
        <p:txBody>
          <a:bodyPr wrap="square" rtlCol="0">
            <a:spAutoFit/>
          </a:bodyPr>
          <a:lstStyle/>
          <a:p>
            <a:pPr defTabSz="342900"/>
            <a:r>
              <a:rPr lang="en-US" sz="1200" dirty="0" err="1" smtClean="0"/>
              <a:t>Camstudio</a:t>
            </a:r>
            <a:r>
              <a:rPr lang="en-US" sz="1200" dirty="0" smtClean="0"/>
              <a:t>: couldn’t install on US laptop for some reason</a:t>
            </a:r>
          </a:p>
          <a:p>
            <a:pPr defTabSz="342900"/>
            <a:endParaRPr lang="en-US" sz="1200" dirty="0" smtClean="0"/>
          </a:p>
          <a:p>
            <a:pPr defTabSz="342900"/>
            <a:r>
              <a:rPr lang="en-US" sz="1200" dirty="0" smtClean="0"/>
              <a:t>BB Flashback Express Recorder: tried it</a:t>
            </a:r>
          </a:p>
          <a:p>
            <a:pPr marL="171450" indent="-171450" defTabSz="342900">
              <a:buFont typeface="Arial" pitchFamily="34" charset="0"/>
              <a:buChar char="•"/>
            </a:pPr>
            <a:r>
              <a:rPr lang="en-US" sz="1200" dirty="0" smtClean="0"/>
              <a:t>Settings:  lossless quality (GDI mode), 14 frames per second, record region, 3.0 cm deep, </a:t>
            </a:r>
            <a:r>
              <a:rPr lang="en-US" sz="1200" dirty="0"/>
              <a:t>converted to AVI (</a:t>
            </a:r>
            <a:r>
              <a:rPr lang="en-US" sz="1200" dirty="0" err="1"/>
              <a:t>cinepak</a:t>
            </a:r>
            <a:r>
              <a:rPr lang="en-US" sz="1200" dirty="0"/>
              <a:t> coded by radius) </a:t>
            </a:r>
            <a:r>
              <a:rPr lang="en-US" sz="1200" dirty="0" smtClean="0"/>
              <a:t> after</a:t>
            </a:r>
          </a:p>
          <a:p>
            <a:pPr marL="171450" indent="-171450" defTabSz="342900">
              <a:buFont typeface="Arial" pitchFamily="34" charset="0"/>
              <a:buChar char="•"/>
            </a:pPr>
            <a:r>
              <a:rPr lang="en-US" sz="1200" dirty="0" smtClean="0"/>
              <a:t>0:52 seconds of recording = 17.5 MB BB Flashback video,  AVI = 21.6 MB</a:t>
            </a:r>
          </a:p>
          <a:p>
            <a:pPr marL="628650" lvl="1" indent="-171450" defTabSz="342900">
              <a:buFont typeface="Arial" pitchFamily="34" charset="0"/>
              <a:buChar char="•"/>
            </a:pPr>
            <a:r>
              <a:rPr lang="en-US" sz="1200" dirty="0" smtClean="0"/>
              <a:t>Extrapolated, that is 606 MB Flashback video and 748 MB AVI.  Not horrible.</a:t>
            </a:r>
          </a:p>
          <a:p>
            <a:pPr marL="628650" lvl="1" indent="-171450" defTabSz="342900">
              <a:buFont typeface="Arial" pitchFamily="34" charset="0"/>
              <a:buChar char="•"/>
            </a:pPr>
            <a:r>
              <a:rPr lang="en-US" sz="1200" dirty="0" smtClean="0"/>
              <a:t>14 frames/sec = 140 frames/cycle</a:t>
            </a:r>
          </a:p>
          <a:p>
            <a:pPr marL="628650" lvl="1" indent="-171450" defTabSz="342900">
              <a:buFont typeface="Arial" pitchFamily="34" charset="0"/>
              <a:buChar char="•"/>
            </a:pPr>
            <a:r>
              <a:rPr lang="en-US" sz="1200" dirty="0" smtClean="0"/>
              <a:t>displacement per (between?) frames = total </a:t>
            </a:r>
            <a:r>
              <a:rPr lang="en-US" sz="1200" dirty="0" err="1" smtClean="0"/>
              <a:t>disp</a:t>
            </a:r>
            <a:r>
              <a:rPr lang="en-US" sz="1200" dirty="0" smtClean="0"/>
              <a:t>/70. At maximum of 9.0mm, 0.13mm of displacement per/between frames</a:t>
            </a:r>
          </a:p>
          <a:p>
            <a:pPr marL="628650" lvl="1" indent="-171450" defTabSz="342900">
              <a:buFont typeface="Arial" pitchFamily="34" charset="0"/>
              <a:buChar char="•"/>
            </a:pPr>
            <a:endParaRPr lang="en-US" sz="1200" dirty="0"/>
          </a:p>
          <a:p>
            <a:pPr marL="628650" lvl="1" indent="-171450" defTabSz="342900">
              <a:buFont typeface="Arial" pitchFamily="34" charset="0"/>
              <a:buChar char="•"/>
            </a:pPr>
            <a:r>
              <a:rPr lang="en-US" sz="1200" dirty="0" smtClean="0"/>
              <a:t>Ran 30 minute test w/ same settings.</a:t>
            </a:r>
          </a:p>
          <a:p>
            <a:pPr marL="628650" lvl="1" indent="-171450" defTabSz="342900">
              <a:buFont typeface="Arial" pitchFamily="34" charset="0"/>
              <a:buChar char="•"/>
            </a:pPr>
            <a:r>
              <a:rPr lang="en-US" sz="1200" dirty="0" smtClean="0"/>
              <a:t>BB Flashback video = 513 MB, AVI  =  875 MB</a:t>
            </a:r>
          </a:p>
          <a:p>
            <a:pPr marL="628650" lvl="1" indent="-171450" defTabSz="342900">
              <a:buFont typeface="Arial" pitchFamily="34" charset="0"/>
              <a:buChar char="•"/>
            </a:pPr>
            <a:r>
              <a:rPr lang="en-US" sz="1200" dirty="0" smtClean="0"/>
              <a:t>Conversion to AVI: started on US laptop, took ~ 5 minutes to get to 3% done.  Brought to my laptop, but first BBFB must pull the frames into memory, which takes forever.  Actual conversion to AVI once the movie was loaded in memory, at least 1 full hour.</a:t>
            </a:r>
          </a:p>
          <a:p>
            <a:pPr marL="628650" lvl="1" indent="-171450" defTabSz="342900">
              <a:buFont typeface="Arial" pitchFamily="34" charset="0"/>
              <a:buChar char="•"/>
            </a:pPr>
            <a:r>
              <a:rPr lang="en-US" sz="1200" dirty="0" smtClean="0"/>
              <a:t>Tried reading 875 MB AVI into MATLAB using MMREAD function (found online) froze my computer up tight.</a:t>
            </a:r>
          </a:p>
          <a:p>
            <a:pPr marL="628650" lvl="1" indent="-171450" defTabSz="342900">
              <a:buFont typeface="Arial" pitchFamily="34" charset="0"/>
              <a:buChar char="•"/>
            </a:pPr>
            <a:r>
              <a:rPr lang="en-US" sz="1200" dirty="0" smtClean="0"/>
              <a:t>Used US computer to output frames 1-1000, no whitespace, at 14 frames/seconds and 7 fps.  Both opened in MATLAB, 14 took 2x as long as 7 (no surprise).  Might need to break large files into multiple, smaller, and post-process in segments.</a:t>
            </a:r>
          </a:p>
          <a:p>
            <a:pPr marL="628650" lvl="1" indent="-171450" defTabSz="342900">
              <a:buFont typeface="Arial" pitchFamily="34" charset="0"/>
              <a:buChar char="•"/>
            </a:pPr>
            <a:endParaRPr lang="en-US" sz="1200" dirty="0" smtClean="0"/>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53664"/>
            <a:ext cx="3657600" cy="2904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8279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Bil’s US testing 02/21/12</a:t>
            </a:r>
            <a:endParaRPr lang="en-US" sz="1200" b="1" dirty="0" smtClean="0"/>
          </a:p>
        </p:txBody>
      </p:sp>
      <p:sp>
        <p:nvSpPr>
          <p:cNvPr id="8" name="TextBox 7"/>
          <p:cNvSpPr txBox="1"/>
          <p:nvPr/>
        </p:nvSpPr>
        <p:spPr>
          <a:xfrm>
            <a:off x="-11723" y="304800"/>
            <a:ext cx="9152792" cy="553998"/>
          </a:xfrm>
          <a:prstGeom prst="rect">
            <a:avLst/>
          </a:prstGeom>
          <a:noFill/>
        </p:spPr>
        <p:txBody>
          <a:bodyPr wrap="square" rtlCol="0">
            <a:spAutoFit/>
          </a:bodyPr>
          <a:lstStyle/>
          <a:p>
            <a:pPr defTabSz="342900"/>
            <a:r>
              <a:rPr lang="en-US" sz="1000" dirty="0" smtClean="0"/>
              <a:t>From Joan Sanders’ work</a:t>
            </a:r>
            <a:r>
              <a:rPr lang="en-US" sz="1000" dirty="0"/>
              <a:t>: </a:t>
            </a:r>
            <a:r>
              <a:rPr lang="en-US" sz="1000" b="1" dirty="0"/>
              <a:t>Sanders JE, Nicholson BS, Zachariah SG, </a:t>
            </a:r>
            <a:r>
              <a:rPr lang="en-US" sz="1000" b="1" dirty="0" err="1"/>
              <a:t>Cassisi</a:t>
            </a:r>
            <a:r>
              <a:rPr lang="en-US" sz="1000" b="1" dirty="0"/>
              <a:t> DV, </a:t>
            </a:r>
            <a:r>
              <a:rPr lang="en-US" sz="1000" b="1" dirty="0" err="1"/>
              <a:t>Karchin</a:t>
            </a:r>
            <a:r>
              <a:rPr lang="en-US" sz="1000" b="1" dirty="0"/>
              <a:t> A, </a:t>
            </a:r>
            <a:r>
              <a:rPr lang="en-US" sz="1000" b="1" dirty="0" err="1"/>
              <a:t>Fergason</a:t>
            </a:r>
            <a:r>
              <a:rPr lang="en-US" sz="1000" b="1" dirty="0"/>
              <a:t> JR. Testing of elastomeric </a:t>
            </a:r>
            <a:r>
              <a:rPr lang="en-US" sz="1000" b="1" dirty="0" smtClean="0"/>
              <a:t>liners used </a:t>
            </a:r>
            <a:r>
              <a:rPr lang="en-US" sz="1000" b="1" dirty="0"/>
              <a:t>in limb prosthetics: Classification of 15 products by mechanical performance. </a:t>
            </a:r>
            <a:r>
              <a:rPr lang="en-US" sz="1000" dirty="0"/>
              <a:t>J </a:t>
            </a:r>
            <a:r>
              <a:rPr lang="en-US" sz="1000" dirty="0" err="1"/>
              <a:t>Rehabil</a:t>
            </a:r>
            <a:r>
              <a:rPr lang="en-US" sz="1000" dirty="0"/>
              <a:t> Res </a:t>
            </a:r>
            <a:r>
              <a:rPr lang="en-US" sz="1000" dirty="0" err="1" smtClean="0"/>
              <a:t>Dev</a:t>
            </a:r>
            <a:r>
              <a:rPr lang="en-US" sz="1000" dirty="0" smtClean="0"/>
              <a:t> 2004;41(2</a:t>
            </a:r>
            <a:r>
              <a:rPr lang="en-US" sz="1000" dirty="0"/>
              <a:t>):175–186.</a:t>
            </a:r>
          </a:p>
          <a:p>
            <a:pPr defTabSz="342900"/>
            <a:endParaRPr lang="en-US" sz="1000" dirty="0"/>
          </a:p>
        </p:txBody>
      </p:sp>
      <p:pic>
        <p:nvPicPr>
          <p:cNvPr id="307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995" y="765806"/>
            <a:ext cx="3990975" cy="2663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4968995" y="1604006"/>
            <a:ext cx="2727205" cy="190500"/>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71" y="771526"/>
            <a:ext cx="3689229" cy="2928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790" y="4648198"/>
            <a:ext cx="393382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2584" y="3841132"/>
            <a:ext cx="2090013" cy="3048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6570023" y="4591110"/>
            <a:ext cx="2359269" cy="400110"/>
          </a:xfrm>
          <a:prstGeom prst="rect">
            <a:avLst/>
          </a:prstGeom>
          <a:noFill/>
        </p:spPr>
        <p:txBody>
          <a:bodyPr wrap="square" rtlCol="0">
            <a:spAutoFit/>
          </a:bodyPr>
          <a:lstStyle/>
          <a:p>
            <a:pPr defTabSz="342900"/>
            <a:r>
              <a:rPr lang="en-US" sz="1000" dirty="0" smtClean="0"/>
              <a:t>Wang, 1999 US loading device with head area = 5 cm^2</a:t>
            </a:r>
            <a:endParaRPr lang="en-US" sz="1000" dirty="0"/>
          </a:p>
        </p:txBody>
      </p:sp>
    </p:spTree>
    <p:extLst>
      <p:ext uri="{BB962C8B-B14F-4D97-AF65-F5344CB8AC3E}">
        <p14:creationId xmlns:p14="http://schemas.microsoft.com/office/powerpoint/2010/main" val="2690497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6255" y="3381103"/>
            <a:ext cx="3199440" cy="2363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Bil’s US testing 02/21/12</a:t>
            </a:r>
            <a:endParaRPr lang="en-US" sz="1200" b="1" dirty="0" smtClean="0"/>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457200"/>
            <a:ext cx="2590800" cy="2122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6890" y="451263"/>
            <a:ext cx="2432022" cy="206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5991220" y="430262"/>
            <a:ext cx="3000380" cy="1015663"/>
          </a:xfrm>
          <a:prstGeom prst="rect">
            <a:avLst/>
          </a:prstGeom>
          <a:noFill/>
        </p:spPr>
        <p:txBody>
          <a:bodyPr wrap="square" rtlCol="0">
            <a:spAutoFit/>
          </a:bodyPr>
          <a:lstStyle/>
          <a:p>
            <a:pPr defTabSz="342900"/>
            <a:r>
              <a:rPr lang="en-US" sz="1000" dirty="0" smtClean="0"/>
              <a:t>Wang, 1999 US loading device with head area = 5 cm^2</a:t>
            </a:r>
          </a:p>
          <a:p>
            <a:pPr defTabSz="342900"/>
            <a:endParaRPr lang="en-US" sz="1000" dirty="0"/>
          </a:p>
          <a:p>
            <a:pPr defTabSz="342900"/>
            <a:r>
              <a:rPr lang="en-US" sz="1000" dirty="0"/>
              <a:t> the  area  of  the  </a:t>
            </a:r>
            <a:r>
              <a:rPr lang="en-US" sz="1000" dirty="0" smtClean="0"/>
              <a:t>indentor stylus  </a:t>
            </a:r>
            <a:r>
              <a:rPr lang="en-US" sz="1000" dirty="0"/>
              <a:t>tip  was  </a:t>
            </a:r>
            <a:r>
              <a:rPr lang="en-US" sz="1000" dirty="0" smtClean="0"/>
              <a:t>0.49 cm ^2,  </a:t>
            </a:r>
            <a:r>
              <a:rPr lang="en-US" sz="1000" dirty="0"/>
              <a:t>the  pressure  range  was  41  to  </a:t>
            </a:r>
            <a:r>
              <a:rPr lang="en-US" sz="1000" dirty="0" smtClean="0"/>
              <a:t>184 kPa </a:t>
            </a:r>
            <a:r>
              <a:rPr lang="en-US" sz="1000" dirty="0"/>
              <a:t>(6.0–26.7 psi). </a:t>
            </a:r>
            <a:endParaRPr lang="en-US" sz="1000" dirty="0" smtClean="0"/>
          </a:p>
        </p:txBody>
      </p:sp>
      <p:pic>
        <p:nvPicPr>
          <p:cNvPr id="563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2" y="281525"/>
            <a:ext cx="10351965" cy="604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10886" y="153263"/>
            <a:ext cx="4143380" cy="553998"/>
          </a:xfrm>
          <a:prstGeom prst="rect">
            <a:avLst/>
          </a:prstGeom>
          <a:noFill/>
        </p:spPr>
        <p:txBody>
          <a:bodyPr wrap="square" rtlCol="0">
            <a:spAutoFit/>
          </a:bodyPr>
          <a:lstStyle/>
          <a:p>
            <a:pPr defTabSz="342900"/>
            <a:r>
              <a:rPr lang="en-US" sz="1000" dirty="0" smtClean="0"/>
              <a:t>De </a:t>
            </a:r>
            <a:r>
              <a:rPr lang="en-US" sz="1000" dirty="0" err="1" smtClean="0"/>
              <a:t>Clercq</a:t>
            </a:r>
            <a:r>
              <a:rPr lang="en-US" sz="1000" dirty="0" smtClean="0"/>
              <a:t>, 1994</a:t>
            </a:r>
          </a:p>
          <a:p>
            <a:pPr defTabSz="342900"/>
            <a:r>
              <a:rPr lang="en-US" sz="1000" dirty="0" smtClean="0"/>
              <a:t>The  </a:t>
            </a:r>
            <a:r>
              <a:rPr lang="en-US" sz="1000" dirty="0"/>
              <a:t>unloaded thickness of the </a:t>
            </a:r>
            <a:r>
              <a:rPr lang="en-US" sz="1000" dirty="0" err="1"/>
              <a:t>subcalcaneal</a:t>
            </a:r>
            <a:r>
              <a:rPr lang="en-US" sz="1000" dirty="0"/>
              <a:t> fat pad </a:t>
            </a:r>
            <a:r>
              <a:rPr lang="en-US" sz="1000" dirty="0" smtClean="0"/>
              <a:t>of  </a:t>
            </a:r>
            <a:r>
              <a:rPr lang="en-US" sz="1000" dirty="0"/>
              <a:t>our  two  test  </a:t>
            </a:r>
            <a:r>
              <a:rPr lang="en-US" sz="1000" dirty="0" smtClean="0"/>
              <a:t>subjects  </a:t>
            </a:r>
            <a:r>
              <a:rPr lang="en-US" sz="1000" dirty="0"/>
              <a:t>(subject  A=15.3  mm  </a:t>
            </a:r>
            <a:r>
              <a:rPr lang="en-US" sz="1000" dirty="0" smtClean="0"/>
              <a:t>and subject  </a:t>
            </a:r>
            <a:r>
              <a:rPr lang="en-US" sz="1000" dirty="0"/>
              <a:t>B =   14.5 mm)</a:t>
            </a:r>
          </a:p>
        </p:txBody>
      </p:sp>
      <p:sp>
        <p:nvSpPr>
          <p:cNvPr id="17" name="TextBox 16"/>
          <p:cNvSpPr txBox="1"/>
          <p:nvPr/>
        </p:nvSpPr>
        <p:spPr>
          <a:xfrm>
            <a:off x="6143620" y="5845314"/>
            <a:ext cx="3000380" cy="707886"/>
          </a:xfrm>
          <a:prstGeom prst="rect">
            <a:avLst/>
          </a:prstGeom>
          <a:noFill/>
        </p:spPr>
        <p:txBody>
          <a:bodyPr wrap="square" rtlCol="0">
            <a:spAutoFit/>
          </a:bodyPr>
          <a:lstStyle/>
          <a:p>
            <a:pPr defTabSz="342900"/>
            <a:r>
              <a:rPr lang="en-US" sz="1000" dirty="0" smtClean="0"/>
              <a:t>Cavanagh, 1999 US loading device</a:t>
            </a:r>
            <a:endParaRPr lang="en-US" sz="1000" dirty="0"/>
          </a:p>
          <a:p>
            <a:pPr defTabSz="342900"/>
            <a:r>
              <a:rPr lang="en-US" sz="1000" dirty="0"/>
              <a:t> the  area  of  the  </a:t>
            </a:r>
            <a:r>
              <a:rPr lang="en-US" sz="1000" dirty="0" smtClean="0"/>
              <a:t>indentor stylus  </a:t>
            </a:r>
            <a:r>
              <a:rPr lang="en-US" sz="1000" dirty="0"/>
              <a:t>tip  was  </a:t>
            </a:r>
            <a:r>
              <a:rPr lang="en-US" sz="1000" dirty="0" smtClean="0"/>
              <a:t>0.49 cm ^2,  </a:t>
            </a:r>
            <a:r>
              <a:rPr lang="en-US" sz="1000" dirty="0"/>
              <a:t>the  pressure  range  was  41  to  </a:t>
            </a:r>
            <a:r>
              <a:rPr lang="en-US" sz="1000" dirty="0" smtClean="0"/>
              <a:t>184 kPa </a:t>
            </a:r>
            <a:r>
              <a:rPr lang="en-US" sz="1000" dirty="0"/>
              <a:t>(6.0–26.7 psi). </a:t>
            </a:r>
            <a:endParaRPr lang="en-US" sz="1000" dirty="0" smtClean="0"/>
          </a:p>
        </p:txBody>
      </p:sp>
    </p:spTree>
    <p:extLst>
      <p:ext uri="{BB962C8B-B14F-4D97-AF65-F5344CB8AC3E}">
        <p14:creationId xmlns:p14="http://schemas.microsoft.com/office/powerpoint/2010/main" val="4174358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Bil’s US testing 02/22/12</a:t>
            </a:r>
            <a:endParaRPr lang="en-US" sz="1200" b="1" dirty="0" smtClean="0"/>
          </a:p>
        </p:txBody>
      </p:sp>
      <p:sp>
        <p:nvSpPr>
          <p:cNvPr id="10" name="TextBox 9"/>
          <p:cNvSpPr txBox="1"/>
          <p:nvPr/>
        </p:nvSpPr>
        <p:spPr>
          <a:xfrm>
            <a:off x="0" y="304800"/>
            <a:ext cx="9143999" cy="646331"/>
          </a:xfrm>
          <a:prstGeom prst="rect">
            <a:avLst/>
          </a:prstGeom>
          <a:noFill/>
        </p:spPr>
        <p:txBody>
          <a:bodyPr wrap="square" rtlCol="0">
            <a:spAutoFit/>
          </a:bodyPr>
          <a:lstStyle/>
          <a:p>
            <a:pPr marL="171450" indent="-171450" defTabSz="342900">
              <a:buFont typeface="Arial" pitchFamily="34" charset="0"/>
              <a:buChar char="•"/>
            </a:pPr>
            <a:r>
              <a:rPr lang="en-US" sz="1200" dirty="0" smtClean="0"/>
              <a:t>Review mean and max loads for four displacement tests against silicone gel</a:t>
            </a:r>
          </a:p>
          <a:p>
            <a:pPr marL="171450" indent="-171450" defTabSz="342900">
              <a:buFont typeface="Arial" pitchFamily="34" charset="0"/>
              <a:buChar char="•"/>
            </a:pPr>
            <a:r>
              <a:rPr lang="en-US" sz="1200" dirty="0" smtClean="0"/>
              <a:t>Correlate the load to Bil’s weight, and pick a target slave displacement from that</a:t>
            </a:r>
          </a:p>
          <a:p>
            <a:pPr marL="171450" indent="-171450" defTabSz="342900">
              <a:buFont typeface="Arial" pitchFamily="34" charset="0"/>
              <a:buChar char="•"/>
            </a:pPr>
            <a:r>
              <a:rPr lang="en-US" sz="1200" dirty="0" smtClean="0"/>
              <a:t>Use previously determined calibration curve to pick actuator displacement</a:t>
            </a:r>
          </a:p>
        </p:txBody>
      </p:sp>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0700" y="1041400"/>
            <a:ext cx="4584700" cy="276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Object 2"/>
          <p:cNvGraphicFramePr>
            <a:graphicFrameLocks noChangeAspect="1"/>
          </p:cNvGraphicFramePr>
          <p:nvPr>
            <p:extLst>
              <p:ext uri="{D42A27DB-BD31-4B8C-83A1-F6EECF244321}">
                <p14:modId xmlns:p14="http://schemas.microsoft.com/office/powerpoint/2010/main" val="3370717898"/>
              </p:ext>
            </p:extLst>
          </p:nvPr>
        </p:nvGraphicFramePr>
        <p:xfrm>
          <a:off x="152400" y="990600"/>
          <a:ext cx="4054337" cy="3352800"/>
        </p:xfrm>
        <a:graphic>
          <a:graphicData uri="http://schemas.openxmlformats.org/presentationml/2006/ole">
            <mc:AlternateContent xmlns:mc="http://schemas.openxmlformats.org/markup-compatibility/2006">
              <mc:Choice xmlns:v="urn:schemas-microsoft-com:vml" Requires="v">
                <p:oleObj spid="_x0000_s54490" name="Worksheet" r:id="rId4" imgW="4238608" imgH="3505200" progId="Excel.Sheet.12">
                  <p:embed/>
                </p:oleObj>
              </mc:Choice>
              <mc:Fallback>
                <p:oleObj name="Worksheet" r:id="rId4" imgW="4238608" imgH="3505200" progId="Excel.Sheet.12">
                  <p:embed/>
                  <p:pic>
                    <p:nvPicPr>
                      <p:cNvPr id="0" name=""/>
                      <p:cNvPicPr/>
                      <p:nvPr/>
                    </p:nvPicPr>
                    <p:blipFill>
                      <a:blip r:embed="rId5"/>
                      <a:stretch>
                        <a:fillRect/>
                      </a:stretch>
                    </p:blipFill>
                    <p:spPr>
                      <a:xfrm>
                        <a:off x="152400" y="990600"/>
                        <a:ext cx="4054337" cy="3352800"/>
                      </a:xfrm>
                      <a:prstGeom prst="rect">
                        <a:avLst/>
                      </a:prstGeom>
                    </p:spPr>
                  </p:pic>
                </p:oleObj>
              </mc:Fallback>
            </mc:AlternateContent>
          </a:graphicData>
        </a:graphic>
      </p:graphicFrame>
      <p:pic>
        <p:nvPicPr>
          <p:cNvPr id="1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3886200"/>
            <a:ext cx="3776271" cy="2843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p:cNvGraphicFramePr>
            <a:graphicFrameLocks noChangeAspect="1"/>
          </p:cNvGraphicFramePr>
          <p:nvPr>
            <p:extLst>
              <p:ext uri="{D42A27DB-BD31-4B8C-83A1-F6EECF244321}">
                <p14:modId xmlns:p14="http://schemas.microsoft.com/office/powerpoint/2010/main" val="4055121596"/>
              </p:ext>
            </p:extLst>
          </p:nvPr>
        </p:nvGraphicFramePr>
        <p:xfrm>
          <a:off x="6956524" y="153888"/>
          <a:ext cx="914400" cy="771525"/>
        </p:xfrm>
        <a:graphic>
          <a:graphicData uri="http://schemas.openxmlformats.org/presentationml/2006/ole">
            <mc:AlternateContent xmlns:mc="http://schemas.openxmlformats.org/markup-compatibility/2006">
              <mc:Choice xmlns:v="urn:schemas-microsoft-com:vml" Requires="v">
                <p:oleObj spid="_x0000_s54491" name="Worksheet" showAsIcon="1" r:id="rId7" imgW="914400" imgH="771480" progId="Excel.Sheet.12">
                  <p:embed/>
                </p:oleObj>
              </mc:Choice>
              <mc:Fallback>
                <p:oleObj name="Worksheet" showAsIcon="1" r:id="rId7" imgW="914400" imgH="771480" progId="Excel.Sheet.12">
                  <p:embed/>
                  <p:pic>
                    <p:nvPicPr>
                      <p:cNvPr id="0" name=""/>
                      <p:cNvPicPr/>
                      <p:nvPr/>
                    </p:nvPicPr>
                    <p:blipFill>
                      <a:blip r:embed="rId8"/>
                      <a:stretch>
                        <a:fillRect/>
                      </a:stretch>
                    </p:blipFill>
                    <p:spPr>
                      <a:xfrm>
                        <a:off x="6956524" y="153888"/>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864650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781" y="362413"/>
            <a:ext cx="8153400" cy="6320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0" y="0"/>
            <a:ext cx="9144000" cy="307777"/>
          </a:xfrm>
          <a:prstGeom prst="rect">
            <a:avLst/>
          </a:prstGeom>
          <a:noFill/>
        </p:spPr>
        <p:txBody>
          <a:bodyPr wrap="square" rtlCol="0">
            <a:spAutoFit/>
          </a:bodyPr>
          <a:lstStyle/>
          <a:p>
            <a:r>
              <a:rPr lang="en-US" sz="1400" b="1" dirty="0" smtClean="0"/>
              <a:t>Pressure Transducer filter diagnostics: 01/05/12</a:t>
            </a:r>
          </a:p>
        </p:txBody>
      </p:sp>
      <p:sp>
        <p:nvSpPr>
          <p:cNvPr id="13" name="TextBox 12"/>
          <p:cNvSpPr txBox="1"/>
          <p:nvPr/>
        </p:nvSpPr>
        <p:spPr>
          <a:xfrm>
            <a:off x="1352909" y="6054298"/>
            <a:ext cx="533400" cy="276999"/>
          </a:xfrm>
          <a:prstGeom prst="rect">
            <a:avLst/>
          </a:prstGeom>
          <a:solidFill>
            <a:schemeClr val="bg1"/>
          </a:solidFill>
        </p:spPr>
        <p:txBody>
          <a:bodyPr wrap="square" rtlCol="0">
            <a:spAutoFit/>
          </a:bodyPr>
          <a:lstStyle/>
          <a:p>
            <a:r>
              <a:rPr lang="en-US" sz="1200" b="1" dirty="0" smtClean="0"/>
              <a:t>13.4</a:t>
            </a:r>
          </a:p>
        </p:txBody>
      </p:sp>
      <p:sp>
        <p:nvSpPr>
          <p:cNvPr id="14" name="TextBox 13"/>
          <p:cNvSpPr txBox="1"/>
          <p:nvPr/>
        </p:nvSpPr>
        <p:spPr>
          <a:xfrm>
            <a:off x="969033" y="5092948"/>
            <a:ext cx="632604" cy="276999"/>
          </a:xfrm>
          <a:prstGeom prst="rect">
            <a:avLst/>
          </a:prstGeom>
          <a:solidFill>
            <a:schemeClr val="bg1"/>
          </a:solidFill>
        </p:spPr>
        <p:txBody>
          <a:bodyPr wrap="square" rtlCol="0">
            <a:spAutoFit/>
          </a:bodyPr>
          <a:lstStyle/>
          <a:p>
            <a:r>
              <a:rPr lang="en-US" sz="1200" b="1" dirty="0" smtClean="0"/>
              <a:t>20.45</a:t>
            </a:r>
          </a:p>
        </p:txBody>
      </p:sp>
      <p:sp>
        <p:nvSpPr>
          <p:cNvPr id="15" name="TextBox 14"/>
          <p:cNvSpPr txBox="1"/>
          <p:nvPr/>
        </p:nvSpPr>
        <p:spPr>
          <a:xfrm>
            <a:off x="1570007" y="4038600"/>
            <a:ext cx="632604" cy="276999"/>
          </a:xfrm>
          <a:prstGeom prst="rect">
            <a:avLst/>
          </a:prstGeom>
          <a:solidFill>
            <a:schemeClr val="bg1"/>
          </a:solidFill>
        </p:spPr>
        <p:txBody>
          <a:bodyPr wrap="square" rtlCol="0">
            <a:spAutoFit/>
          </a:bodyPr>
          <a:lstStyle/>
          <a:p>
            <a:r>
              <a:rPr lang="en-US" sz="1200" b="1" dirty="0" smtClean="0"/>
              <a:t>36.44</a:t>
            </a:r>
          </a:p>
        </p:txBody>
      </p:sp>
      <p:sp>
        <p:nvSpPr>
          <p:cNvPr id="16" name="TextBox 15"/>
          <p:cNvSpPr txBox="1"/>
          <p:nvPr/>
        </p:nvSpPr>
        <p:spPr>
          <a:xfrm>
            <a:off x="1884871" y="5367554"/>
            <a:ext cx="632604" cy="276999"/>
          </a:xfrm>
          <a:prstGeom prst="rect">
            <a:avLst/>
          </a:prstGeom>
          <a:solidFill>
            <a:schemeClr val="bg1"/>
          </a:solidFill>
        </p:spPr>
        <p:txBody>
          <a:bodyPr wrap="square" rtlCol="0">
            <a:spAutoFit/>
          </a:bodyPr>
          <a:lstStyle/>
          <a:p>
            <a:r>
              <a:rPr lang="en-US" sz="1200" b="1" dirty="0" smtClean="0"/>
              <a:t>26.72</a:t>
            </a:r>
          </a:p>
        </p:txBody>
      </p:sp>
      <p:sp>
        <p:nvSpPr>
          <p:cNvPr id="17" name="TextBox 16"/>
          <p:cNvSpPr txBox="1"/>
          <p:nvPr/>
        </p:nvSpPr>
        <p:spPr>
          <a:xfrm>
            <a:off x="2984739" y="3200400"/>
            <a:ext cx="632604" cy="276999"/>
          </a:xfrm>
          <a:prstGeom prst="rect">
            <a:avLst/>
          </a:prstGeom>
          <a:solidFill>
            <a:schemeClr val="bg1"/>
          </a:solidFill>
        </p:spPr>
        <p:txBody>
          <a:bodyPr wrap="square" rtlCol="0">
            <a:spAutoFit/>
          </a:bodyPr>
          <a:lstStyle/>
          <a:p>
            <a:r>
              <a:rPr lang="en-US" sz="1200" b="1" dirty="0" smtClean="0"/>
              <a:t>53.99</a:t>
            </a:r>
          </a:p>
        </p:txBody>
      </p:sp>
      <p:sp>
        <p:nvSpPr>
          <p:cNvPr id="18" name="TextBox 17"/>
          <p:cNvSpPr txBox="1"/>
          <p:nvPr/>
        </p:nvSpPr>
        <p:spPr>
          <a:xfrm>
            <a:off x="4014877" y="2286000"/>
            <a:ext cx="632604" cy="276999"/>
          </a:xfrm>
          <a:prstGeom prst="rect">
            <a:avLst/>
          </a:prstGeom>
          <a:solidFill>
            <a:schemeClr val="bg1"/>
          </a:solidFill>
        </p:spPr>
        <p:txBody>
          <a:bodyPr wrap="square" rtlCol="0">
            <a:spAutoFit/>
          </a:bodyPr>
          <a:lstStyle/>
          <a:p>
            <a:r>
              <a:rPr lang="en-US" sz="1200" b="1" dirty="0" smtClean="0"/>
              <a:t>70.49</a:t>
            </a:r>
          </a:p>
        </p:txBody>
      </p:sp>
      <p:sp>
        <p:nvSpPr>
          <p:cNvPr id="19" name="TextBox 18"/>
          <p:cNvSpPr txBox="1"/>
          <p:nvPr/>
        </p:nvSpPr>
        <p:spPr>
          <a:xfrm>
            <a:off x="5105400" y="1295400"/>
            <a:ext cx="632604" cy="276999"/>
          </a:xfrm>
          <a:prstGeom prst="rect">
            <a:avLst/>
          </a:prstGeom>
          <a:solidFill>
            <a:schemeClr val="bg1"/>
          </a:solidFill>
        </p:spPr>
        <p:txBody>
          <a:bodyPr wrap="square" rtlCol="0">
            <a:spAutoFit/>
          </a:bodyPr>
          <a:lstStyle/>
          <a:p>
            <a:r>
              <a:rPr lang="en-US" sz="1200" b="1" dirty="0" smtClean="0"/>
              <a:t>87.71</a:t>
            </a:r>
          </a:p>
        </p:txBody>
      </p:sp>
      <p:sp>
        <p:nvSpPr>
          <p:cNvPr id="20" name="TextBox 19"/>
          <p:cNvSpPr txBox="1"/>
          <p:nvPr/>
        </p:nvSpPr>
        <p:spPr>
          <a:xfrm>
            <a:off x="6781800" y="685800"/>
            <a:ext cx="632604" cy="276999"/>
          </a:xfrm>
          <a:prstGeom prst="rect">
            <a:avLst/>
          </a:prstGeom>
          <a:solidFill>
            <a:schemeClr val="bg1"/>
          </a:solidFill>
        </p:spPr>
        <p:txBody>
          <a:bodyPr wrap="square" rtlCol="0">
            <a:spAutoFit/>
          </a:bodyPr>
          <a:lstStyle/>
          <a:p>
            <a:r>
              <a:rPr lang="en-US" sz="1200" b="1" dirty="0" smtClean="0"/>
              <a:t>100.8</a:t>
            </a:r>
          </a:p>
        </p:txBody>
      </p:sp>
      <p:sp>
        <p:nvSpPr>
          <p:cNvPr id="21" name="TextBox 20"/>
          <p:cNvSpPr txBox="1"/>
          <p:nvPr/>
        </p:nvSpPr>
        <p:spPr>
          <a:xfrm>
            <a:off x="6617898" y="3541045"/>
            <a:ext cx="632604" cy="276999"/>
          </a:xfrm>
          <a:prstGeom prst="rect">
            <a:avLst/>
          </a:prstGeom>
          <a:solidFill>
            <a:schemeClr val="bg1"/>
          </a:solidFill>
        </p:spPr>
        <p:txBody>
          <a:bodyPr wrap="square" rtlCol="0">
            <a:spAutoFit/>
          </a:bodyPr>
          <a:lstStyle/>
          <a:p>
            <a:r>
              <a:rPr lang="en-US" sz="1200" b="1" dirty="0" smtClean="0"/>
              <a:t>61.18</a:t>
            </a:r>
          </a:p>
        </p:txBody>
      </p:sp>
      <p:sp>
        <p:nvSpPr>
          <p:cNvPr id="22" name="TextBox 21"/>
          <p:cNvSpPr txBox="1"/>
          <p:nvPr/>
        </p:nvSpPr>
        <p:spPr>
          <a:xfrm>
            <a:off x="5109713" y="3866934"/>
            <a:ext cx="632604" cy="276999"/>
          </a:xfrm>
          <a:prstGeom prst="rect">
            <a:avLst/>
          </a:prstGeom>
          <a:solidFill>
            <a:schemeClr val="bg1"/>
          </a:solidFill>
        </p:spPr>
        <p:txBody>
          <a:bodyPr wrap="square" rtlCol="0">
            <a:spAutoFit/>
          </a:bodyPr>
          <a:lstStyle/>
          <a:p>
            <a:r>
              <a:rPr lang="en-US" sz="1200" b="1" dirty="0" smtClean="0"/>
              <a:t>55.2</a:t>
            </a:r>
          </a:p>
        </p:txBody>
      </p:sp>
      <p:sp>
        <p:nvSpPr>
          <p:cNvPr id="23" name="TextBox 22"/>
          <p:cNvSpPr txBox="1"/>
          <p:nvPr/>
        </p:nvSpPr>
        <p:spPr>
          <a:xfrm>
            <a:off x="4014877" y="4327002"/>
            <a:ext cx="632604" cy="276999"/>
          </a:xfrm>
          <a:prstGeom prst="rect">
            <a:avLst/>
          </a:prstGeom>
          <a:solidFill>
            <a:schemeClr val="bg1"/>
          </a:solidFill>
        </p:spPr>
        <p:txBody>
          <a:bodyPr wrap="square" rtlCol="0">
            <a:spAutoFit/>
          </a:bodyPr>
          <a:lstStyle/>
          <a:p>
            <a:r>
              <a:rPr lang="en-US" sz="1200" b="1" dirty="0" smtClean="0"/>
              <a:t>45.59</a:t>
            </a:r>
          </a:p>
        </p:txBody>
      </p:sp>
      <p:sp>
        <p:nvSpPr>
          <p:cNvPr id="24" name="TextBox 23"/>
          <p:cNvSpPr txBox="1"/>
          <p:nvPr/>
        </p:nvSpPr>
        <p:spPr>
          <a:xfrm>
            <a:off x="2930824" y="4953000"/>
            <a:ext cx="632604" cy="276999"/>
          </a:xfrm>
          <a:prstGeom prst="rect">
            <a:avLst/>
          </a:prstGeom>
          <a:solidFill>
            <a:schemeClr val="bg1"/>
          </a:solidFill>
        </p:spPr>
        <p:txBody>
          <a:bodyPr wrap="square" rtlCol="0">
            <a:spAutoFit/>
          </a:bodyPr>
          <a:lstStyle/>
          <a:p>
            <a:r>
              <a:rPr lang="en-US" sz="1200" b="1" dirty="0" smtClean="0"/>
              <a:t>35.9</a:t>
            </a:r>
          </a:p>
        </p:txBody>
      </p:sp>
      <p:graphicFrame>
        <p:nvGraphicFramePr>
          <p:cNvPr id="2" name="Object 1"/>
          <p:cNvGraphicFramePr>
            <a:graphicFrameLocks noChangeAspect="1"/>
          </p:cNvGraphicFramePr>
          <p:nvPr>
            <p:extLst>
              <p:ext uri="{D42A27DB-BD31-4B8C-83A1-F6EECF244321}">
                <p14:modId xmlns:p14="http://schemas.microsoft.com/office/powerpoint/2010/main" val="2603648975"/>
              </p:ext>
            </p:extLst>
          </p:nvPr>
        </p:nvGraphicFramePr>
        <p:xfrm>
          <a:off x="1510161" y="885055"/>
          <a:ext cx="2107182" cy="1539444"/>
        </p:xfrm>
        <a:graphic>
          <a:graphicData uri="http://schemas.openxmlformats.org/presentationml/2006/ole">
            <mc:AlternateContent xmlns:mc="http://schemas.openxmlformats.org/markup-compatibility/2006">
              <mc:Choice xmlns:v="urn:schemas-microsoft-com:vml" Requires="v">
                <p:oleObj spid="_x0000_s8639" name="Worksheet" r:id="rId4" imgW="1838241" imgH="1342957" progId="Excel.Sheet.12">
                  <p:embed/>
                </p:oleObj>
              </mc:Choice>
              <mc:Fallback>
                <p:oleObj name="Worksheet" r:id="rId4" imgW="1838241" imgH="1342957" progId="Excel.Sheet.12">
                  <p:embed/>
                  <p:pic>
                    <p:nvPicPr>
                      <p:cNvPr id="0" name=""/>
                      <p:cNvPicPr/>
                      <p:nvPr/>
                    </p:nvPicPr>
                    <p:blipFill>
                      <a:blip r:embed="rId5"/>
                      <a:stretch>
                        <a:fillRect/>
                      </a:stretch>
                    </p:blipFill>
                    <p:spPr>
                      <a:xfrm>
                        <a:off x="1510161" y="885055"/>
                        <a:ext cx="2107182" cy="1539444"/>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030873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Bil’s US testing, cont. 02/22/12</a:t>
            </a:r>
            <a:endParaRPr lang="en-US" sz="1200" b="1" dirty="0" smtClean="0"/>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63" y="381000"/>
            <a:ext cx="3657600" cy="3034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2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381000"/>
            <a:ext cx="3657600" cy="3036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3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2816" y="3581400"/>
            <a:ext cx="3657600" cy="3097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0" y="3426489"/>
            <a:ext cx="3684663" cy="1938992"/>
          </a:xfrm>
          <a:prstGeom prst="rect">
            <a:avLst/>
          </a:prstGeom>
          <a:noFill/>
        </p:spPr>
        <p:txBody>
          <a:bodyPr wrap="square" rtlCol="0">
            <a:spAutoFit/>
          </a:bodyPr>
          <a:lstStyle/>
          <a:p>
            <a:pPr marL="171450" indent="-171450" defTabSz="342900">
              <a:buFont typeface="Arial" pitchFamily="34" charset="0"/>
              <a:buChar char="•"/>
            </a:pPr>
            <a:r>
              <a:rPr lang="en-US" sz="1200" dirty="0" smtClean="0"/>
              <a:t>Noisy pressure transducer:</a:t>
            </a:r>
          </a:p>
          <a:p>
            <a:pPr marL="628650" lvl="1" indent="-171450" defTabSz="342900">
              <a:buFont typeface="Arial" pitchFamily="34" charset="0"/>
              <a:buChar char="•"/>
            </a:pPr>
            <a:r>
              <a:rPr lang="en-US" sz="1200" dirty="0" smtClean="0"/>
              <a:t>I had unplugged the load cell and Vishay, but the wires were still running into the DAQ and I continued to sample that AI (easier than eliminating it from IV and Matlab codes)</a:t>
            </a:r>
          </a:p>
          <a:p>
            <a:pPr marL="628650" lvl="1" indent="-171450" defTabSz="342900">
              <a:buFont typeface="Arial" pitchFamily="34" charset="0"/>
              <a:buChar char="•"/>
            </a:pPr>
            <a:r>
              <a:rPr lang="en-US" sz="1200" dirty="0" smtClean="0"/>
              <a:t>Ran those two wire to ground</a:t>
            </a:r>
          </a:p>
          <a:p>
            <a:pPr marL="628650" lvl="1" indent="-171450" defTabSz="342900">
              <a:buFont typeface="Arial" pitchFamily="34" charset="0"/>
              <a:buChar char="•"/>
            </a:pPr>
            <a:r>
              <a:rPr lang="en-US" sz="1200" dirty="0" smtClean="0"/>
              <a:t>Think that worked, as the picture (test_02) to the right is not zoomed in</a:t>
            </a:r>
          </a:p>
          <a:p>
            <a:pPr marL="628650" lvl="1" indent="-171450" defTabSz="342900">
              <a:buFont typeface="Arial" pitchFamily="34" charset="0"/>
              <a:buChar char="•"/>
            </a:pPr>
            <a:r>
              <a:rPr lang="en-US" sz="1200" dirty="0" smtClean="0"/>
              <a:t>Pic on top right is zoomed in from </a:t>
            </a:r>
            <a:r>
              <a:rPr lang="en-US" sz="1200" dirty="0" err="1" smtClean="0"/>
              <a:t>bil’s</a:t>
            </a:r>
            <a:r>
              <a:rPr lang="en-US" sz="1200" dirty="0" smtClean="0"/>
              <a:t> test, zoomed out on left top </a:t>
            </a:r>
          </a:p>
        </p:txBody>
      </p:sp>
    </p:spTree>
    <p:extLst>
      <p:ext uri="{BB962C8B-B14F-4D97-AF65-F5344CB8AC3E}">
        <p14:creationId xmlns:p14="http://schemas.microsoft.com/office/powerpoint/2010/main" val="11672584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Bil’s US testing, cont. 02/22/12</a:t>
            </a:r>
            <a:endParaRPr lang="en-US" sz="1200" b="1" dirty="0" smtClean="0"/>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4038600"/>
            <a:ext cx="5682343"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8"/>
          <p:cNvGrpSpPr/>
          <p:nvPr/>
        </p:nvGrpSpPr>
        <p:grpSpPr>
          <a:xfrm>
            <a:off x="91273" y="1264920"/>
            <a:ext cx="5667270" cy="2743200"/>
            <a:chOff x="91273" y="1264920"/>
            <a:chExt cx="5667270" cy="2743200"/>
          </a:xfrm>
        </p:grpSpPr>
        <p:pic>
          <p:nvPicPr>
            <p:cNvPr id="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73" y="1264920"/>
              <a:ext cx="566727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4348162" y="2771706"/>
              <a:ext cx="3048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p:cNvCxnSpPr/>
          <p:nvPr/>
        </p:nvCxnSpPr>
        <p:spPr>
          <a:xfrm>
            <a:off x="563880" y="5586547"/>
            <a:ext cx="5029200" cy="0"/>
          </a:xfrm>
          <a:prstGeom prst="line">
            <a:avLst/>
          </a:prstGeom>
          <a:ln>
            <a:solidFill>
              <a:srgbClr val="00FF00"/>
            </a:solidFill>
          </a:ln>
        </p:spPr>
        <p:style>
          <a:lnRef idx="1">
            <a:schemeClr val="accent1"/>
          </a:lnRef>
          <a:fillRef idx="0">
            <a:schemeClr val="accent1"/>
          </a:fillRef>
          <a:effectRef idx="0">
            <a:schemeClr val="accent1"/>
          </a:effectRef>
          <a:fontRef idx="minor">
            <a:schemeClr val="tx1"/>
          </a:fontRef>
        </p:style>
      </p:cxnSp>
      <p:pic>
        <p:nvPicPr>
          <p:cNvPr id="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50" y="-12700"/>
            <a:ext cx="3313151" cy="2649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Object 7"/>
          <p:cNvGraphicFramePr>
            <a:graphicFrameLocks noChangeAspect="1"/>
          </p:cNvGraphicFramePr>
          <p:nvPr>
            <p:extLst>
              <p:ext uri="{D42A27DB-BD31-4B8C-83A1-F6EECF244321}">
                <p14:modId xmlns:p14="http://schemas.microsoft.com/office/powerpoint/2010/main" val="4225679532"/>
              </p:ext>
            </p:extLst>
          </p:nvPr>
        </p:nvGraphicFramePr>
        <p:xfrm>
          <a:off x="2467708" y="381000"/>
          <a:ext cx="914400" cy="771525"/>
        </p:xfrm>
        <a:graphic>
          <a:graphicData uri="http://schemas.openxmlformats.org/presentationml/2006/ole">
            <mc:AlternateContent xmlns:mc="http://schemas.openxmlformats.org/markup-compatibility/2006">
              <mc:Choice xmlns:v="urn:schemas-microsoft-com:vml" Requires="v">
                <p:oleObj spid="_x0000_s55413" name="Worksheet" showAsIcon="1" r:id="rId6" imgW="914400" imgH="771480" progId="Excel.Sheet.12">
                  <p:embed/>
                </p:oleObj>
              </mc:Choice>
              <mc:Fallback>
                <p:oleObj name="Worksheet" showAsIcon="1" r:id="rId6" imgW="914400" imgH="771480" progId="Excel.Sheet.12">
                  <p:embed/>
                  <p:pic>
                    <p:nvPicPr>
                      <p:cNvPr id="0" name=""/>
                      <p:cNvPicPr/>
                      <p:nvPr/>
                    </p:nvPicPr>
                    <p:blipFill>
                      <a:blip r:embed="rId7"/>
                      <a:stretch>
                        <a:fillRect/>
                      </a:stretch>
                    </p:blipFill>
                    <p:spPr>
                      <a:xfrm>
                        <a:off x="2467708" y="381000"/>
                        <a:ext cx="914400" cy="771525"/>
                      </a:xfrm>
                      <a:prstGeom prst="rect">
                        <a:avLst/>
                      </a:prstGeom>
                    </p:spPr>
                  </p:pic>
                </p:oleObj>
              </mc:Fallback>
            </mc:AlternateContent>
          </a:graphicData>
        </a:graphic>
      </p:graphicFrame>
      <p:sp>
        <p:nvSpPr>
          <p:cNvPr id="16" name="TextBox 15"/>
          <p:cNvSpPr txBox="1"/>
          <p:nvPr/>
        </p:nvSpPr>
        <p:spPr>
          <a:xfrm>
            <a:off x="5867400" y="4073545"/>
            <a:ext cx="3276598" cy="1938992"/>
          </a:xfrm>
          <a:prstGeom prst="rect">
            <a:avLst/>
          </a:prstGeom>
          <a:noFill/>
        </p:spPr>
        <p:txBody>
          <a:bodyPr wrap="square" rtlCol="0">
            <a:spAutoFit/>
          </a:bodyPr>
          <a:lstStyle/>
          <a:p>
            <a:pPr defTabSz="342900"/>
            <a:r>
              <a:rPr lang="en-US" sz="1200" dirty="0" smtClean="0"/>
              <a:t>From Ultrasound data collected 2-22-12</a:t>
            </a:r>
          </a:p>
          <a:p>
            <a:pPr defTabSz="342900"/>
            <a:r>
              <a:rPr lang="en-US" sz="1200" dirty="0"/>
              <a:t>“02-22-2012_Bil_20min_01.avi” and “</a:t>
            </a:r>
            <a:r>
              <a:rPr lang="en-US" sz="1200" dirty="0" smtClean="0"/>
              <a:t>02-22-2012_Bil_20min_02.avi”.</a:t>
            </a:r>
          </a:p>
          <a:p>
            <a:pPr defTabSz="342900"/>
            <a:r>
              <a:rPr lang="en-US" sz="1200" dirty="0" smtClean="0"/>
              <a:t>20 minute scan.</a:t>
            </a:r>
          </a:p>
          <a:p>
            <a:pPr defTabSz="342900"/>
            <a:endParaRPr lang="en-US" sz="1200" dirty="0"/>
          </a:p>
          <a:p>
            <a:pPr defTabSz="342900"/>
            <a:r>
              <a:rPr lang="en-US" sz="1200" dirty="0" smtClean="0"/>
              <a:t>02-22-2012_Waveform_03_Bil.tdms</a:t>
            </a:r>
          </a:p>
          <a:p>
            <a:pPr defTabSz="342900"/>
            <a:endParaRPr lang="en-US" sz="1200" dirty="0"/>
          </a:p>
          <a:p>
            <a:pPr defTabSz="342900"/>
            <a:r>
              <a:rPr lang="en-US" sz="1200" dirty="0" smtClean="0"/>
              <a:t>Transducer platen thickness = 0.2 inches.</a:t>
            </a:r>
          </a:p>
          <a:p>
            <a:pPr defTabSz="342900"/>
            <a:endParaRPr lang="en-US" sz="1200" dirty="0" smtClean="0"/>
          </a:p>
          <a:p>
            <a:pPr defTabSz="342900"/>
            <a:endParaRPr lang="en-US" sz="1200" dirty="0"/>
          </a:p>
        </p:txBody>
      </p:sp>
    </p:spTree>
    <p:extLst>
      <p:ext uri="{BB962C8B-B14F-4D97-AF65-F5344CB8AC3E}">
        <p14:creationId xmlns:p14="http://schemas.microsoft.com/office/powerpoint/2010/main" val="1114137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Bil’s US testing, cont. 02/22/12</a:t>
            </a:r>
            <a:endParaRPr lang="en-US" sz="1200" b="1" dirty="0" smtClean="0"/>
          </a:p>
        </p:txBody>
      </p:sp>
      <p:pic>
        <p:nvPicPr>
          <p:cNvPr id="5530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953" y="457199"/>
            <a:ext cx="2971182" cy="3050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505200"/>
            <a:ext cx="6644778"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1600200" y="1982687"/>
            <a:ext cx="609600" cy="227113"/>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600200" y="5638800"/>
            <a:ext cx="609600" cy="227113"/>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57800" y="5638799"/>
            <a:ext cx="609600" cy="227113"/>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505200" y="304800"/>
            <a:ext cx="5638799" cy="2123658"/>
          </a:xfrm>
          <a:prstGeom prst="rect">
            <a:avLst/>
          </a:prstGeom>
          <a:noFill/>
        </p:spPr>
        <p:txBody>
          <a:bodyPr wrap="square" rtlCol="0">
            <a:spAutoFit/>
          </a:bodyPr>
          <a:lstStyle/>
          <a:p>
            <a:pPr defTabSz="342900"/>
            <a:r>
              <a:rPr lang="en-US" sz="1200" dirty="0" smtClean="0"/>
              <a:t>Unloaded tissue thickness.</a:t>
            </a:r>
          </a:p>
          <a:p>
            <a:pPr defTabSz="342900"/>
            <a:endParaRPr lang="en-US" sz="1200" dirty="0"/>
          </a:p>
          <a:p>
            <a:pPr defTabSz="342900"/>
            <a:r>
              <a:rPr lang="en-US" sz="1200" dirty="0" smtClean="0"/>
              <a:t>First view of same calcaneal  prominence tracked in at max extension (circled, left) shows up at 0.9286 seconds, below left and right.  </a:t>
            </a:r>
          </a:p>
          <a:p>
            <a:pPr defTabSz="342900"/>
            <a:endParaRPr lang="en-US" sz="1200" dirty="0"/>
          </a:p>
          <a:p>
            <a:pPr defTabSz="342900"/>
            <a:r>
              <a:rPr lang="en-US" sz="1200" b="1" dirty="0" smtClean="0"/>
              <a:t>Distance from calcaneal point closest to transducer to transducer (0.0) is 28.8394mm.</a:t>
            </a:r>
          </a:p>
          <a:p>
            <a:pPr defTabSz="342900"/>
            <a:endParaRPr lang="en-US" sz="1200" b="1" dirty="0" smtClean="0"/>
          </a:p>
          <a:p>
            <a:pPr defTabSz="342900"/>
            <a:r>
              <a:rPr lang="en-US" sz="1200" b="1" dirty="0" smtClean="0"/>
              <a:t>Distance </a:t>
            </a:r>
            <a:r>
              <a:rPr lang="en-US" sz="1200" b="1" dirty="0"/>
              <a:t>from calcaneal point closest to transducer to </a:t>
            </a:r>
            <a:r>
              <a:rPr lang="en-US" sz="1200" b="1" dirty="0" smtClean="0"/>
              <a:t>platen (0.0 + 0.508 cm) </a:t>
            </a:r>
            <a:r>
              <a:rPr lang="en-US" sz="1200" b="1" dirty="0"/>
              <a:t>is </a:t>
            </a:r>
            <a:r>
              <a:rPr lang="en-US" sz="1200" b="1" dirty="0" smtClean="0"/>
              <a:t>23.7594 mm.</a:t>
            </a:r>
            <a:endParaRPr lang="en-US" sz="1200" b="1" dirty="0"/>
          </a:p>
          <a:p>
            <a:pPr defTabSz="342900"/>
            <a:endParaRPr lang="en-US" sz="1200" b="1" dirty="0" smtClean="0"/>
          </a:p>
          <a:p>
            <a:pPr defTabSz="342900"/>
            <a:endParaRPr lang="en-US" sz="1200" dirty="0"/>
          </a:p>
        </p:txBody>
      </p:sp>
    </p:spTree>
    <p:extLst>
      <p:ext uri="{BB962C8B-B14F-4D97-AF65-F5344CB8AC3E}">
        <p14:creationId xmlns:p14="http://schemas.microsoft.com/office/powerpoint/2010/main" val="2277129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Bil’s US testing, cont. 02/22/12</a:t>
            </a:r>
            <a:endParaRPr lang="en-US" sz="1200" b="1" dirty="0" smtClean="0"/>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04800"/>
            <a:ext cx="4762499" cy="3900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72" name="TextBox 57371"/>
          <p:cNvSpPr txBox="1"/>
          <p:nvPr/>
        </p:nvSpPr>
        <p:spPr>
          <a:xfrm>
            <a:off x="2381250" y="6626423"/>
            <a:ext cx="6762751" cy="307777"/>
          </a:xfrm>
          <a:prstGeom prst="rect">
            <a:avLst/>
          </a:prstGeom>
          <a:noFill/>
        </p:spPr>
        <p:txBody>
          <a:bodyPr wrap="square" rtlCol="0">
            <a:spAutoFit/>
          </a:bodyPr>
          <a:lstStyle/>
          <a:p>
            <a:r>
              <a:rPr lang="en-US" sz="1400" b="1" dirty="0" smtClean="0"/>
              <a:t>Calcaneus movement  =  (Loaded Distance + LVDT Displacement)  –  Unloaded Distance</a:t>
            </a:r>
            <a:endParaRPr lang="en-US" sz="1400" b="1" dirty="0"/>
          </a:p>
        </p:txBody>
      </p:sp>
      <p:sp>
        <p:nvSpPr>
          <p:cNvPr id="105" name="TextBox 104"/>
          <p:cNvSpPr txBox="1"/>
          <p:nvPr/>
        </p:nvSpPr>
        <p:spPr>
          <a:xfrm>
            <a:off x="5013960" y="666660"/>
            <a:ext cx="4114799" cy="707886"/>
          </a:xfrm>
          <a:prstGeom prst="rect">
            <a:avLst/>
          </a:prstGeom>
          <a:noFill/>
        </p:spPr>
        <p:txBody>
          <a:bodyPr wrap="square" rtlCol="0">
            <a:spAutoFit/>
          </a:bodyPr>
          <a:lstStyle/>
          <a:p>
            <a:pPr defTabSz="342900"/>
            <a:endParaRPr lang="en-US" sz="1200" dirty="0" smtClean="0"/>
          </a:p>
          <a:p>
            <a:pPr defTabSz="342900"/>
            <a:r>
              <a:rPr lang="en-US" sz="1600" b="1" dirty="0" smtClean="0"/>
              <a:t>Calcaneus movement: 6.95mm +/- 0.24 mm</a:t>
            </a:r>
          </a:p>
          <a:p>
            <a:pPr defTabSz="342900"/>
            <a:endParaRPr lang="en-US" sz="1200" dirty="0"/>
          </a:p>
        </p:txBody>
      </p:sp>
      <p:grpSp>
        <p:nvGrpSpPr>
          <p:cNvPr id="12" name="Group 11"/>
          <p:cNvGrpSpPr/>
          <p:nvPr/>
        </p:nvGrpSpPr>
        <p:grpSpPr>
          <a:xfrm>
            <a:off x="4191000" y="3459584"/>
            <a:ext cx="4328269" cy="3169816"/>
            <a:chOff x="4191000" y="3459584"/>
            <a:chExt cx="4328269" cy="3169816"/>
          </a:xfrm>
        </p:grpSpPr>
        <p:sp>
          <p:nvSpPr>
            <p:cNvPr id="2" name="Rounded Rectangle 1"/>
            <p:cNvSpPr/>
            <p:nvPr/>
          </p:nvSpPr>
          <p:spPr>
            <a:xfrm>
              <a:off x="4191000" y="5766329"/>
              <a:ext cx="1143000" cy="76200"/>
            </a:xfrm>
            <a:prstGeom prst="roundRect">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400800" y="6016823"/>
              <a:ext cx="685800" cy="307777"/>
            </a:xfrm>
            <a:prstGeom prst="rect">
              <a:avLst/>
            </a:prstGeom>
            <a:solidFill>
              <a:schemeClr val="bg1"/>
            </a:solidFill>
          </p:spPr>
          <p:txBody>
            <a:bodyPr wrap="square" rtlCol="0">
              <a:spAutoFit/>
            </a:bodyPr>
            <a:lstStyle/>
            <a:p>
              <a:pPr algn="ctr"/>
              <a:r>
                <a:rPr lang="en-US" sz="1400" dirty="0" smtClean="0"/>
                <a:t>Platen</a:t>
              </a:r>
              <a:endParaRPr lang="en-US" sz="1400" dirty="0"/>
            </a:p>
          </p:txBody>
        </p:sp>
        <p:cxnSp>
          <p:nvCxnSpPr>
            <p:cNvPr id="6" name="Straight Arrow Connector 5"/>
            <p:cNvCxnSpPr>
              <a:stCxn id="3" idx="1"/>
            </p:cNvCxnSpPr>
            <p:nvPr/>
          </p:nvCxnSpPr>
          <p:spPr>
            <a:xfrm flipH="1" flipV="1">
              <a:off x="5334000" y="5944129"/>
              <a:ext cx="1066800" cy="226583"/>
            </a:xfrm>
            <a:prstGeom prst="straightConnector1">
              <a:avLst/>
            </a:prstGeom>
            <a:solidFill>
              <a:schemeClr val="bg1"/>
            </a:solid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4429496" y="4305663"/>
              <a:ext cx="691058" cy="486889"/>
            </a:xfrm>
            <a:custGeom>
              <a:avLst/>
              <a:gdLst>
                <a:gd name="connsiteX0" fmla="*/ 0 w 691058"/>
                <a:gd name="connsiteY0" fmla="*/ 0 h 486889"/>
                <a:gd name="connsiteX1" fmla="*/ 23751 w 691058"/>
                <a:gd name="connsiteY1" fmla="*/ 59377 h 486889"/>
                <a:gd name="connsiteX2" fmla="*/ 59377 w 691058"/>
                <a:gd name="connsiteY2" fmla="*/ 130629 h 486889"/>
                <a:gd name="connsiteX3" fmla="*/ 59377 w 691058"/>
                <a:gd name="connsiteY3" fmla="*/ 344385 h 486889"/>
                <a:gd name="connsiteX4" fmla="*/ 178130 w 691058"/>
                <a:gd name="connsiteY4" fmla="*/ 403761 h 486889"/>
                <a:gd name="connsiteX5" fmla="*/ 320634 w 691058"/>
                <a:gd name="connsiteY5" fmla="*/ 475013 h 486889"/>
                <a:gd name="connsiteX6" fmla="*/ 356260 w 691058"/>
                <a:gd name="connsiteY6" fmla="*/ 486889 h 486889"/>
                <a:gd name="connsiteX7" fmla="*/ 510639 w 691058"/>
                <a:gd name="connsiteY7" fmla="*/ 475013 h 486889"/>
                <a:gd name="connsiteX8" fmla="*/ 570016 w 691058"/>
                <a:gd name="connsiteY8" fmla="*/ 368135 h 486889"/>
                <a:gd name="connsiteX9" fmla="*/ 617517 w 691058"/>
                <a:gd name="connsiteY9" fmla="*/ 296883 h 486889"/>
                <a:gd name="connsiteX10" fmla="*/ 665018 w 691058"/>
                <a:gd name="connsiteY10" fmla="*/ 106878 h 486889"/>
                <a:gd name="connsiteX11" fmla="*/ 688769 w 691058"/>
                <a:gd name="connsiteY11" fmla="*/ 71252 h 486889"/>
                <a:gd name="connsiteX12" fmla="*/ 688769 w 691058"/>
                <a:gd name="connsiteY12" fmla="*/ 0 h 4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1058" h="486889">
                  <a:moveTo>
                    <a:pt x="0" y="0"/>
                  </a:moveTo>
                  <a:cubicBezTo>
                    <a:pt x="7917" y="19792"/>
                    <a:pt x="14218" y="40310"/>
                    <a:pt x="23751" y="59377"/>
                  </a:cubicBezTo>
                  <a:cubicBezTo>
                    <a:pt x="69793" y="151463"/>
                    <a:pt x="29525" y="41079"/>
                    <a:pt x="59377" y="130629"/>
                  </a:cubicBezTo>
                  <a:cubicBezTo>
                    <a:pt x="52226" y="187833"/>
                    <a:pt x="32284" y="290199"/>
                    <a:pt x="59377" y="344385"/>
                  </a:cubicBezTo>
                  <a:cubicBezTo>
                    <a:pt x="79575" y="384781"/>
                    <a:pt x="139892" y="394202"/>
                    <a:pt x="178130" y="403761"/>
                  </a:cubicBezTo>
                  <a:cubicBezTo>
                    <a:pt x="270216" y="465152"/>
                    <a:pt x="222299" y="442235"/>
                    <a:pt x="320634" y="475013"/>
                  </a:cubicBezTo>
                  <a:lnTo>
                    <a:pt x="356260" y="486889"/>
                  </a:lnTo>
                  <a:lnTo>
                    <a:pt x="510639" y="475013"/>
                  </a:lnTo>
                  <a:cubicBezTo>
                    <a:pt x="563602" y="453205"/>
                    <a:pt x="549763" y="404591"/>
                    <a:pt x="570016" y="368135"/>
                  </a:cubicBezTo>
                  <a:cubicBezTo>
                    <a:pt x="583879" y="343182"/>
                    <a:pt x="617517" y="296883"/>
                    <a:pt x="617517" y="296883"/>
                  </a:cubicBezTo>
                  <a:cubicBezTo>
                    <a:pt x="625662" y="239869"/>
                    <a:pt x="632671" y="155398"/>
                    <a:pt x="665018" y="106878"/>
                  </a:cubicBezTo>
                  <a:cubicBezTo>
                    <a:pt x="672935" y="95003"/>
                    <a:pt x="685673" y="85185"/>
                    <a:pt x="688769" y="71252"/>
                  </a:cubicBezTo>
                  <a:cubicBezTo>
                    <a:pt x="693921" y="48067"/>
                    <a:pt x="688769" y="23751"/>
                    <a:pt x="688769" y="0"/>
                  </a:cubicBez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4572000" y="4792552"/>
              <a:ext cx="1161933" cy="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120554" y="5758412"/>
              <a:ext cx="2038434" cy="1"/>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7376269" y="5224463"/>
              <a:ext cx="1143000" cy="76200"/>
            </a:xfrm>
            <a:prstGeom prst="roundRect">
              <a:avLst/>
            </a:prstGeom>
            <a:solidFill>
              <a:schemeClr val="tx1">
                <a:lumMod val="50000"/>
                <a:lumOff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7086600" y="5220999"/>
              <a:ext cx="0" cy="532101"/>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007352" y="5220999"/>
              <a:ext cx="765048" cy="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 idx="3"/>
            </p:cNvCxnSpPr>
            <p:nvPr/>
          </p:nvCxnSpPr>
          <p:spPr>
            <a:xfrm flipV="1">
              <a:off x="7086600" y="5373216"/>
              <a:ext cx="361207" cy="797496"/>
            </a:xfrm>
            <a:prstGeom prst="straightConnector1">
              <a:avLst/>
            </a:prstGeom>
            <a:solidFill>
              <a:schemeClr val="bg1"/>
            </a:solid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572001" y="5029200"/>
              <a:ext cx="971432" cy="523220"/>
            </a:xfrm>
            <a:prstGeom prst="rect">
              <a:avLst/>
            </a:prstGeom>
            <a:solidFill>
              <a:schemeClr val="bg1"/>
            </a:solidFill>
          </p:spPr>
          <p:txBody>
            <a:bodyPr wrap="square" rtlCol="0">
              <a:spAutoFit/>
            </a:bodyPr>
            <a:lstStyle/>
            <a:p>
              <a:pPr algn="ctr"/>
              <a:r>
                <a:rPr lang="en-US" sz="1400" dirty="0" smtClean="0"/>
                <a:t>Unloaded Thickness</a:t>
              </a:r>
              <a:endParaRPr lang="en-US" sz="1400" dirty="0"/>
            </a:p>
          </p:txBody>
        </p:sp>
        <p:sp>
          <p:nvSpPr>
            <p:cNvPr id="41" name="TextBox 40"/>
            <p:cNvSpPr txBox="1"/>
            <p:nvPr/>
          </p:nvSpPr>
          <p:spPr>
            <a:xfrm>
              <a:off x="5903552" y="3459584"/>
              <a:ext cx="994496" cy="523220"/>
            </a:xfrm>
            <a:prstGeom prst="rect">
              <a:avLst/>
            </a:prstGeom>
            <a:solidFill>
              <a:schemeClr val="bg1"/>
            </a:solidFill>
          </p:spPr>
          <p:txBody>
            <a:bodyPr wrap="square" rtlCol="0">
              <a:spAutoFit/>
            </a:bodyPr>
            <a:lstStyle/>
            <a:p>
              <a:pPr algn="ctr"/>
              <a:r>
                <a:rPr lang="en-US" sz="1400" dirty="0" smtClean="0"/>
                <a:t>Inferior Calcaneus</a:t>
              </a:r>
              <a:endParaRPr lang="en-US" sz="1400" dirty="0"/>
            </a:p>
          </p:txBody>
        </p:sp>
        <p:sp>
          <p:nvSpPr>
            <p:cNvPr id="46" name="Freeform 45"/>
            <p:cNvSpPr/>
            <p:nvPr/>
          </p:nvSpPr>
          <p:spPr>
            <a:xfrm>
              <a:off x="7538542" y="4060240"/>
              <a:ext cx="691058" cy="486889"/>
            </a:xfrm>
            <a:custGeom>
              <a:avLst/>
              <a:gdLst>
                <a:gd name="connsiteX0" fmla="*/ 0 w 691058"/>
                <a:gd name="connsiteY0" fmla="*/ 0 h 486889"/>
                <a:gd name="connsiteX1" fmla="*/ 23751 w 691058"/>
                <a:gd name="connsiteY1" fmla="*/ 59377 h 486889"/>
                <a:gd name="connsiteX2" fmla="*/ 59377 w 691058"/>
                <a:gd name="connsiteY2" fmla="*/ 130629 h 486889"/>
                <a:gd name="connsiteX3" fmla="*/ 59377 w 691058"/>
                <a:gd name="connsiteY3" fmla="*/ 344385 h 486889"/>
                <a:gd name="connsiteX4" fmla="*/ 178130 w 691058"/>
                <a:gd name="connsiteY4" fmla="*/ 403761 h 486889"/>
                <a:gd name="connsiteX5" fmla="*/ 320634 w 691058"/>
                <a:gd name="connsiteY5" fmla="*/ 475013 h 486889"/>
                <a:gd name="connsiteX6" fmla="*/ 356260 w 691058"/>
                <a:gd name="connsiteY6" fmla="*/ 486889 h 486889"/>
                <a:gd name="connsiteX7" fmla="*/ 510639 w 691058"/>
                <a:gd name="connsiteY7" fmla="*/ 475013 h 486889"/>
                <a:gd name="connsiteX8" fmla="*/ 570016 w 691058"/>
                <a:gd name="connsiteY8" fmla="*/ 368135 h 486889"/>
                <a:gd name="connsiteX9" fmla="*/ 617517 w 691058"/>
                <a:gd name="connsiteY9" fmla="*/ 296883 h 486889"/>
                <a:gd name="connsiteX10" fmla="*/ 665018 w 691058"/>
                <a:gd name="connsiteY10" fmla="*/ 106878 h 486889"/>
                <a:gd name="connsiteX11" fmla="*/ 688769 w 691058"/>
                <a:gd name="connsiteY11" fmla="*/ 71252 h 486889"/>
                <a:gd name="connsiteX12" fmla="*/ 688769 w 691058"/>
                <a:gd name="connsiteY12" fmla="*/ 0 h 486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1058" h="486889">
                  <a:moveTo>
                    <a:pt x="0" y="0"/>
                  </a:moveTo>
                  <a:cubicBezTo>
                    <a:pt x="7917" y="19792"/>
                    <a:pt x="14218" y="40310"/>
                    <a:pt x="23751" y="59377"/>
                  </a:cubicBezTo>
                  <a:cubicBezTo>
                    <a:pt x="69793" y="151463"/>
                    <a:pt x="29525" y="41079"/>
                    <a:pt x="59377" y="130629"/>
                  </a:cubicBezTo>
                  <a:cubicBezTo>
                    <a:pt x="52226" y="187833"/>
                    <a:pt x="32284" y="290199"/>
                    <a:pt x="59377" y="344385"/>
                  </a:cubicBezTo>
                  <a:cubicBezTo>
                    <a:pt x="79575" y="384781"/>
                    <a:pt x="139892" y="394202"/>
                    <a:pt x="178130" y="403761"/>
                  </a:cubicBezTo>
                  <a:cubicBezTo>
                    <a:pt x="270216" y="465152"/>
                    <a:pt x="222299" y="442235"/>
                    <a:pt x="320634" y="475013"/>
                  </a:cubicBezTo>
                  <a:lnTo>
                    <a:pt x="356260" y="486889"/>
                  </a:lnTo>
                  <a:lnTo>
                    <a:pt x="510639" y="475013"/>
                  </a:lnTo>
                  <a:cubicBezTo>
                    <a:pt x="563602" y="453205"/>
                    <a:pt x="549763" y="404591"/>
                    <a:pt x="570016" y="368135"/>
                  </a:cubicBezTo>
                  <a:cubicBezTo>
                    <a:pt x="583879" y="343182"/>
                    <a:pt x="617517" y="296883"/>
                    <a:pt x="617517" y="296883"/>
                  </a:cubicBezTo>
                  <a:cubicBezTo>
                    <a:pt x="625662" y="239869"/>
                    <a:pt x="632671" y="155398"/>
                    <a:pt x="665018" y="106878"/>
                  </a:cubicBezTo>
                  <a:cubicBezTo>
                    <a:pt x="672935" y="95003"/>
                    <a:pt x="685673" y="85185"/>
                    <a:pt x="688769" y="71252"/>
                  </a:cubicBezTo>
                  <a:cubicBezTo>
                    <a:pt x="693921" y="48067"/>
                    <a:pt x="688769" y="23751"/>
                    <a:pt x="688769" y="0"/>
                  </a:cubicBez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6009904" y="5267980"/>
              <a:ext cx="1000496" cy="430887"/>
            </a:xfrm>
            <a:prstGeom prst="rect">
              <a:avLst/>
            </a:prstGeom>
            <a:solidFill>
              <a:schemeClr val="bg1"/>
            </a:solidFill>
          </p:spPr>
          <p:txBody>
            <a:bodyPr wrap="square" lIns="0" tIns="0" rIns="0" bIns="0" rtlCol="0">
              <a:spAutoFit/>
            </a:bodyPr>
            <a:lstStyle/>
            <a:p>
              <a:pPr algn="ctr"/>
              <a:r>
                <a:rPr lang="en-US" sz="1400" dirty="0" smtClean="0"/>
                <a:t>Platen Displacement</a:t>
              </a:r>
              <a:endParaRPr lang="en-US" sz="1400" dirty="0"/>
            </a:p>
          </p:txBody>
        </p:sp>
        <p:cxnSp>
          <p:nvCxnSpPr>
            <p:cNvPr id="49" name="Straight Connector 48"/>
            <p:cNvCxnSpPr/>
            <p:nvPr/>
          </p:nvCxnSpPr>
          <p:spPr>
            <a:xfrm>
              <a:off x="5562600" y="4538932"/>
              <a:ext cx="2229592" cy="10175"/>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7487394" y="4602667"/>
              <a:ext cx="894606" cy="523220"/>
            </a:xfrm>
            <a:prstGeom prst="rect">
              <a:avLst/>
            </a:prstGeom>
            <a:solidFill>
              <a:schemeClr val="bg1"/>
            </a:solidFill>
          </p:spPr>
          <p:txBody>
            <a:bodyPr wrap="square" rtlCol="0">
              <a:spAutoFit/>
            </a:bodyPr>
            <a:lstStyle/>
            <a:p>
              <a:pPr algn="ctr"/>
              <a:r>
                <a:rPr lang="en-US" sz="1400" dirty="0" smtClean="0"/>
                <a:t>Loaded Thickness</a:t>
              </a:r>
              <a:endParaRPr lang="en-US" sz="1400" dirty="0"/>
            </a:p>
          </p:txBody>
        </p:sp>
        <p:cxnSp>
          <p:nvCxnSpPr>
            <p:cNvPr id="64" name="Straight Arrow Connector 63"/>
            <p:cNvCxnSpPr>
              <a:stCxn id="41" idx="2"/>
            </p:cNvCxnSpPr>
            <p:nvPr/>
          </p:nvCxnSpPr>
          <p:spPr>
            <a:xfrm>
              <a:off x="6400800" y="3982804"/>
              <a:ext cx="1047007" cy="430887"/>
            </a:xfrm>
            <a:prstGeom prst="straightConnector1">
              <a:avLst/>
            </a:prstGeom>
            <a:solidFill>
              <a:schemeClr val="bg1"/>
            </a:solid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5638800" y="4538932"/>
              <a:ext cx="0" cy="25362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6096000" y="4624217"/>
              <a:ext cx="911352" cy="430887"/>
            </a:xfrm>
            <a:prstGeom prst="rect">
              <a:avLst/>
            </a:prstGeom>
            <a:solidFill>
              <a:schemeClr val="bg1"/>
            </a:solidFill>
          </p:spPr>
          <p:txBody>
            <a:bodyPr wrap="square" lIns="0" tIns="0" rIns="0" bIns="0" rtlCol="0">
              <a:spAutoFit/>
            </a:bodyPr>
            <a:lstStyle/>
            <a:p>
              <a:pPr algn="ctr"/>
              <a:r>
                <a:rPr lang="en-US" sz="1400" dirty="0" smtClean="0"/>
                <a:t>Calcaneus Movement</a:t>
              </a:r>
              <a:endParaRPr lang="en-US" sz="1400" dirty="0"/>
            </a:p>
          </p:txBody>
        </p:sp>
        <p:cxnSp>
          <p:nvCxnSpPr>
            <p:cNvPr id="83" name="Straight Arrow Connector 82"/>
            <p:cNvCxnSpPr/>
            <p:nvPr/>
          </p:nvCxnSpPr>
          <p:spPr>
            <a:xfrm flipH="1" flipV="1">
              <a:off x="5638800" y="4665743"/>
              <a:ext cx="469900" cy="109457"/>
            </a:xfrm>
            <a:prstGeom prst="straightConnector1">
              <a:avLst/>
            </a:prstGeom>
            <a:solidFill>
              <a:schemeClr val="bg1"/>
            </a:solid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0" name="Group 9"/>
            <p:cNvGrpSpPr>
              <a:grpSpLocks noChangeAspect="1"/>
            </p:cNvGrpSpPr>
            <p:nvPr/>
          </p:nvGrpSpPr>
          <p:grpSpPr>
            <a:xfrm>
              <a:off x="4487272" y="5856188"/>
              <a:ext cx="575506" cy="635000"/>
              <a:chOff x="5520971" y="1562100"/>
              <a:chExt cx="1922189" cy="2120900"/>
            </a:xfrm>
            <a:solidFill>
              <a:schemeClr val="bg1"/>
            </a:solidFill>
          </p:grpSpPr>
          <p:sp>
            <p:nvSpPr>
              <p:cNvPr id="5" name="Freeform 4"/>
              <p:cNvSpPr/>
              <p:nvPr/>
            </p:nvSpPr>
            <p:spPr>
              <a:xfrm>
                <a:off x="5520971" y="1562100"/>
                <a:ext cx="560720" cy="2120900"/>
              </a:xfrm>
              <a:custGeom>
                <a:avLst/>
                <a:gdLst>
                  <a:gd name="connsiteX0" fmla="*/ 23219 w 727429"/>
                  <a:gd name="connsiteY0" fmla="*/ 0 h 2006600"/>
                  <a:gd name="connsiteX1" fmla="*/ 23219 w 727429"/>
                  <a:gd name="connsiteY1" fmla="*/ 279400 h 2006600"/>
                  <a:gd name="connsiteX2" fmla="*/ 264519 w 727429"/>
                  <a:gd name="connsiteY2" fmla="*/ 381000 h 2006600"/>
                  <a:gd name="connsiteX3" fmla="*/ 658219 w 727429"/>
                  <a:gd name="connsiteY3" fmla="*/ 406400 h 2006600"/>
                  <a:gd name="connsiteX4" fmla="*/ 709019 w 727429"/>
                  <a:gd name="connsiteY4" fmla="*/ 711200 h 2006600"/>
                  <a:gd name="connsiteX5" fmla="*/ 455019 w 727429"/>
                  <a:gd name="connsiteY5" fmla="*/ 1054100 h 2006600"/>
                  <a:gd name="connsiteX6" fmla="*/ 239119 w 727429"/>
                  <a:gd name="connsiteY6" fmla="*/ 1397000 h 2006600"/>
                  <a:gd name="connsiteX7" fmla="*/ 213719 w 727429"/>
                  <a:gd name="connsiteY7" fmla="*/ 1790700 h 2006600"/>
                  <a:gd name="connsiteX8" fmla="*/ 188319 w 727429"/>
                  <a:gd name="connsiteY8" fmla="*/ 2006600 h 2006600"/>
                  <a:gd name="connsiteX0" fmla="*/ 23219 w 727429"/>
                  <a:gd name="connsiteY0" fmla="*/ 0 h 2070100"/>
                  <a:gd name="connsiteX1" fmla="*/ 23219 w 727429"/>
                  <a:gd name="connsiteY1" fmla="*/ 279400 h 2070100"/>
                  <a:gd name="connsiteX2" fmla="*/ 264519 w 727429"/>
                  <a:gd name="connsiteY2" fmla="*/ 381000 h 2070100"/>
                  <a:gd name="connsiteX3" fmla="*/ 658219 w 727429"/>
                  <a:gd name="connsiteY3" fmla="*/ 406400 h 2070100"/>
                  <a:gd name="connsiteX4" fmla="*/ 709019 w 727429"/>
                  <a:gd name="connsiteY4" fmla="*/ 711200 h 2070100"/>
                  <a:gd name="connsiteX5" fmla="*/ 455019 w 727429"/>
                  <a:gd name="connsiteY5" fmla="*/ 1054100 h 2070100"/>
                  <a:gd name="connsiteX6" fmla="*/ 239119 w 727429"/>
                  <a:gd name="connsiteY6" fmla="*/ 1397000 h 2070100"/>
                  <a:gd name="connsiteX7" fmla="*/ 213719 w 727429"/>
                  <a:gd name="connsiteY7" fmla="*/ 1790700 h 2070100"/>
                  <a:gd name="connsiteX8" fmla="*/ 264519 w 727429"/>
                  <a:gd name="connsiteY8" fmla="*/ 2070100 h 2070100"/>
                  <a:gd name="connsiteX0" fmla="*/ 23219 w 727429"/>
                  <a:gd name="connsiteY0" fmla="*/ 0 h 2095500"/>
                  <a:gd name="connsiteX1" fmla="*/ 23219 w 727429"/>
                  <a:gd name="connsiteY1" fmla="*/ 279400 h 2095500"/>
                  <a:gd name="connsiteX2" fmla="*/ 264519 w 727429"/>
                  <a:gd name="connsiteY2" fmla="*/ 381000 h 2095500"/>
                  <a:gd name="connsiteX3" fmla="*/ 658219 w 727429"/>
                  <a:gd name="connsiteY3" fmla="*/ 406400 h 2095500"/>
                  <a:gd name="connsiteX4" fmla="*/ 709019 w 727429"/>
                  <a:gd name="connsiteY4" fmla="*/ 711200 h 2095500"/>
                  <a:gd name="connsiteX5" fmla="*/ 455019 w 727429"/>
                  <a:gd name="connsiteY5" fmla="*/ 1054100 h 2095500"/>
                  <a:gd name="connsiteX6" fmla="*/ 239119 w 727429"/>
                  <a:gd name="connsiteY6" fmla="*/ 1397000 h 2095500"/>
                  <a:gd name="connsiteX7" fmla="*/ 213719 w 727429"/>
                  <a:gd name="connsiteY7" fmla="*/ 1790700 h 2095500"/>
                  <a:gd name="connsiteX8" fmla="*/ 175619 w 727429"/>
                  <a:gd name="connsiteY8" fmla="*/ 2095500 h 2095500"/>
                  <a:gd name="connsiteX0" fmla="*/ 23219 w 727429"/>
                  <a:gd name="connsiteY0" fmla="*/ 0 h 2120900"/>
                  <a:gd name="connsiteX1" fmla="*/ 23219 w 727429"/>
                  <a:gd name="connsiteY1" fmla="*/ 279400 h 2120900"/>
                  <a:gd name="connsiteX2" fmla="*/ 264519 w 727429"/>
                  <a:gd name="connsiteY2" fmla="*/ 381000 h 2120900"/>
                  <a:gd name="connsiteX3" fmla="*/ 658219 w 727429"/>
                  <a:gd name="connsiteY3" fmla="*/ 406400 h 2120900"/>
                  <a:gd name="connsiteX4" fmla="*/ 709019 w 727429"/>
                  <a:gd name="connsiteY4" fmla="*/ 711200 h 2120900"/>
                  <a:gd name="connsiteX5" fmla="*/ 455019 w 727429"/>
                  <a:gd name="connsiteY5" fmla="*/ 1054100 h 2120900"/>
                  <a:gd name="connsiteX6" fmla="*/ 239119 w 727429"/>
                  <a:gd name="connsiteY6" fmla="*/ 1397000 h 2120900"/>
                  <a:gd name="connsiteX7" fmla="*/ 213719 w 727429"/>
                  <a:gd name="connsiteY7" fmla="*/ 1790700 h 2120900"/>
                  <a:gd name="connsiteX8" fmla="*/ 239119 w 727429"/>
                  <a:gd name="connsiteY8" fmla="*/ 2120900 h 2120900"/>
                  <a:gd name="connsiteX0" fmla="*/ 23219 w 709977"/>
                  <a:gd name="connsiteY0" fmla="*/ 0 h 2120900"/>
                  <a:gd name="connsiteX1" fmla="*/ 23219 w 709977"/>
                  <a:gd name="connsiteY1" fmla="*/ 279400 h 2120900"/>
                  <a:gd name="connsiteX2" fmla="*/ 264519 w 709977"/>
                  <a:gd name="connsiteY2" fmla="*/ 381000 h 2120900"/>
                  <a:gd name="connsiteX3" fmla="*/ 531219 w 709977"/>
                  <a:gd name="connsiteY3" fmla="*/ 469900 h 2120900"/>
                  <a:gd name="connsiteX4" fmla="*/ 709019 w 709977"/>
                  <a:gd name="connsiteY4" fmla="*/ 711200 h 2120900"/>
                  <a:gd name="connsiteX5" fmla="*/ 455019 w 709977"/>
                  <a:gd name="connsiteY5" fmla="*/ 1054100 h 2120900"/>
                  <a:gd name="connsiteX6" fmla="*/ 239119 w 709977"/>
                  <a:gd name="connsiteY6" fmla="*/ 1397000 h 2120900"/>
                  <a:gd name="connsiteX7" fmla="*/ 213719 w 709977"/>
                  <a:gd name="connsiteY7" fmla="*/ 1790700 h 2120900"/>
                  <a:gd name="connsiteX8" fmla="*/ 239119 w 709977"/>
                  <a:gd name="connsiteY8" fmla="*/ 2120900 h 2120900"/>
                  <a:gd name="connsiteX0" fmla="*/ 23219 w 554110"/>
                  <a:gd name="connsiteY0" fmla="*/ 0 h 2120900"/>
                  <a:gd name="connsiteX1" fmla="*/ 23219 w 554110"/>
                  <a:gd name="connsiteY1" fmla="*/ 279400 h 2120900"/>
                  <a:gd name="connsiteX2" fmla="*/ 264519 w 554110"/>
                  <a:gd name="connsiteY2" fmla="*/ 381000 h 2120900"/>
                  <a:gd name="connsiteX3" fmla="*/ 531219 w 554110"/>
                  <a:gd name="connsiteY3" fmla="*/ 469900 h 2120900"/>
                  <a:gd name="connsiteX4" fmla="*/ 531219 w 554110"/>
                  <a:gd name="connsiteY4" fmla="*/ 825500 h 2120900"/>
                  <a:gd name="connsiteX5" fmla="*/ 455019 w 554110"/>
                  <a:gd name="connsiteY5" fmla="*/ 1054100 h 2120900"/>
                  <a:gd name="connsiteX6" fmla="*/ 239119 w 554110"/>
                  <a:gd name="connsiteY6" fmla="*/ 1397000 h 2120900"/>
                  <a:gd name="connsiteX7" fmla="*/ 213719 w 554110"/>
                  <a:gd name="connsiteY7" fmla="*/ 1790700 h 2120900"/>
                  <a:gd name="connsiteX8" fmla="*/ 239119 w 554110"/>
                  <a:gd name="connsiteY8" fmla="*/ 2120900 h 2120900"/>
                  <a:gd name="connsiteX0" fmla="*/ 23219 w 560720"/>
                  <a:gd name="connsiteY0" fmla="*/ 0 h 2120900"/>
                  <a:gd name="connsiteX1" fmla="*/ 23219 w 560720"/>
                  <a:gd name="connsiteY1" fmla="*/ 279400 h 2120900"/>
                  <a:gd name="connsiteX2" fmla="*/ 264519 w 560720"/>
                  <a:gd name="connsiteY2" fmla="*/ 381000 h 2120900"/>
                  <a:gd name="connsiteX3" fmla="*/ 531219 w 560720"/>
                  <a:gd name="connsiteY3" fmla="*/ 469900 h 2120900"/>
                  <a:gd name="connsiteX4" fmla="*/ 531219 w 560720"/>
                  <a:gd name="connsiteY4" fmla="*/ 825500 h 2120900"/>
                  <a:gd name="connsiteX5" fmla="*/ 328019 w 560720"/>
                  <a:gd name="connsiteY5" fmla="*/ 1079500 h 2120900"/>
                  <a:gd name="connsiteX6" fmla="*/ 239119 w 560720"/>
                  <a:gd name="connsiteY6" fmla="*/ 1397000 h 2120900"/>
                  <a:gd name="connsiteX7" fmla="*/ 213719 w 560720"/>
                  <a:gd name="connsiteY7" fmla="*/ 1790700 h 2120900"/>
                  <a:gd name="connsiteX8" fmla="*/ 239119 w 560720"/>
                  <a:gd name="connsiteY8" fmla="*/ 2120900 h 212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720" h="2120900">
                    <a:moveTo>
                      <a:pt x="23219" y="0"/>
                    </a:moveTo>
                    <a:cubicBezTo>
                      <a:pt x="3110" y="107950"/>
                      <a:pt x="-16998" y="215900"/>
                      <a:pt x="23219" y="279400"/>
                    </a:cubicBezTo>
                    <a:cubicBezTo>
                      <a:pt x="63436" y="342900"/>
                      <a:pt x="179852" y="349250"/>
                      <a:pt x="264519" y="381000"/>
                    </a:cubicBezTo>
                    <a:cubicBezTo>
                      <a:pt x="349186" y="412750"/>
                      <a:pt x="486769" y="395817"/>
                      <a:pt x="531219" y="469900"/>
                    </a:cubicBezTo>
                    <a:cubicBezTo>
                      <a:pt x="575669" y="543983"/>
                      <a:pt x="565086" y="723900"/>
                      <a:pt x="531219" y="825500"/>
                    </a:cubicBezTo>
                    <a:cubicBezTo>
                      <a:pt x="497352" y="927100"/>
                      <a:pt x="376702" y="984250"/>
                      <a:pt x="328019" y="1079500"/>
                    </a:cubicBezTo>
                    <a:cubicBezTo>
                      <a:pt x="279336" y="1174750"/>
                      <a:pt x="258169" y="1278467"/>
                      <a:pt x="239119" y="1397000"/>
                    </a:cubicBezTo>
                    <a:cubicBezTo>
                      <a:pt x="220069" y="1515533"/>
                      <a:pt x="213719" y="1670050"/>
                      <a:pt x="213719" y="1790700"/>
                    </a:cubicBezTo>
                    <a:cubicBezTo>
                      <a:pt x="213719" y="1911350"/>
                      <a:pt x="258169" y="2074333"/>
                      <a:pt x="239119" y="2120900"/>
                    </a:cubicBez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5" idx="0"/>
              </p:cNvCxnSpPr>
              <p:nvPr/>
            </p:nvCxnSpPr>
            <p:spPr>
              <a:xfrm>
                <a:off x="5544190" y="1562100"/>
                <a:ext cx="1880398"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Freeform 36"/>
              <p:cNvSpPr/>
              <p:nvPr/>
            </p:nvSpPr>
            <p:spPr>
              <a:xfrm flipH="1">
                <a:off x="6882440" y="1562100"/>
                <a:ext cx="560720" cy="2120900"/>
              </a:xfrm>
              <a:custGeom>
                <a:avLst/>
                <a:gdLst>
                  <a:gd name="connsiteX0" fmla="*/ 23219 w 727429"/>
                  <a:gd name="connsiteY0" fmla="*/ 0 h 2006600"/>
                  <a:gd name="connsiteX1" fmla="*/ 23219 w 727429"/>
                  <a:gd name="connsiteY1" fmla="*/ 279400 h 2006600"/>
                  <a:gd name="connsiteX2" fmla="*/ 264519 w 727429"/>
                  <a:gd name="connsiteY2" fmla="*/ 381000 h 2006600"/>
                  <a:gd name="connsiteX3" fmla="*/ 658219 w 727429"/>
                  <a:gd name="connsiteY3" fmla="*/ 406400 h 2006600"/>
                  <a:gd name="connsiteX4" fmla="*/ 709019 w 727429"/>
                  <a:gd name="connsiteY4" fmla="*/ 711200 h 2006600"/>
                  <a:gd name="connsiteX5" fmla="*/ 455019 w 727429"/>
                  <a:gd name="connsiteY5" fmla="*/ 1054100 h 2006600"/>
                  <a:gd name="connsiteX6" fmla="*/ 239119 w 727429"/>
                  <a:gd name="connsiteY6" fmla="*/ 1397000 h 2006600"/>
                  <a:gd name="connsiteX7" fmla="*/ 213719 w 727429"/>
                  <a:gd name="connsiteY7" fmla="*/ 1790700 h 2006600"/>
                  <a:gd name="connsiteX8" fmla="*/ 188319 w 727429"/>
                  <a:gd name="connsiteY8" fmla="*/ 2006600 h 2006600"/>
                  <a:gd name="connsiteX0" fmla="*/ 23219 w 727429"/>
                  <a:gd name="connsiteY0" fmla="*/ 0 h 2070100"/>
                  <a:gd name="connsiteX1" fmla="*/ 23219 w 727429"/>
                  <a:gd name="connsiteY1" fmla="*/ 279400 h 2070100"/>
                  <a:gd name="connsiteX2" fmla="*/ 264519 w 727429"/>
                  <a:gd name="connsiteY2" fmla="*/ 381000 h 2070100"/>
                  <a:gd name="connsiteX3" fmla="*/ 658219 w 727429"/>
                  <a:gd name="connsiteY3" fmla="*/ 406400 h 2070100"/>
                  <a:gd name="connsiteX4" fmla="*/ 709019 w 727429"/>
                  <a:gd name="connsiteY4" fmla="*/ 711200 h 2070100"/>
                  <a:gd name="connsiteX5" fmla="*/ 455019 w 727429"/>
                  <a:gd name="connsiteY5" fmla="*/ 1054100 h 2070100"/>
                  <a:gd name="connsiteX6" fmla="*/ 239119 w 727429"/>
                  <a:gd name="connsiteY6" fmla="*/ 1397000 h 2070100"/>
                  <a:gd name="connsiteX7" fmla="*/ 213719 w 727429"/>
                  <a:gd name="connsiteY7" fmla="*/ 1790700 h 2070100"/>
                  <a:gd name="connsiteX8" fmla="*/ 264519 w 727429"/>
                  <a:gd name="connsiteY8" fmla="*/ 2070100 h 2070100"/>
                  <a:gd name="connsiteX0" fmla="*/ 23219 w 727429"/>
                  <a:gd name="connsiteY0" fmla="*/ 0 h 2095500"/>
                  <a:gd name="connsiteX1" fmla="*/ 23219 w 727429"/>
                  <a:gd name="connsiteY1" fmla="*/ 279400 h 2095500"/>
                  <a:gd name="connsiteX2" fmla="*/ 264519 w 727429"/>
                  <a:gd name="connsiteY2" fmla="*/ 381000 h 2095500"/>
                  <a:gd name="connsiteX3" fmla="*/ 658219 w 727429"/>
                  <a:gd name="connsiteY3" fmla="*/ 406400 h 2095500"/>
                  <a:gd name="connsiteX4" fmla="*/ 709019 w 727429"/>
                  <a:gd name="connsiteY4" fmla="*/ 711200 h 2095500"/>
                  <a:gd name="connsiteX5" fmla="*/ 455019 w 727429"/>
                  <a:gd name="connsiteY5" fmla="*/ 1054100 h 2095500"/>
                  <a:gd name="connsiteX6" fmla="*/ 239119 w 727429"/>
                  <a:gd name="connsiteY6" fmla="*/ 1397000 h 2095500"/>
                  <a:gd name="connsiteX7" fmla="*/ 213719 w 727429"/>
                  <a:gd name="connsiteY7" fmla="*/ 1790700 h 2095500"/>
                  <a:gd name="connsiteX8" fmla="*/ 175619 w 727429"/>
                  <a:gd name="connsiteY8" fmla="*/ 2095500 h 2095500"/>
                  <a:gd name="connsiteX0" fmla="*/ 23219 w 727429"/>
                  <a:gd name="connsiteY0" fmla="*/ 0 h 2120900"/>
                  <a:gd name="connsiteX1" fmla="*/ 23219 w 727429"/>
                  <a:gd name="connsiteY1" fmla="*/ 279400 h 2120900"/>
                  <a:gd name="connsiteX2" fmla="*/ 264519 w 727429"/>
                  <a:gd name="connsiteY2" fmla="*/ 381000 h 2120900"/>
                  <a:gd name="connsiteX3" fmla="*/ 658219 w 727429"/>
                  <a:gd name="connsiteY3" fmla="*/ 406400 h 2120900"/>
                  <a:gd name="connsiteX4" fmla="*/ 709019 w 727429"/>
                  <a:gd name="connsiteY4" fmla="*/ 711200 h 2120900"/>
                  <a:gd name="connsiteX5" fmla="*/ 455019 w 727429"/>
                  <a:gd name="connsiteY5" fmla="*/ 1054100 h 2120900"/>
                  <a:gd name="connsiteX6" fmla="*/ 239119 w 727429"/>
                  <a:gd name="connsiteY6" fmla="*/ 1397000 h 2120900"/>
                  <a:gd name="connsiteX7" fmla="*/ 213719 w 727429"/>
                  <a:gd name="connsiteY7" fmla="*/ 1790700 h 2120900"/>
                  <a:gd name="connsiteX8" fmla="*/ 239119 w 727429"/>
                  <a:gd name="connsiteY8" fmla="*/ 2120900 h 2120900"/>
                  <a:gd name="connsiteX0" fmla="*/ 23219 w 709977"/>
                  <a:gd name="connsiteY0" fmla="*/ 0 h 2120900"/>
                  <a:gd name="connsiteX1" fmla="*/ 23219 w 709977"/>
                  <a:gd name="connsiteY1" fmla="*/ 279400 h 2120900"/>
                  <a:gd name="connsiteX2" fmla="*/ 264519 w 709977"/>
                  <a:gd name="connsiteY2" fmla="*/ 381000 h 2120900"/>
                  <a:gd name="connsiteX3" fmla="*/ 531219 w 709977"/>
                  <a:gd name="connsiteY3" fmla="*/ 469900 h 2120900"/>
                  <a:gd name="connsiteX4" fmla="*/ 709019 w 709977"/>
                  <a:gd name="connsiteY4" fmla="*/ 711200 h 2120900"/>
                  <a:gd name="connsiteX5" fmla="*/ 455019 w 709977"/>
                  <a:gd name="connsiteY5" fmla="*/ 1054100 h 2120900"/>
                  <a:gd name="connsiteX6" fmla="*/ 239119 w 709977"/>
                  <a:gd name="connsiteY6" fmla="*/ 1397000 h 2120900"/>
                  <a:gd name="connsiteX7" fmla="*/ 213719 w 709977"/>
                  <a:gd name="connsiteY7" fmla="*/ 1790700 h 2120900"/>
                  <a:gd name="connsiteX8" fmla="*/ 239119 w 709977"/>
                  <a:gd name="connsiteY8" fmla="*/ 2120900 h 2120900"/>
                  <a:gd name="connsiteX0" fmla="*/ 23219 w 554110"/>
                  <a:gd name="connsiteY0" fmla="*/ 0 h 2120900"/>
                  <a:gd name="connsiteX1" fmla="*/ 23219 w 554110"/>
                  <a:gd name="connsiteY1" fmla="*/ 279400 h 2120900"/>
                  <a:gd name="connsiteX2" fmla="*/ 264519 w 554110"/>
                  <a:gd name="connsiteY2" fmla="*/ 381000 h 2120900"/>
                  <a:gd name="connsiteX3" fmla="*/ 531219 w 554110"/>
                  <a:gd name="connsiteY3" fmla="*/ 469900 h 2120900"/>
                  <a:gd name="connsiteX4" fmla="*/ 531219 w 554110"/>
                  <a:gd name="connsiteY4" fmla="*/ 825500 h 2120900"/>
                  <a:gd name="connsiteX5" fmla="*/ 455019 w 554110"/>
                  <a:gd name="connsiteY5" fmla="*/ 1054100 h 2120900"/>
                  <a:gd name="connsiteX6" fmla="*/ 239119 w 554110"/>
                  <a:gd name="connsiteY6" fmla="*/ 1397000 h 2120900"/>
                  <a:gd name="connsiteX7" fmla="*/ 213719 w 554110"/>
                  <a:gd name="connsiteY7" fmla="*/ 1790700 h 2120900"/>
                  <a:gd name="connsiteX8" fmla="*/ 239119 w 554110"/>
                  <a:gd name="connsiteY8" fmla="*/ 2120900 h 2120900"/>
                  <a:gd name="connsiteX0" fmla="*/ 23219 w 560720"/>
                  <a:gd name="connsiteY0" fmla="*/ 0 h 2120900"/>
                  <a:gd name="connsiteX1" fmla="*/ 23219 w 560720"/>
                  <a:gd name="connsiteY1" fmla="*/ 279400 h 2120900"/>
                  <a:gd name="connsiteX2" fmla="*/ 264519 w 560720"/>
                  <a:gd name="connsiteY2" fmla="*/ 381000 h 2120900"/>
                  <a:gd name="connsiteX3" fmla="*/ 531219 w 560720"/>
                  <a:gd name="connsiteY3" fmla="*/ 469900 h 2120900"/>
                  <a:gd name="connsiteX4" fmla="*/ 531219 w 560720"/>
                  <a:gd name="connsiteY4" fmla="*/ 825500 h 2120900"/>
                  <a:gd name="connsiteX5" fmla="*/ 328019 w 560720"/>
                  <a:gd name="connsiteY5" fmla="*/ 1079500 h 2120900"/>
                  <a:gd name="connsiteX6" fmla="*/ 239119 w 560720"/>
                  <a:gd name="connsiteY6" fmla="*/ 1397000 h 2120900"/>
                  <a:gd name="connsiteX7" fmla="*/ 213719 w 560720"/>
                  <a:gd name="connsiteY7" fmla="*/ 1790700 h 2120900"/>
                  <a:gd name="connsiteX8" fmla="*/ 239119 w 560720"/>
                  <a:gd name="connsiteY8" fmla="*/ 2120900 h 212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720" h="2120900">
                    <a:moveTo>
                      <a:pt x="23219" y="0"/>
                    </a:moveTo>
                    <a:cubicBezTo>
                      <a:pt x="3110" y="107950"/>
                      <a:pt x="-16998" y="215900"/>
                      <a:pt x="23219" y="279400"/>
                    </a:cubicBezTo>
                    <a:cubicBezTo>
                      <a:pt x="63436" y="342900"/>
                      <a:pt x="179852" y="349250"/>
                      <a:pt x="264519" y="381000"/>
                    </a:cubicBezTo>
                    <a:cubicBezTo>
                      <a:pt x="349186" y="412750"/>
                      <a:pt x="486769" y="395817"/>
                      <a:pt x="531219" y="469900"/>
                    </a:cubicBezTo>
                    <a:cubicBezTo>
                      <a:pt x="575669" y="543983"/>
                      <a:pt x="565086" y="723900"/>
                      <a:pt x="531219" y="825500"/>
                    </a:cubicBezTo>
                    <a:cubicBezTo>
                      <a:pt x="497352" y="927100"/>
                      <a:pt x="376702" y="984250"/>
                      <a:pt x="328019" y="1079500"/>
                    </a:cubicBezTo>
                    <a:cubicBezTo>
                      <a:pt x="279336" y="1174750"/>
                      <a:pt x="258169" y="1278467"/>
                      <a:pt x="239119" y="1397000"/>
                    </a:cubicBezTo>
                    <a:cubicBezTo>
                      <a:pt x="220069" y="1515533"/>
                      <a:pt x="213719" y="1670050"/>
                      <a:pt x="213719" y="1790700"/>
                    </a:cubicBezTo>
                    <a:cubicBezTo>
                      <a:pt x="213719" y="1911350"/>
                      <a:pt x="258169" y="2074333"/>
                      <a:pt x="239119" y="2120900"/>
                    </a:cubicBez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646943" y="5309129"/>
              <a:ext cx="575506" cy="635000"/>
              <a:chOff x="6580143" y="5309129"/>
              <a:chExt cx="575506" cy="635000"/>
            </a:xfrm>
            <a:solidFill>
              <a:schemeClr val="bg1"/>
            </a:solidFill>
          </p:grpSpPr>
          <p:sp>
            <p:nvSpPr>
              <p:cNvPr id="39" name="Freeform 38"/>
              <p:cNvSpPr/>
              <p:nvPr/>
            </p:nvSpPr>
            <p:spPr>
              <a:xfrm>
                <a:off x="6580143" y="5309129"/>
                <a:ext cx="167880" cy="635000"/>
              </a:xfrm>
              <a:custGeom>
                <a:avLst/>
                <a:gdLst>
                  <a:gd name="connsiteX0" fmla="*/ 23219 w 727429"/>
                  <a:gd name="connsiteY0" fmla="*/ 0 h 2006600"/>
                  <a:gd name="connsiteX1" fmla="*/ 23219 w 727429"/>
                  <a:gd name="connsiteY1" fmla="*/ 279400 h 2006600"/>
                  <a:gd name="connsiteX2" fmla="*/ 264519 w 727429"/>
                  <a:gd name="connsiteY2" fmla="*/ 381000 h 2006600"/>
                  <a:gd name="connsiteX3" fmla="*/ 658219 w 727429"/>
                  <a:gd name="connsiteY3" fmla="*/ 406400 h 2006600"/>
                  <a:gd name="connsiteX4" fmla="*/ 709019 w 727429"/>
                  <a:gd name="connsiteY4" fmla="*/ 711200 h 2006600"/>
                  <a:gd name="connsiteX5" fmla="*/ 455019 w 727429"/>
                  <a:gd name="connsiteY5" fmla="*/ 1054100 h 2006600"/>
                  <a:gd name="connsiteX6" fmla="*/ 239119 w 727429"/>
                  <a:gd name="connsiteY6" fmla="*/ 1397000 h 2006600"/>
                  <a:gd name="connsiteX7" fmla="*/ 213719 w 727429"/>
                  <a:gd name="connsiteY7" fmla="*/ 1790700 h 2006600"/>
                  <a:gd name="connsiteX8" fmla="*/ 188319 w 727429"/>
                  <a:gd name="connsiteY8" fmla="*/ 2006600 h 2006600"/>
                  <a:gd name="connsiteX0" fmla="*/ 23219 w 727429"/>
                  <a:gd name="connsiteY0" fmla="*/ 0 h 2070100"/>
                  <a:gd name="connsiteX1" fmla="*/ 23219 w 727429"/>
                  <a:gd name="connsiteY1" fmla="*/ 279400 h 2070100"/>
                  <a:gd name="connsiteX2" fmla="*/ 264519 w 727429"/>
                  <a:gd name="connsiteY2" fmla="*/ 381000 h 2070100"/>
                  <a:gd name="connsiteX3" fmla="*/ 658219 w 727429"/>
                  <a:gd name="connsiteY3" fmla="*/ 406400 h 2070100"/>
                  <a:gd name="connsiteX4" fmla="*/ 709019 w 727429"/>
                  <a:gd name="connsiteY4" fmla="*/ 711200 h 2070100"/>
                  <a:gd name="connsiteX5" fmla="*/ 455019 w 727429"/>
                  <a:gd name="connsiteY5" fmla="*/ 1054100 h 2070100"/>
                  <a:gd name="connsiteX6" fmla="*/ 239119 w 727429"/>
                  <a:gd name="connsiteY6" fmla="*/ 1397000 h 2070100"/>
                  <a:gd name="connsiteX7" fmla="*/ 213719 w 727429"/>
                  <a:gd name="connsiteY7" fmla="*/ 1790700 h 2070100"/>
                  <a:gd name="connsiteX8" fmla="*/ 264519 w 727429"/>
                  <a:gd name="connsiteY8" fmla="*/ 2070100 h 2070100"/>
                  <a:gd name="connsiteX0" fmla="*/ 23219 w 727429"/>
                  <a:gd name="connsiteY0" fmla="*/ 0 h 2095500"/>
                  <a:gd name="connsiteX1" fmla="*/ 23219 w 727429"/>
                  <a:gd name="connsiteY1" fmla="*/ 279400 h 2095500"/>
                  <a:gd name="connsiteX2" fmla="*/ 264519 w 727429"/>
                  <a:gd name="connsiteY2" fmla="*/ 381000 h 2095500"/>
                  <a:gd name="connsiteX3" fmla="*/ 658219 w 727429"/>
                  <a:gd name="connsiteY3" fmla="*/ 406400 h 2095500"/>
                  <a:gd name="connsiteX4" fmla="*/ 709019 w 727429"/>
                  <a:gd name="connsiteY4" fmla="*/ 711200 h 2095500"/>
                  <a:gd name="connsiteX5" fmla="*/ 455019 w 727429"/>
                  <a:gd name="connsiteY5" fmla="*/ 1054100 h 2095500"/>
                  <a:gd name="connsiteX6" fmla="*/ 239119 w 727429"/>
                  <a:gd name="connsiteY6" fmla="*/ 1397000 h 2095500"/>
                  <a:gd name="connsiteX7" fmla="*/ 213719 w 727429"/>
                  <a:gd name="connsiteY7" fmla="*/ 1790700 h 2095500"/>
                  <a:gd name="connsiteX8" fmla="*/ 175619 w 727429"/>
                  <a:gd name="connsiteY8" fmla="*/ 2095500 h 2095500"/>
                  <a:gd name="connsiteX0" fmla="*/ 23219 w 727429"/>
                  <a:gd name="connsiteY0" fmla="*/ 0 h 2120900"/>
                  <a:gd name="connsiteX1" fmla="*/ 23219 w 727429"/>
                  <a:gd name="connsiteY1" fmla="*/ 279400 h 2120900"/>
                  <a:gd name="connsiteX2" fmla="*/ 264519 w 727429"/>
                  <a:gd name="connsiteY2" fmla="*/ 381000 h 2120900"/>
                  <a:gd name="connsiteX3" fmla="*/ 658219 w 727429"/>
                  <a:gd name="connsiteY3" fmla="*/ 406400 h 2120900"/>
                  <a:gd name="connsiteX4" fmla="*/ 709019 w 727429"/>
                  <a:gd name="connsiteY4" fmla="*/ 711200 h 2120900"/>
                  <a:gd name="connsiteX5" fmla="*/ 455019 w 727429"/>
                  <a:gd name="connsiteY5" fmla="*/ 1054100 h 2120900"/>
                  <a:gd name="connsiteX6" fmla="*/ 239119 w 727429"/>
                  <a:gd name="connsiteY6" fmla="*/ 1397000 h 2120900"/>
                  <a:gd name="connsiteX7" fmla="*/ 213719 w 727429"/>
                  <a:gd name="connsiteY7" fmla="*/ 1790700 h 2120900"/>
                  <a:gd name="connsiteX8" fmla="*/ 239119 w 727429"/>
                  <a:gd name="connsiteY8" fmla="*/ 2120900 h 2120900"/>
                  <a:gd name="connsiteX0" fmla="*/ 23219 w 709977"/>
                  <a:gd name="connsiteY0" fmla="*/ 0 h 2120900"/>
                  <a:gd name="connsiteX1" fmla="*/ 23219 w 709977"/>
                  <a:gd name="connsiteY1" fmla="*/ 279400 h 2120900"/>
                  <a:gd name="connsiteX2" fmla="*/ 264519 w 709977"/>
                  <a:gd name="connsiteY2" fmla="*/ 381000 h 2120900"/>
                  <a:gd name="connsiteX3" fmla="*/ 531219 w 709977"/>
                  <a:gd name="connsiteY3" fmla="*/ 469900 h 2120900"/>
                  <a:gd name="connsiteX4" fmla="*/ 709019 w 709977"/>
                  <a:gd name="connsiteY4" fmla="*/ 711200 h 2120900"/>
                  <a:gd name="connsiteX5" fmla="*/ 455019 w 709977"/>
                  <a:gd name="connsiteY5" fmla="*/ 1054100 h 2120900"/>
                  <a:gd name="connsiteX6" fmla="*/ 239119 w 709977"/>
                  <a:gd name="connsiteY6" fmla="*/ 1397000 h 2120900"/>
                  <a:gd name="connsiteX7" fmla="*/ 213719 w 709977"/>
                  <a:gd name="connsiteY7" fmla="*/ 1790700 h 2120900"/>
                  <a:gd name="connsiteX8" fmla="*/ 239119 w 709977"/>
                  <a:gd name="connsiteY8" fmla="*/ 2120900 h 2120900"/>
                  <a:gd name="connsiteX0" fmla="*/ 23219 w 554110"/>
                  <a:gd name="connsiteY0" fmla="*/ 0 h 2120900"/>
                  <a:gd name="connsiteX1" fmla="*/ 23219 w 554110"/>
                  <a:gd name="connsiteY1" fmla="*/ 279400 h 2120900"/>
                  <a:gd name="connsiteX2" fmla="*/ 264519 w 554110"/>
                  <a:gd name="connsiteY2" fmla="*/ 381000 h 2120900"/>
                  <a:gd name="connsiteX3" fmla="*/ 531219 w 554110"/>
                  <a:gd name="connsiteY3" fmla="*/ 469900 h 2120900"/>
                  <a:gd name="connsiteX4" fmla="*/ 531219 w 554110"/>
                  <a:gd name="connsiteY4" fmla="*/ 825500 h 2120900"/>
                  <a:gd name="connsiteX5" fmla="*/ 455019 w 554110"/>
                  <a:gd name="connsiteY5" fmla="*/ 1054100 h 2120900"/>
                  <a:gd name="connsiteX6" fmla="*/ 239119 w 554110"/>
                  <a:gd name="connsiteY6" fmla="*/ 1397000 h 2120900"/>
                  <a:gd name="connsiteX7" fmla="*/ 213719 w 554110"/>
                  <a:gd name="connsiteY7" fmla="*/ 1790700 h 2120900"/>
                  <a:gd name="connsiteX8" fmla="*/ 239119 w 554110"/>
                  <a:gd name="connsiteY8" fmla="*/ 2120900 h 2120900"/>
                  <a:gd name="connsiteX0" fmla="*/ 23219 w 560720"/>
                  <a:gd name="connsiteY0" fmla="*/ 0 h 2120900"/>
                  <a:gd name="connsiteX1" fmla="*/ 23219 w 560720"/>
                  <a:gd name="connsiteY1" fmla="*/ 279400 h 2120900"/>
                  <a:gd name="connsiteX2" fmla="*/ 264519 w 560720"/>
                  <a:gd name="connsiteY2" fmla="*/ 381000 h 2120900"/>
                  <a:gd name="connsiteX3" fmla="*/ 531219 w 560720"/>
                  <a:gd name="connsiteY3" fmla="*/ 469900 h 2120900"/>
                  <a:gd name="connsiteX4" fmla="*/ 531219 w 560720"/>
                  <a:gd name="connsiteY4" fmla="*/ 825500 h 2120900"/>
                  <a:gd name="connsiteX5" fmla="*/ 328019 w 560720"/>
                  <a:gd name="connsiteY5" fmla="*/ 1079500 h 2120900"/>
                  <a:gd name="connsiteX6" fmla="*/ 239119 w 560720"/>
                  <a:gd name="connsiteY6" fmla="*/ 1397000 h 2120900"/>
                  <a:gd name="connsiteX7" fmla="*/ 213719 w 560720"/>
                  <a:gd name="connsiteY7" fmla="*/ 1790700 h 2120900"/>
                  <a:gd name="connsiteX8" fmla="*/ 239119 w 560720"/>
                  <a:gd name="connsiteY8" fmla="*/ 2120900 h 212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720" h="2120900">
                    <a:moveTo>
                      <a:pt x="23219" y="0"/>
                    </a:moveTo>
                    <a:cubicBezTo>
                      <a:pt x="3110" y="107950"/>
                      <a:pt x="-16998" y="215900"/>
                      <a:pt x="23219" y="279400"/>
                    </a:cubicBezTo>
                    <a:cubicBezTo>
                      <a:pt x="63436" y="342900"/>
                      <a:pt x="179852" y="349250"/>
                      <a:pt x="264519" y="381000"/>
                    </a:cubicBezTo>
                    <a:cubicBezTo>
                      <a:pt x="349186" y="412750"/>
                      <a:pt x="486769" y="395817"/>
                      <a:pt x="531219" y="469900"/>
                    </a:cubicBezTo>
                    <a:cubicBezTo>
                      <a:pt x="575669" y="543983"/>
                      <a:pt x="565086" y="723900"/>
                      <a:pt x="531219" y="825500"/>
                    </a:cubicBezTo>
                    <a:cubicBezTo>
                      <a:pt x="497352" y="927100"/>
                      <a:pt x="376702" y="984250"/>
                      <a:pt x="328019" y="1079500"/>
                    </a:cubicBezTo>
                    <a:cubicBezTo>
                      <a:pt x="279336" y="1174750"/>
                      <a:pt x="258169" y="1278467"/>
                      <a:pt x="239119" y="1397000"/>
                    </a:cubicBezTo>
                    <a:cubicBezTo>
                      <a:pt x="220069" y="1515533"/>
                      <a:pt x="213719" y="1670050"/>
                      <a:pt x="213719" y="1790700"/>
                    </a:cubicBezTo>
                    <a:cubicBezTo>
                      <a:pt x="213719" y="1911350"/>
                      <a:pt x="258169" y="2074333"/>
                      <a:pt x="239119" y="2120900"/>
                    </a:cubicBez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a:stCxn id="39" idx="0"/>
              </p:cNvCxnSpPr>
              <p:nvPr/>
            </p:nvCxnSpPr>
            <p:spPr>
              <a:xfrm>
                <a:off x="6587095" y="5309129"/>
                <a:ext cx="562994"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Freeform 42"/>
              <p:cNvSpPr/>
              <p:nvPr/>
            </p:nvSpPr>
            <p:spPr>
              <a:xfrm flipH="1">
                <a:off x="6987769" y="5309129"/>
                <a:ext cx="167880" cy="635000"/>
              </a:xfrm>
              <a:custGeom>
                <a:avLst/>
                <a:gdLst>
                  <a:gd name="connsiteX0" fmla="*/ 23219 w 727429"/>
                  <a:gd name="connsiteY0" fmla="*/ 0 h 2006600"/>
                  <a:gd name="connsiteX1" fmla="*/ 23219 w 727429"/>
                  <a:gd name="connsiteY1" fmla="*/ 279400 h 2006600"/>
                  <a:gd name="connsiteX2" fmla="*/ 264519 w 727429"/>
                  <a:gd name="connsiteY2" fmla="*/ 381000 h 2006600"/>
                  <a:gd name="connsiteX3" fmla="*/ 658219 w 727429"/>
                  <a:gd name="connsiteY3" fmla="*/ 406400 h 2006600"/>
                  <a:gd name="connsiteX4" fmla="*/ 709019 w 727429"/>
                  <a:gd name="connsiteY4" fmla="*/ 711200 h 2006600"/>
                  <a:gd name="connsiteX5" fmla="*/ 455019 w 727429"/>
                  <a:gd name="connsiteY5" fmla="*/ 1054100 h 2006600"/>
                  <a:gd name="connsiteX6" fmla="*/ 239119 w 727429"/>
                  <a:gd name="connsiteY6" fmla="*/ 1397000 h 2006600"/>
                  <a:gd name="connsiteX7" fmla="*/ 213719 w 727429"/>
                  <a:gd name="connsiteY7" fmla="*/ 1790700 h 2006600"/>
                  <a:gd name="connsiteX8" fmla="*/ 188319 w 727429"/>
                  <a:gd name="connsiteY8" fmla="*/ 2006600 h 2006600"/>
                  <a:gd name="connsiteX0" fmla="*/ 23219 w 727429"/>
                  <a:gd name="connsiteY0" fmla="*/ 0 h 2070100"/>
                  <a:gd name="connsiteX1" fmla="*/ 23219 w 727429"/>
                  <a:gd name="connsiteY1" fmla="*/ 279400 h 2070100"/>
                  <a:gd name="connsiteX2" fmla="*/ 264519 w 727429"/>
                  <a:gd name="connsiteY2" fmla="*/ 381000 h 2070100"/>
                  <a:gd name="connsiteX3" fmla="*/ 658219 w 727429"/>
                  <a:gd name="connsiteY3" fmla="*/ 406400 h 2070100"/>
                  <a:gd name="connsiteX4" fmla="*/ 709019 w 727429"/>
                  <a:gd name="connsiteY4" fmla="*/ 711200 h 2070100"/>
                  <a:gd name="connsiteX5" fmla="*/ 455019 w 727429"/>
                  <a:gd name="connsiteY5" fmla="*/ 1054100 h 2070100"/>
                  <a:gd name="connsiteX6" fmla="*/ 239119 w 727429"/>
                  <a:gd name="connsiteY6" fmla="*/ 1397000 h 2070100"/>
                  <a:gd name="connsiteX7" fmla="*/ 213719 w 727429"/>
                  <a:gd name="connsiteY7" fmla="*/ 1790700 h 2070100"/>
                  <a:gd name="connsiteX8" fmla="*/ 264519 w 727429"/>
                  <a:gd name="connsiteY8" fmla="*/ 2070100 h 2070100"/>
                  <a:gd name="connsiteX0" fmla="*/ 23219 w 727429"/>
                  <a:gd name="connsiteY0" fmla="*/ 0 h 2095500"/>
                  <a:gd name="connsiteX1" fmla="*/ 23219 w 727429"/>
                  <a:gd name="connsiteY1" fmla="*/ 279400 h 2095500"/>
                  <a:gd name="connsiteX2" fmla="*/ 264519 w 727429"/>
                  <a:gd name="connsiteY2" fmla="*/ 381000 h 2095500"/>
                  <a:gd name="connsiteX3" fmla="*/ 658219 w 727429"/>
                  <a:gd name="connsiteY3" fmla="*/ 406400 h 2095500"/>
                  <a:gd name="connsiteX4" fmla="*/ 709019 w 727429"/>
                  <a:gd name="connsiteY4" fmla="*/ 711200 h 2095500"/>
                  <a:gd name="connsiteX5" fmla="*/ 455019 w 727429"/>
                  <a:gd name="connsiteY5" fmla="*/ 1054100 h 2095500"/>
                  <a:gd name="connsiteX6" fmla="*/ 239119 w 727429"/>
                  <a:gd name="connsiteY6" fmla="*/ 1397000 h 2095500"/>
                  <a:gd name="connsiteX7" fmla="*/ 213719 w 727429"/>
                  <a:gd name="connsiteY7" fmla="*/ 1790700 h 2095500"/>
                  <a:gd name="connsiteX8" fmla="*/ 175619 w 727429"/>
                  <a:gd name="connsiteY8" fmla="*/ 2095500 h 2095500"/>
                  <a:gd name="connsiteX0" fmla="*/ 23219 w 727429"/>
                  <a:gd name="connsiteY0" fmla="*/ 0 h 2120900"/>
                  <a:gd name="connsiteX1" fmla="*/ 23219 w 727429"/>
                  <a:gd name="connsiteY1" fmla="*/ 279400 h 2120900"/>
                  <a:gd name="connsiteX2" fmla="*/ 264519 w 727429"/>
                  <a:gd name="connsiteY2" fmla="*/ 381000 h 2120900"/>
                  <a:gd name="connsiteX3" fmla="*/ 658219 w 727429"/>
                  <a:gd name="connsiteY3" fmla="*/ 406400 h 2120900"/>
                  <a:gd name="connsiteX4" fmla="*/ 709019 w 727429"/>
                  <a:gd name="connsiteY4" fmla="*/ 711200 h 2120900"/>
                  <a:gd name="connsiteX5" fmla="*/ 455019 w 727429"/>
                  <a:gd name="connsiteY5" fmla="*/ 1054100 h 2120900"/>
                  <a:gd name="connsiteX6" fmla="*/ 239119 w 727429"/>
                  <a:gd name="connsiteY6" fmla="*/ 1397000 h 2120900"/>
                  <a:gd name="connsiteX7" fmla="*/ 213719 w 727429"/>
                  <a:gd name="connsiteY7" fmla="*/ 1790700 h 2120900"/>
                  <a:gd name="connsiteX8" fmla="*/ 239119 w 727429"/>
                  <a:gd name="connsiteY8" fmla="*/ 2120900 h 2120900"/>
                  <a:gd name="connsiteX0" fmla="*/ 23219 w 709977"/>
                  <a:gd name="connsiteY0" fmla="*/ 0 h 2120900"/>
                  <a:gd name="connsiteX1" fmla="*/ 23219 w 709977"/>
                  <a:gd name="connsiteY1" fmla="*/ 279400 h 2120900"/>
                  <a:gd name="connsiteX2" fmla="*/ 264519 w 709977"/>
                  <a:gd name="connsiteY2" fmla="*/ 381000 h 2120900"/>
                  <a:gd name="connsiteX3" fmla="*/ 531219 w 709977"/>
                  <a:gd name="connsiteY3" fmla="*/ 469900 h 2120900"/>
                  <a:gd name="connsiteX4" fmla="*/ 709019 w 709977"/>
                  <a:gd name="connsiteY4" fmla="*/ 711200 h 2120900"/>
                  <a:gd name="connsiteX5" fmla="*/ 455019 w 709977"/>
                  <a:gd name="connsiteY5" fmla="*/ 1054100 h 2120900"/>
                  <a:gd name="connsiteX6" fmla="*/ 239119 w 709977"/>
                  <a:gd name="connsiteY6" fmla="*/ 1397000 h 2120900"/>
                  <a:gd name="connsiteX7" fmla="*/ 213719 w 709977"/>
                  <a:gd name="connsiteY7" fmla="*/ 1790700 h 2120900"/>
                  <a:gd name="connsiteX8" fmla="*/ 239119 w 709977"/>
                  <a:gd name="connsiteY8" fmla="*/ 2120900 h 2120900"/>
                  <a:gd name="connsiteX0" fmla="*/ 23219 w 554110"/>
                  <a:gd name="connsiteY0" fmla="*/ 0 h 2120900"/>
                  <a:gd name="connsiteX1" fmla="*/ 23219 w 554110"/>
                  <a:gd name="connsiteY1" fmla="*/ 279400 h 2120900"/>
                  <a:gd name="connsiteX2" fmla="*/ 264519 w 554110"/>
                  <a:gd name="connsiteY2" fmla="*/ 381000 h 2120900"/>
                  <a:gd name="connsiteX3" fmla="*/ 531219 w 554110"/>
                  <a:gd name="connsiteY3" fmla="*/ 469900 h 2120900"/>
                  <a:gd name="connsiteX4" fmla="*/ 531219 w 554110"/>
                  <a:gd name="connsiteY4" fmla="*/ 825500 h 2120900"/>
                  <a:gd name="connsiteX5" fmla="*/ 455019 w 554110"/>
                  <a:gd name="connsiteY5" fmla="*/ 1054100 h 2120900"/>
                  <a:gd name="connsiteX6" fmla="*/ 239119 w 554110"/>
                  <a:gd name="connsiteY6" fmla="*/ 1397000 h 2120900"/>
                  <a:gd name="connsiteX7" fmla="*/ 213719 w 554110"/>
                  <a:gd name="connsiteY7" fmla="*/ 1790700 h 2120900"/>
                  <a:gd name="connsiteX8" fmla="*/ 239119 w 554110"/>
                  <a:gd name="connsiteY8" fmla="*/ 2120900 h 2120900"/>
                  <a:gd name="connsiteX0" fmla="*/ 23219 w 560720"/>
                  <a:gd name="connsiteY0" fmla="*/ 0 h 2120900"/>
                  <a:gd name="connsiteX1" fmla="*/ 23219 w 560720"/>
                  <a:gd name="connsiteY1" fmla="*/ 279400 h 2120900"/>
                  <a:gd name="connsiteX2" fmla="*/ 264519 w 560720"/>
                  <a:gd name="connsiteY2" fmla="*/ 381000 h 2120900"/>
                  <a:gd name="connsiteX3" fmla="*/ 531219 w 560720"/>
                  <a:gd name="connsiteY3" fmla="*/ 469900 h 2120900"/>
                  <a:gd name="connsiteX4" fmla="*/ 531219 w 560720"/>
                  <a:gd name="connsiteY4" fmla="*/ 825500 h 2120900"/>
                  <a:gd name="connsiteX5" fmla="*/ 328019 w 560720"/>
                  <a:gd name="connsiteY5" fmla="*/ 1079500 h 2120900"/>
                  <a:gd name="connsiteX6" fmla="*/ 239119 w 560720"/>
                  <a:gd name="connsiteY6" fmla="*/ 1397000 h 2120900"/>
                  <a:gd name="connsiteX7" fmla="*/ 213719 w 560720"/>
                  <a:gd name="connsiteY7" fmla="*/ 1790700 h 2120900"/>
                  <a:gd name="connsiteX8" fmla="*/ 239119 w 560720"/>
                  <a:gd name="connsiteY8" fmla="*/ 2120900 h 212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0720" h="2120900">
                    <a:moveTo>
                      <a:pt x="23219" y="0"/>
                    </a:moveTo>
                    <a:cubicBezTo>
                      <a:pt x="3110" y="107950"/>
                      <a:pt x="-16998" y="215900"/>
                      <a:pt x="23219" y="279400"/>
                    </a:cubicBezTo>
                    <a:cubicBezTo>
                      <a:pt x="63436" y="342900"/>
                      <a:pt x="179852" y="349250"/>
                      <a:pt x="264519" y="381000"/>
                    </a:cubicBezTo>
                    <a:cubicBezTo>
                      <a:pt x="349186" y="412750"/>
                      <a:pt x="486769" y="395817"/>
                      <a:pt x="531219" y="469900"/>
                    </a:cubicBezTo>
                    <a:cubicBezTo>
                      <a:pt x="575669" y="543983"/>
                      <a:pt x="565086" y="723900"/>
                      <a:pt x="531219" y="825500"/>
                    </a:cubicBezTo>
                    <a:cubicBezTo>
                      <a:pt x="497352" y="927100"/>
                      <a:pt x="376702" y="984250"/>
                      <a:pt x="328019" y="1079500"/>
                    </a:cubicBezTo>
                    <a:cubicBezTo>
                      <a:pt x="279336" y="1174750"/>
                      <a:pt x="258169" y="1278467"/>
                      <a:pt x="239119" y="1397000"/>
                    </a:cubicBezTo>
                    <a:cubicBezTo>
                      <a:pt x="220069" y="1515533"/>
                      <a:pt x="213719" y="1670050"/>
                      <a:pt x="213719" y="1790700"/>
                    </a:cubicBezTo>
                    <a:cubicBezTo>
                      <a:pt x="213719" y="1911350"/>
                      <a:pt x="258169" y="2074333"/>
                      <a:pt x="239119" y="2120900"/>
                    </a:cubicBez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6019798" y="6321623"/>
              <a:ext cx="1051559" cy="307777"/>
            </a:xfrm>
            <a:prstGeom prst="rect">
              <a:avLst/>
            </a:prstGeom>
            <a:solidFill>
              <a:schemeClr val="bg1"/>
            </a:solidFill>
          </p:spPr>
          <p:txBody>
            <a:bodyPr wrap="square" rtlCol="0">
              <a:spAutoFit/>
            </a:bodyPr>
            <a:lstStyle/>
            <a:p>
              <a:pPr algn="ctr"/>
              <a:r>
                <a:rPr lang="en-US" sz="1400" dirty="0" smtClean="0"/>
                <a:t>Transducer</a:t>
              </a:r>
              <a:endParaRPr lang="en-US" sz="1400" dirty="0"/>
            </a:p>
          </p:txBody>
        </p:sp>
        <p:cxnSp>
          <p:nvCxnSpPr>
            <p:cNvPr id="45" name="Straight Arrow Connector 44"/>
            <p:cNvCxnSpPr>
              <a:stCxn id="44" idx="1"/>
            </p:cNvCxnSpPr>
            <p:nvPr/>
          </p:nvCxnSpPr>
          <p:spPr>
            <a:xfrm flipH="1" flipV="1">
              <a:off x="5067066" y="6472535"/>
              <a:ext cx="952732" cy="2977"/>
            </a:xfrm>
            <a:prstGeom prst="straightConnector1">
              <a:avLst/>
            </a:prstGeom>
            <a:solidFill>
              <a:schemeClr val="bg1"/>
            </a:solid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4" idx="3"/>
            </p:cNvCxnSpPr>
            <p:nvPr/>
          </p:nvCxnSpPr>
          <p:spPr>
            <a:xfrm flipV="1">
              <a:off x="7071357" y="5944129"/>
              <a:ext cx="864035" cy="531383"/>
            </a:xfrm>
            <a:prstGeom prst="straightConnector1">
              <a:avLst/>
            </a:prstGeom>
            <a:solidFill>
              <a:schemeClr val="bg1"/>
            </a:solid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1" idx="2"/>
            </p:cNvCxnSpPr>
            <p:nvPr/>
          </p:nvCxnSpPr>
          <p:spPr>
            <a:xfrm flipH="1">
              <a:off x="5067066" y="3982804"/>
              <a:ext cx="1333734" cy="682938"/>
            </a:xfrm>
            <a:prstGeom prst="straightConnector1">
              <a:avLst/>
            </a:prstGeom>
            <a:solidFill>
              <a:schemeClr val="bg1"/>
            </a:solid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543057" y="4538932"/>
              <a:ext cx="743" cy="685531"/>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486400" y="4792552"/>
              <a:ext cx="0" cy="96586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90364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smtClean="0"/>
              <a:t>Verification testing 02/23/12</a:t>
            </a:r>
            <a:endParaRPr lang="en-US" sz="1200" b="1" dirty="0" smtClean="0"/>
          </a:p>
        </p:txBody>
      </p:sp>
      <p:graphicFrame>
        <p:nvGraphicFramePr>
          <p:cNvPr id="68" name="Object 67"/>
          <p:cNvGraphicFramePr>
            <a:graphicFrameLocks noChangeAspect="1"/>
          </p:cNvGraphicFramePr>
          <p:nvPr>
            <p:extLst>
              <p:ext uri="{D42A27DB-BD31-4B8C-83A1-F6EECF244321}">
                <p14:modId xmlns:p14="http://schemas.microsoft.com/office/powerpoint/2010/main" val="4223111256"/>
              </p:ext>
            </p:extLst>
          </p:nvPr>
        </p:nvGraphicFramePr>
        <p:xfrm>
          <a:off x="1" y="712432"/>
          <a:ext cx="9144000" cy="3783368"/>
        </p:xfrm>
        <a:graphic>
          <a:graphicData uri="http://schemas.openxmlformats.org/presentationml/2006/ole">
            <mc:AlternateContent xmlns:mc="http://schemas.openxmlformats.org/markup-compatibility/2006">
              <mc:Choice xmlns:v="urn:schemas-microsoft-com:vml" Requires="v">
                <p:oleObj spid="_x0000_s58547" name="Worksheet" r:id="rId3" imgW="8448624" imgH="3495743" progId="Excel.Sheet.12">
                  <p:embed/>
                </p:oleObj>
              </mc:Choice>
              <mc:Fallback>
                <p:oleObj name="Worksheet" r:id="rId3" imgW="8448624" imgH="3495743" progId="Excel.Sheet.12">
                  <p:embed/>
                  <p:pic>
                    <p:nvPicPr>
                      <p:cNvPr id="0" name=""/>
                      <p:cNvPicPr/>
                      <p:nvPr/>
                    </p:nvPicPr>
                    <p:blipFill>
                      <a:blip r:embed="rId4"/>
                      <a:stretch>
                        <a:fillRect/>
                      </a:stretch>
                    </p:blipFill>
                    <p:spPr>
                      <a:xfrm>
                        <a:off x="1" y="712432"/>
                        <a:ext cx="9144000" cy="3783368"/>
                      </a:xfrm>
                      <a:prstGeom prst="rect">
                        <a:avLst/>
                      </a:prstGeom>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2078459956"/>
              </p:ext>
            </p:extLst>
          </p:nvPr>
        </p:nvGraphicFramePr>
        <p:xfrm>
          <a:off x="609600" y="5181600"/>
          <a:ext cx="914400" cy="771525"/>
        </p:xfrm>
        <a:graphic>
          <a:graphicData uri="http://schemas.openxmlformats.org/presentationml/2006/ole">
            <mc:AlternateContent xmlns:mc="http://schemas.openxmlformats.org/markup-compatibility/2006">
              <mc:Choice xmlns:v="urn:schemas-microsoft-com:vml" Requires="v">
                <p:oleObj spid="_x0000_s58548"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609600" y="51816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2054822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Verification testing: correlate LVDT to Encoder, Load cell to pressure 02/25/12</a:t>
            </a:r>
          </a:p>
        </p:txBody>
      </p:sp>
      <p:sp>
        <p:nvSpPr>
          <p:cNvPr id="5" name="TextBox 4"/>
          <p:cNvSpPr txBox="1"/>
          <p:nvPr/>
        </p:nvSpPr>
        <p:spPr>
          <a:xfrm>
            <a:off x="1" y="304800"/>
            <a:ext cx="5562600" cy="276999"/>
          </a:xfrm>
          <a:prstGeom prst="rect">
            <a:avLst/>
          </a:prstGeom>
          <a:noFill/>
        </p:spPr>
        <p:txBody>
          <a:bodyPr wrap="square" rtlCol="0">
            <a:spAutoFit/>
          </a:bodyPr>
          <a:lstStyle/>
          <a:p>
            <a:pPr defTabSz="342900"/>
            <a:r>
              <a:rPr lang="en-US" sz="1200" dirty="0" smtClean="0"/>
              <a:t>_03</a:t>
            </a:r>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437512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4562" y="914400"/>
            <a:ext cx="4299438"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8341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304800"/>
            <a:ext cx="5562600" cy="276999"/>
          </a:xfrm>
          <a:prstGeom prst="rect">
            <a:avLst/>
          </a:prstGeom>
          <a:noFill/>
        </p:spPr>
        <p:txBody>
          <a:bodyPr wrap="square" rtlCol="0">
            <a:spAutoFit/>
          </a:bodyPr>
          <a:lstStyle/>
          <a:p>
            <a:pPr defTabSz="342900"/>
            <a:r>
              <a:rPr lang="en-US" sz="1200" dirty="0" smtClean="0"/>
              <a:t>_04</a:t>
            </a:r>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990600"/>
            <a:ext cx="4230477"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043" y="990600"/>
            <a:ext cx="4429957"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 y="0"/>
            <a:ext cx="9144000" cy="307777"/>
          </a:xfrm>
          <a:prstGeom prst="rect">
            <a:avLst/>
          </a:prstGeom>
          <a:noFill/>
        </p:spPr>
        <p:txBody>
          <a:bodyPr wrap="square" rtlCol="0">
            <a:spAutoFit/>
          </a:bodyPr>
          <a:lstStyle/>
          <a:p>
            <a:r>
              <a:rPr lang="en-US" sz="1400" b="1" dirty="0" smtClean="0"/>
              <a:t>Verification testing: correlate LVDT to Encoder, Load cell to pressure 02/25/12</a:t>
            </a:r>
          </a:p>
        </p:txBody>
      </p:sp>
    </p:spTree>
    <p:extLst>
      <p:ext uri="{BB962C8B-B14F-4D97-AF65-F5344CB8AC3E}">
        <p14:creationId xmlns:p14="http://schemas.microsoft.com/office/powerpoint/2010/main" val="37158976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304800"/>
            <a:ext cx="5562600" cy="276999"/>
          </a:xfrm>
          <a:prstGeom prst="rect">
            <a:avLst/>
          </a:prstGeom>
          <a:noFill/>
        </p:spPr>
        <p:txBody>
          <a:bodyPr wrap="square" rtlCol="0">
            <a:spAutoFit/>
          </a:bodyPr>
          <a:lstStyle/>
          <a:p>
            <a:pPr defTabSz="342900"/>
            <a:r>
              <a:rPr lang="en-US" sz="1200" dirty="0" smtClean="0"/>
              <a:t>_05</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8183" y="990600"/>
            <a:ext cx="4325817"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020288"/>
            <a:ext cx="4256917"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 y="0"/>
            <a:ext cx="9144000" cy="307777"/>
          </a:xfrm>
          <a:prstGeom prst="rect">
            <a:avLst/>
          </a:prstGeom>
          <a:noFill/>
        </p:spPr>
        <p:txBody>
          <a:bodyPr wrap="square" rtlCol="0">
            <a:spAutoFit/>
          </a:bodyPr>
          <a:lstStyle/>
          <a:p>
            <a:r>
              <a:rPr lang="en-US" sz="1400" b="1" dirty="0" smtClean="0"/>
              <a:t>Verification testing: correlate LVDT to Encoder, Load cell to pressure 02/25/12</a:t>
            </a:r>
          </a:p>
        </p:txBody>
      </p:sp>
    </p:spTree>
    <p:extLst>
      <p:ext uri="{BB962C8B-B14F-4D97-AF65-F5344CB8AC3E}">
        <p14:creationId xmlns:p14="http://schemas.microsoft.com/office/powerpoint/2010/main" val="1323036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304800"/>
            <a:ext cx="5562600" cy="276999"/>
          </a:xfrm>
          <a:prstGeom prst="rect">
            <a:avLst/>
          </a:prstGeom>
          <a:noFill/>
        </p:spPr>
        <p:txBody>
          <a:bodyPr wrap="square" rtlCol="0">
            <a:spAutoFit/>
          </a:bodyPr>
          <a:lstStyle/>
          <a:p>
            <a:pPr defTabSz="342900"/>
            <a:r>
              <a:rPr lang="en-US" sz="1200" dirty="0" smtClean="0"/>
              <a:t>_06</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1800"/>
            <a:ext cx="4346712"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81800"/>
            <a:ext cx="4490081"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 y="0"/>
            <a:ext cx="9144000" cy="307777"/>
          </a:xfrm>
          <a:prstGeom prst="rect">
            <a:avLst/>
          </a:prstGeom>
          <a:noFill/>
        </p:spPr>
        <p:txBody>
          <a:bodyPr wrap="square" rtlCol="0">
            <a:spAutoFit/>
          </a:bodyPr>
          <a:lstStyle/>
          <a:p>
            <a:r>
              <a:rPr lang="en-US" sz="1400" b="1" dirty="0" smtClean="0"/>
              <a:t>Verification testing: correlate LVDT to Encoder, Load cell to pressure 02/25/12</a:t>
            </a:r>
          </a:p>
        </p:txBody>
      </p:sp>
    </p:spTree>
    <p:extLst>
      <p:ext uri="{BB962C8B-B14F-4D97-AF65-F5344CB8AC3E}">
        <p14:creationId xmlns:p14="http://schemas.microsoft.com/office/powerpoint/2010/main" val="3550644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Phantom MRI analysis02/26/12</a:t>
            </a:r>
          </a:p>
        </p:txBody>
      </p:sp>
      <p:sp>
        <p:nvSpPr>
          <p:cNvPr id="5" name="TextBox 4"/>
          <p:cNvSpPr txBox="1"/>
          <p:nvPr/>
        </p:nvSpPr>
        <p:spPr>
          <a:xfrm>
            <a:off x="1" y="304800"/>
            <a:ext cx="5562600" cy="461665"/>
          </a:xfrm>
          <a:prstGeom prst="rect">
            <a:avLst/>
          </a:prstGeom>
          <a:noFill/>
        </p:spPr>
        <p:txBody>
          <a:bodyPr wrap="square" rtlCol="0">
            <a:spAutoFit/>
          </a:bodyPr>
          <a:lstStyle/>
          <a:p>
            <a:pPr defTabSz="342900"/>
            <a:r>
              <a:rPr lang="en-US" sz="1200" dirty="0" err="1"/>
              <a:t>PhantomMRImaging.m</a:t>
            </a:r>
            <a:endParaRPr lang="en-US" sz="1200" dirty="0"/>
          </a:p>
          <a:p>
            <a:pPr defTabSz="342900"/>
            <a:r>
              <a:rPr lang="en-US" sz="1200" dirty="0" smtClean="0"/>
              <a:t>Adjusted all images to the lowest max value in </a:t>
            </a:r>
            <a:r>
              <a:rPr lang="en-US" sz="1200" dirty="0" err="1" smtClean="0"/>
              <a:t>imcontrast</a:t>
            </a:r>
            <a:r>
              <a:rPr lang="en-US" sz="1200" dirty="0" smtClean="0"/>
              <a:t> of all the images (0-184)</a:t>
            </a:r>
          </a:p>
        </p:txBody>
      </p:sp>
      <p:pic>
        <p:nvPicPr>
          <p:cNvPr id="604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254"/>
          <a:stretch/>
        </p:blipFill>
        <p:spPr bwMode="auto">
          <a:xfrm>
            <a:off x="0" y="1299979"/>
            <a:ext cx="4389120" cy="3348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880" y="1295401"/>
            <a:ext cx="4389120" cy="3348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3456432"/>
            <a:ext cx="3657600" cy="3401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9876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0"/>
            <a:ext cx="9144000" cy="307777"/>
          </a:xfrm>
          <a:prstGeom prst="rect">
            <a:avLst/>
          </a:prstGeom>
          <a:noFill/>
        </p:spPr>
        <p:txBody>
          <a:bodyPr wrap="square" rtlCol="0">
            <a:spAutoFit/>
          </a:bodyPr>
          <a:lstStyle/>
          <a:p>
            <a:r>
              <a:rPr lang="en-US" sz="1400" b="1" dirty="0" smtClean="0"/>
              <a:t>Pressure Transducer filter diagnostics: 01/05/12</a:t>
            </a:r>
          </a:p>
        </p:txBody>
      </p:sp>
      <p:sp>
        <p:nvSpPr>
          <p:cNvPr id="25" name="TextBox 24"/>
          <p:cNvSpPr txBox="1"/>
          <p:nvPr/>
        </p:nvSpPr>
        <p:spPr>
          <a:xfrm>
            <a:off x="0" y="411540"/>
            <a:ext cx="5334000" cy="1384995"/>
          </a:xfrm>
          <a:prstGeom prst="rect">
            <a:avLst/>
          </a:prstGeom>
          <a:noFill/>
        </p:spPr>
        <p:txBody>
          <a:bodyPr wrap="square" rtlCol="0">
            <a:spAutoFit/>
          </a:bodyPr>
          <a:lstStyle/>
          <a:p>
            <a:r>
              <a:rPr lang="en-US" sz="1200" dirty="0" smtClean="0"/>
              <a:t>I think that I was reading the wrong DAQ channel in LabVIEW, one that wasn’t hooked to anything.  But, due to ghosting (I think), there was an apparent reading there.</a:t>
            </a:r>
          </a:p>
          <a:p>
            <a:endParaRPr lang="en-US" sz="1200" dirty="0"/>
          </a:p>
          <a:p>
            <a:r>
              <a:rPr lang="en-US" sz="1200" b="1" dirty="0" smtClean="0"/>
              <a:t>YEP, THAT WAS IT!</a:t>
            </a:r>
            <a:endParaRPr lang="en-US" sz="1200" b="1" dirty="0"/>
          </a:p>
          <a:p>
            <a:endParaRPr lang="en-US" sz="1200" dirty="0" smtClean="0"/>
          </a:p>
          <a:p>
            <a:endParaRPr lang="en-US" sz="1200" dirty="0" smtClean="0"/>
          </a:p>
        </p:txBody>
      </p:sp>
    </p:spTree>
    <p:extLst>
      <p:ext uri="{BB962C8B-B14F-4D97-AF65-F5344CB8AC3E}">
        <p14:creationId xmlns:p14="http://schemas.microsoft.com/office/powerpoint/2010/main" val="3532009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Phantom MRI analysis02/26/12</a:t>
            </a:r>
          </a:p>
        </p:txBody>
      </p:sp>
      <p:sp>
        <p:nvSpPr>
          <p:cNvPr id="5" name="TextBox 4"/>
          <p:cNvSpPr txBox="1"/>
          <p:nvPr/>
        </p:nvSpPr>
        <p:spPr>
          <a:xfrm>
            <a:off x="1" y="304800"/>
            <a:ext cx="5562600" cy="461665"/>
          </a:xfrm>
          <a:prstGeom prst="rect">
            <a:avLst/>
          </a:prstGeom>
          <a:noFill/>
        </p:spPr>
        <p:txBody>
          <a:bodyPr wrap="square" rtlCol="0">
            <a:spAutoFit/>
          </a:bodyPr>
          <a:lstStyle/>
          <a:p>
            <a:pPr defTabSz="342900"/>
            <a:r>
              <a:rPr lang="en-US" sz="1200" dirty="0" smtClean="0"/>
              <a:t>PhantomMRImaging2.m</a:t>
            </a:r>
            <a:endParaRPr lang="en-US" sz="1200" dirty="0"/>
          </a:p>
          <a:p>
            <a:pPr defTabSz="342900"/>
            <a:r>
              <a:rPr lang="en-US" sz="1200" dirty="0" smtClean="0"/>
              <a:t>Adjusted all images to the lowest max value in </a:t>
            </a:r>
            <a:r>
              <a:rPr lang="en-US" sz="1200" dirty="0" err="1" smtClean="0"/>
              <a:t>imcontrast</a:t>
            </a:r>
            <a:r>
              <a:rPr lang="en-US" sz="1200" dirty="0" smtClean="0"/>
              <a:t> of all the images (0-184)</a:t>
            </a:r>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04800"/>
            <a:ext cx="4480560" cy="4165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5120641" y="1066801"/>
            <a:ext cx="3375660" cy="3810000"/>
            <a:chOff x="5120641" y="1066801"/>
            <a:chExt cx="3375660" cy="3810000"/>
          </a:xfrm>
        </p:grpSpPr>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1735" b="54283"/>
            <a:stretch/>
          </p:blipFill>
          <p:spPr bwMode="auto">
            <a:xfrm>
              <a:off x="6781800" y="1066801"/>
              <a:ext cx="1714501" cy="190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61224" b="54283"/>
            <a:stretch/>
          </p:blipFill>
          <p:spPr bwMode="auto">
            <a:xfrm>
              <a:off x="5120641" y="1066801"/>
              <a:ext cx="1737359"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1735" t="54283"/>
            <a:stretch/>
          </p:blipFill>
          <p:spPr bwMode="auto">
            <a:xfrm>
              <a:off x="6781800" y="2971800"/>
              <a:ext cx="1714501" cy="190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4283" r="61224"/>
            <a:stretch/>
          </p:blipFill>
          <p:spPr bwMode="auto">
            <a:xfrm>
              <a:off x="5120641" y="2971800"/>
              <a:ext cx="1737359"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186608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Verification testing 02/26/12</a:t>
            </a:r>
          </a:p>
        </p:txBody>
      </p:sp>
      <p:pic>
        <p:nvPicPr>
          <p:cNvPr id="63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846138"/>
            <a:ext cx="8105775"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34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971800"/>
            <a:ext cx="820102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 name="Object 2"/>
          <p:cNvGraphicFramePr>
            <a:graphicFrameLocks noChangeAspect="1"/>
          </p:cNvGraphicFramePr>
          <p:nvPr>
            <p:extLst>
              <p:ext uri="{D42A27DB-BD31-4B8C-83A1-F6EECF244321}">
                <p14:modId xmlns:p14="http://schemas.microsoft.com/office/powerpoint/2010/main" val="1088536666"/>
              </p:ext>
            </p:extLst>
          </p:nvPr>
        </p:nvGraphicFramePr>
        <p:xfrm>
          <a:off x="76200" y="307777"/>
          <a:ext cx="914400" cy="771525"/>
        </p:xfrm>
        <a:graphic>
          <a:graphicData uri="http://schemas.openxmlformats.org/presentationml/2006/ole">
            <mc:AlternateContent xmlns:mc="http://schemas.openxmlformats.org/markup-compatibility/2006">
              <mc:Choice xmlns:v="urn:schemas-microsoft-com:vml" Requires="v">
                <p:oleObj spid="_x0000_s63572"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76200" y="307777"/>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812026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writing 02/27/12</a:t>
            </a:r>
          </a:p>
        </p:txBody>
      </p:sp>
      <p:grpSp>
        <p:nvGrpSpPr>
          <p:cNvPr id="4" name="Group 3"/>
          <p:cNvGrpSpPr/>
          <p:nvPr/>
        </p:nvGrpSpPr>
        <p:grpSpPr>
          <a:xfrm>
            <a:off x="1811383" y="76200"/>
            <a:ext cx="5638800" cy="2743200"/>
            <a:chOff x="1828800" y="1981200"/>
            <a:chExt cx="5638800" cy="274320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981200"/>
              <a:ext cx="1828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981200"/>
              <a:ext cx="1828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5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981200"/>
              <a:ext cx="1828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Group 7"/>
          <p:cNvGrpSpPr/>
          <p:nvPr/>
        </p:nvGrpSpPr>
        <p:grpSpPr>
          <a:xfrm>
            <a:off x="1981200" y="2133600"/>
            <a:ext cx="4638675" cy="4257675"/>
            <a:chOff x="1981200" y="2133600"/>
            <a:chExt cx="4638675" cy="4257675"/>
          </a:xfrm>
        </p:grpSpPr>
        <p:pic>
          <p:nvPicPr>
            <p:cNvPr id="64517" name="Picture 5" descr="E:\Pictures\MRI_Project_photos\IMG_8729.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396" t="3018" r="19805" b="9077"/>
            <a:stretch/>
          </p:blipFill>
          <p:spPr bwMode="auto">
            <a:xfrm>
              <a:off x="1981200" y="2133600"/>
              <a:ext cx="4638675" cy="4257675"/>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a:xfrm>
              <a:off x="2590800" y="4876800"/>
              <a:ext cx="6096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981200" y="2895600"/>
              <a:ext cx="1219200" cy="830997"/>
            </a:xfrm>
            <a:prstGeom prst="rect">
              <a:avLst/>
            </a:prstGeom>
            <a:solidFill>
              <a:srgbClr val="FFFFFF"/>
            </a:solidFill>
          </p:spPr>
          <p:txBody>
            <a:bodyPr wrap="square" rtlCol="0">
              <a:spAutoFit/>
            </a:bodyPr>
            <a:lstStyle/>
            <a:p>
              <a:r>
                <a:rPr lang="en-US" sz="1600" b="1" dirty="0" smtClean="0">
                  <a:solidFill>
                    <a:srgbClr val="FF0000"/>
                  </a:solidFill>
                </a:rPr>
                <a:t>Mechanical Pressure Relief Valve</a:t>
              </a:r>
              <a:endParaRPr lang="en-US" sz="1600" b="1" dirty="0">
                <a:solidFill>
                  <a:srgbClr val="FF0000"/>
                </a:solidFill>
              </a:endParaRPr>
            </a:p>
          </p:txBody>
        </p:sp>
        <p:sp>
          <p:nvSpPr>
            <p:cNvPr id="15" name="TextBox 14"/>
            <p:cNvSpPr txBox="1"/>
            <p:nvPr/>
          </p:nvSpPr>
          <p:spPr>
            <a:xfrm>
              <a:off x="5248275" y="3124200"/>
              <a:ext cx="1371600" cy="830997"/>
            </a:xfrm>
            <a:prstGeom prst="rect">
              <a:avLst/>
            </a:prstGeom>
            <a:solidFill>
              <a:srgbClr val="FFFFFF"/>
            </a:solidFill>
          </p:spPr>
          <p:txBody>
            <a:bodyPr wrap="square" rtlCol="0">
              <a:spAutoFit/>
            </a:bodyPr>
            <a:lstStyle/>
            <a:p>
              <a:r>
                <a:rPr lang="en-US" sz="1600" b="1" dirty="0" smtClean="0">
                  <a:solidFill>
                    <a:srgbClr val="FF0000"/>
                  </a:solidFill>
                </a:rPr>
                <a:t>Solenoid Pressure Release Valve</a:t>
              </a:r>
              <a:endParaRPr lang="en-US" sz="1600" b="1" dirty="0">
                <a:solidFill>
                  <a:srgbClr val="FF0000"/>
                </a:solidFill>
              </a:endParaRPr>
            </a:p>
          </p:txBody>
        </p:sp>
      </p:grpSp>
      <p:pic>
        <p:nvPicPr>
          <p:cNvPr id="64518" name="Picture 6" descr="E:\Pictures\MRI_Project_photos\IMG_877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7005" t="15964" r="7973" b="9818"/>
          <a:stretch/>
        </p:blipFill>
        <p:spPr bwMode="auto">
          <a:xfrm>
            <a:off x="1524000" y="2438400"/>
            <a:ext cx="5547333" cy="3225800"/>
          </a:xfrm>
          <a:prstGeom prst="rect">
            <a:avLst/>
          </a:prstGeom>
          <a:noFill/>
          <a:extLst>
            <a:ext uri="{909E8E84-426E-40DD-AFC4-6F175D3DCCD1}">
              <a14:hiddenFill xmlns:a14="http://schemas.microsoft.com/office/drawing/2010/main">
                <a:solidFill>
                  <a:srgbClr val="FFFFFF"/>
                </a:solidFill>
              </a14:hiddenFill>
            </a:ext>
          </a:extLst>
        </p:spPr>
      </p:pic>
      <p:pic>
        <p:nvPicPr>
          <p:cNvPr id="64520" name="Picture 8" descr="E:\Pictures\MRI_Project_photos\IMAG0038.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0800000">
            <a:off x="3640183" y="3996655"/>
            <a:ext cx="4513217" cy="25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0842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9772" y="161716"/>
            <a:ext cx="7640411" cy="6863271"/>
            <a:chOff x="899772" y="161716"/>
            <a:chExt cx="7640411" cy="6863271"/>
          </a:xfrm>
        </p:grpSpPr>
        <p:sp>
          <p:nvSpPr>
            <p:cNvPr id="5" name="Oval 4"/>
            <p:cNvSpPr/>
            <p:nvPr/>
          </p:nvSpPr>
          <p:spPr>
            <a:xfrm>
              <a:off x="2748983" y="4177972"/>
              <a:ext cx="6096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139383" y="2196772"/>
              <a:ext cx="1219200" cy="830997"/>
            </a:xfrm>
            <a:prstGeom prst="rect">
              <a:avLst/>
            </a:prstGeom>
            <a:solidFill>
              <a:srgbClr val="FFFFFF"/>
            </a:solidFill>
          </p:spPr>
          <p:txBody>
            <a:bodyPr wrap="square" rtlCol="0">
              <a:spAutoFit/>
            </a:bodyPr>
            <a:lstStyle/>
            <a:p>
              <a:r>
                <a:rPr lang="en-US" sz="1600" b="1" dirty="0" smtClean="0">
                  <a:solidFill>
                    <a:srgbClr val="FF0000"/>
                  </a:solidFill>
                </a:rPr>
                <a:t>Mechanical Pressure Relief Valve</a:t>
              </a:r>
              <a:endParaRPr lang="en-US" sz="1600" b="1" dirty="0">
                <a:solidFill>
                  <a:srgbClr val="FF0000"/>
                </a:solidFill>
              </a:endParaRPr>
            </a:p>
          </p:txBody>
        </p:sp>
        <p:pic>
          <p:nvPicPr>
            <p:cNvPr id="65540" name="Picture 4" descr="E:\Pictures\MRI_Project_photos\IMG_875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772" y="161716"/>
              <a:ext cx="4572000" cy="686327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387284" y="956776"/>
              <a:ext cx="685800" cy="338554"/>
            </a:xfrm>
            <a:prstGeom prst="rect">
              <a:avLst/>
            </a:prstGeom>
            <a:solidFill>
              <a:srgbClr val="FFFFFF"/>
            </a:solidFill>
            <a:ln>
              <a:solidFill>
                <a:srgbClr val="FF0000"/>
              </a:solidFill>
            </a:ln>
          </p:spPr>
          <p:txBody>
            <a:bodyPr wrap="square" lIns="45720" tIns="45720" rIns="45720" bIns="45720" rtlCol="0">
              <a:spAutoFit/>
            </a:bodyPr>
            <a:lstStyle/>
            <a:p>
              <a:r>
                <a:rPr lang="en-US" sz="1600" b="1" dirty="0" smtClean="0">
                  <a:solidFill>
                    <a:srgbClr val="FF0000"/>
                  </a:solidFill>
                </a:rPr>
                <a:t>Laptop</a:t>
              </a:r>
              <a:endParaRPr lang="en-US" sz="1600" b="1" dirty="0">
                <a:solidFill>
                  <a:srgbClr val="FF0000"/>
                </a:solidFill>
              </a:endParaRPr>
            </a:p>
          </p:txBody>
        </p:sp>
        <p:cxnSp>
          <p:nvCxnSpPr>
            <p:cNvPr id="3" name="Straight Arrow Connector 2"/>
            <p:cNvCxnSpPr/>
            <p:nvPr/>
          </p:nvCxnSpPr>
          <p:spPr>
            <a:xfrm flipH="1">
              <a:off x="4190774" y="1295330"/>
              <a:ext cx="539410" cy="127729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045040" y="352404"/>
              <a:ext cx="1046390" cy="584775"/>
            </a:xfrm>
            <a:prstGeom prst="rect">
              <a:avLst/>
            </a:prstGeom>
            <a:solidFill>
              <a:srgbClr val="FFFFFF"/>
            </a:solidFill>
            <a:ln>
              <a:solidFill>
                <a:srgbClr val="FF0000"/>
              </a:solidFill>
            </a:ln>
          </p:spPr>
          <p:txBody>
            <a:bodyPr wrap="square" lIns="45720" tIns="45720" rIns="45720" bIns="45720" rtlCol="0">
              <a:spAutoFit/>
            </a:bodyPr>
            <a:lstStyle/>
            <a:p>
              <a:pPr algn="ctr"/>
              <a:r>
                <a:rPr lang="en-US" sz="1600" b="1" dirty="0" smtClean="0">
                  <a:solidFill>
                    <a:srgbClr val="FF0000"/>
                  </a:solidFill>
                </a:rPr>
                <a:t>System High Point</a:t>
              </a:r>
              <a:endParaRPr lang="en-US" sz="1600" b="1" dirty="0">
                <a:solidFill>
                  <a:srgbClr val="FF0000"/>
                </a:solidFill>
              </a:endParaRPr>
            </a:p>
          </p:txBody>
        </p:sp>
        <p:cxnSp>
          <p:nvCxnSpPr>
            <p:cNvPr id="22" name="Straight Arrow Connector 21"/>
            <p:cNvCxnSpPr/>
            <p:nvPr/>
          </p:nvCxnSpPr>
          <p:spPr>
            <a:xfrm flipH="1">
              <a:off x="1529783" y="644791"/>
              <a:ext cx="515257" cy="44835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20635" y="1093142"/>
              <a:ext cx="1046390" cy="338554"/>
            </a:xfrm>
            <a:prstGeom prst="rect">
              <a:avLst/>
            </a:prstGeom>
            <a:solidFill>
              <a:srgbClr val="FFFFFF"/>
            </a:solidFill>
            <a:ln>
              <a:solidFill>
                <a:srgbClr val="FF0000"/>
              </a:solidFill>
            </a:ln>
          </p:spPr>
          <p:txBody>
            <a:bodyPr wrap="square" lIns="45720" tIns="45720" rIns="45720" bIns="45720" rtlCol="0">
              <a:spAutoFit/>
            </a:bodyPr>
            <a:lstStyle/>
            <a:p>
              <a:pPr algn="ctr"/>
              <a:r>
                <a:rPr lang="en-US" sz="1600" b="1" dirty="0" smtClean="0">
                  <a:solidFill>
                    <a:srgbClr val="FF0000"/>
                  </a:solidFill>
                </a:rPr>
                <a:t>Fill Tank</a:t>
              </a:r>
              <a:endParaRPr lang="en-US" sz="1600" b="1" dirty="0">
                <a:solidFill>
                  <a:srgbClr val="FF0000"/>
                </a:solidFill>
              </a:endParaRPr>
            </a:p>
          </p:txBody>
        </p:sp>
        <p:cxnSp>
          <p:nvCxnSpPr>
            <p:cNvPr id="27" name="Straight Arrow Connector 26"/>
            <p:cNvCxnSpPr>
              <a:stCxn id="26" idx="2"/>
            </p:cNvCxnSpPr>
            <p:nvPr/>
          </p:nvCxnSpPr>
          <p:spPr>
            <a:xfrm flipH="1">
              <a:off x="3053783" y="1431696"/>
              <a:ext cx="190047" cy="69243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337164" y="5469164"/>
              <a:ext cx="1056595" cy="584775"/>
            </a:xfrm>
            <a:prstGeom prst="rect">
              <a:avLst/>
            </a:prstGeom>
            <a:solidFill>
              <a:srgbClr val="FFFFFF"/>
            </a:solidFill>
            <a:ln>
              <a:solidFill>
                <a:srgbClr val="FF0000"/>
              </a:solidFill>
            </a:ln>
          </p:spPr>
          <p:txBody>
            <a:bodyPr wrap="square" lIns="45720" tIns="45720" rIns="45720" bIns="45720" rtlCol="0">
              <a:spAutoFit/>
            </a:bodyPr>
            <a:lstStyle/>
            <a:p>
              <a:pPr algn="ctr"/>
              <a:r>
                <a:rPr lang="en-US" sz="1600" b="1" dirty="0" smtClean="0">
                  <a:solidFill>
                    <a:srgbClr val="FF0000"/>
                  </a:solidFill>
                </a:rPr>
                <a:t>Main Project Box</a:t>
              </a:r>
              <a:endParaRPr lang="en-US" sz="1600" b="1" dirty="0">
                <a:solidFill>
                  <a:srgbClr val="FF0000"/>
                </a:solidFill>
              </a:endParaRPr>
            </a:p>
          </p:txBody>
        </p:sp>
        <p:cxnSp>
          <p:nvCxnSpPr>
            <p:cNvPr id="31" name="Straight Arrow Connector 30"/>
            <p:cNvCxnSpPr>
              <a:stCxn id="30" idx="1"/>
            </p:cNvCxnSpPr>
            <p:nvPr/>
          </p:nvCxnSpPr>
          <p:spPr>
            <a:xfrm flipH="1" flipV="1">
              <a:off x="4044384" y="5320973"/>
              <a:ext cx="292780" cy="44057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044384" y="6311572"/>
              <a:ext cx="833777" cy="584775"/>
            </a:xfrm>
            <a:prstGeom prst="rect">
              <a:avLst/>
            </a:prstGeom>
            <a:solidFill>
              <a:srgbClr val="FFFFFF"/>
            </a:solidFill>
            <a:ln>
              <a:solidFill>
                <a:srgbClr val="FF0000"/>
              </a:solidFill>
            </a:ln>
          </p:spPr>
          <p:txBody>
            <a:bodyPr wrap="square" lIns="45720" tIns="45720" rIns="45720" bIns="45720" rtlCol="0">
              <a:spAutoFit/>
            </a:bodyPr>
            <a:lstStyle/>
            <a:p>
              <a:pPr algn="ctr"/>
              <a:r>
                <a:rPr lang="en-US" sz="1600" b="1" dirty="0" smtClean="0">
                  <a:solidFill>
                    <a:srgbClr val="FF0000"/>
                  </a:solidFill>
                </a:rPr>
                <a:t>E-stop Button</a:t>
              </a:r>
              <a:endParaRPr lang="en-US" sz="1600" b="1" dirty="0">
                <a:solidFill>
                  <a:srgbClr val="FF0000"/>
                </a:solidFill>
              </a:endParaRPr>
            </a:p>
          </p:txBody>
        </p:sp>
        <p:cxnSp>
          <p:nvCxnSpPr>
            <p:cNvPr id="39" name="Straight Arrow Connector 38"/>
            <p:cNvCxnSpPr>
              <a:stCxn id="38" idx="1"/>
            </p:cNvCxnSpPr>
            <p:nvPr/>
          </p:nvCxnSpPr>
          <p:spPr>
            <a:xfrm flipH="1" flipV="1">
              <a:off x="3358584" y="5854376"/>
              <a:ext cx="685800" cy="74958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190775" y="3093215"/>
              <a:ext cx="1215684" cy="830997"/>
            </a:xfrm>
            <a:prstGeom prst="rect">
              <a:avLst/>
            </a:prstGeom>
            <a:solidFill>
              <a:srgbClr val="FFFFFF"/>
            </a:solidFill>
            <a:ln>
              <a:solidFill>
                <a:srgbClr val="FF0000"/>
              </a:solidFill>
            </a:ln>
          </p:spPr>
          <p:txBody>
            <a:bodyPr wrap="square" lIns="45720" tIns="45720" rIns="45720" bIns="45720" rtlCol="0">
              <a:spAutoFit/>
            </a:bodyPr>
            <a:lstStyle/>
            <a:p>
              <a:pPr algn="ctr"/>
              <a:r>
                <a:rPr lang="en-US" sz="1600" b="1" dirty="0" smtClean="0">
                  <a:solidFill>
                    <a:srgbClr val="FF0000"/>
                  </a:solidFill>
                </a:rPr>
                <a:t>Pressure Release &amp; Relief Valves</a:t>
              </a:r>
              <a:endParaRPr lang="en-US" sz="1600" b="1" dirty="0">
                <a:solidFill>
                  <a:srgbClr val="FF0000"/>
                </a:solidFill>
              </a:endParaRPr>
            </a:p>
          </p:txBody>
        </p:sp>
        <p:cxnSp>
          <p:nvCxnSpPr>
            <p:cNvPr id="46" name="Straight Arrow Connector 45"/>
            <p:cNvCxnSpPr>
              <a:stCxn id="45" idx="1"/>
            </p:cNvCxnSpPr>
            <p:nvPr/>
          </p:nvCxnSpPr>
          <p:spPr>
            <a:xfrm flipH="1">
              <a:off x="2748983" y="3508714"/>
              <a:ext cx="1441792" cy="16927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982663" y="6135299"/>
              <a:ext cx="1156719" cy="830997"/>
            </a:xfrm>
            <a:prstGeom prst="rect">
              <a:avLst/>
            </a:prstGeom>
            <a:solidFill>
              <a:srgbClr val="FFFFFF"/>
            </a:solidFill>
            <a:ln>
              <a:solidFill>
                <a:srgbClr val="FF0000"/>
              </a:solidFill>
            </a:ln>
          </p:spPr>
          <p:txBody>
            <a:bodyPr wrap="square" lIns="45720" tIns="45720" rIns="45720" bIns="45720" rtlCol="0">
              <a:spAutoFit/>
            </a:bodyPr>
            <a:lstStyle/>
            <a:p>
              <a:pPr algn="ctr"/>
              <a:r>
                <a:rPr lang="en-US" sz="1600" b="1" dirty="0" smtClean="0">
                  <a:solidFill>
                    <a:srgbClr val="FF0000"/>
                  </a:solidFill>
                </a:rPr>
                <a:t>Actuator/</a:t>
              </a:r>
            </a:p>
            <a:p>
              <a:pPr algn="ctr"/>
              <a:r>
                <a:rPr lang="en-US" sz="1600" b="1" dirty="0" smtClean="0">
                  <a:solidFill>
                    <a:srgbClr val="FF0000"/>
                  </a:solidFill>
                </a:rPr>
                <a:t>Master Cylinder</a:t>
              </a:r>
              <a:endParaRPr lang="en-US" sz="1600" b="1" dirty="0">
                <a:solidFill>
                  <a:srgbClr val="FF0000"/>
                </a:solidFill>
              </a:endParaRPr>
            </a:p>
          </p:txBody>
        </p:sp>
        <p:cxnSp>
          <p:nvCxnSpPr>
            <p:cNvPr id="57" name="Straight Arrow Connector 56"/>
            <p:cNvCxnSpPr>
              <a:stCxn id="56" idx="0"/>
            </p:cNvCxnSpPr>
            <p:nvPr/>
          </p:nvCxnSpPr>
          <p:spPr>
            <a:xfrm flipV="1">
              <a:off x="1561023" y="5320973"/>
              <a:ext cx="730760" cy="81432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006588" y="3300962"/>
              <a:ext cx="523195" cy="584775"/>
            </a:xfrm>
            <a:prstGeom prst="rect">
              <a:avLst/>
            </a:prstGeom>
            <a:solidFill>
              <a:srgbClr val="FFFFFF"/>
            </a:solidFill>
            <a:ln>
              <a:solidFill>
                <a:srgbClr val="FF0000"/>
              </a:solidFill>
            </a:ln>
          </p:spPr>
          <p:txBody>
            <a:bodyPr wrap="square" lIns="45720" tIns="45720" rIns="45720" bIns="45720" rtlCol="0">
              <a:spAutoFit/>
            </a:bodyPr>
            <a:lstStyle/>
            <a:p>
              <a:pPr algn="ctr"/>
              <a:r>
                <a:rPr lang="en-US" sz="1600" b="1" dirty="0" smtClean="0">
                  <a:solidFill>
                    <a:srgbClr val="FF0000"/>
                  </a:solidFill>
                </a:rPr>
                <a:t>DAQ box</a:t>
              </a:r>
              <a:endParaRPr lang="en-US" sz="1600" b="1" dirty="0">
                <a:solidFill>
                  <a:srgbClr val="FF0000"/>
                </a:solidFill>
              </a:endParaRPr>
            </a:p>
          </p:txBody>
        </p:sp>
        <p:cxnSp>
          <p:nvCxnSpPr>
            <p:cNvPr id="64" name="Straight Arrow Connector 63"/>
            <p:cNvCxnSpPr/>
            <p:nvPr/>
          </p:nvCxnSpPr>
          <p:spPr>
            <a:xfrm flipV="1">
              <a:off x="1268185" y="2806372"/>
              <a:ext cx="519226" cy="494591"/>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5543" name="Picture 7" descr="E:\Pictures\MRI_Project_photos\IMG_877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0103" r="1666" b="3945"/>
            <a:stretch/>
          </p:blipFill>
          <p:spPr bwMode="auto">
            <a:xfrm rot="5400000" flipH="1">
              <a:off x="3446064" y="2284034"/>
              <a:ext cx="6835656" cy="2591020"/>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p:cNvSpPr txBox="1"/>
            <p:nvPr/>
          </p:nvSpPr>
          <p:spPr>
            <a:xfrm>
              <a:off x="7473603" y="5202708"/>
              <a:ext cx="1066580" cy="338554"/>
            </a:xfrm>
            <a:prstGeom prst="rect">
              <a:avLst/>
            </a:prstGeom>
            <a:solidFill>
              <a:srgbClr val="FFFFFF"/>
            </a:solidFill>
            <a:ln>
              <a:solidFill>
                <a:srgbClr val="FF0000"/>
              </a:solidFill>
            </a:ln>
          </p:spPr>
          <p:txBody>
            <a:bodyPr wrap="square" lIns="45720" tIns="45720" rIns="45720" bIns="45720" rtlCol="0">
              <a:spAutoFit/>
            </a:bodyPr>
            <a:lstStyle/>
            <a:p>
              <a:r>
                <a:rPr lang="en-US" sz="1600" b="1" dirty="0" smtClean="0">
                  <a:solidFill>
                    <a:srgbClr val="FF0000"/>
                  </a:solidFill>
                </a:rPr>
                <a:t>Backboard</a:t>
              </a:r>
              <a:endParaRPr lang="en-US" sz="1600" b="1" dirty="0">
                <a:solidFill>
                  <a:srgbClr val="FF0000"/>
                </a:solidFill>
              </a:endParaRPr>
            </a:p>
          </p:txBody>
        </p:sp>
        <p:cxnSp>
          <p:nvCxnSpPr>
            <p:cNvPr id="72" name="Straight Arrow Connector 71"/>
            <p:cNvCxnSpPr>
              <a:stCxn id="71" idx="1"/>
            </p:cNvCxnSpPr>
            <p:nvPr/>
          </p:nvCxnSpPr>
          <p:spPr>
            <a:xfrm flipH="1" flipV="1">
              <a:off x="6939983" y="5320975"/>
              <a:ext cx="533620" cy="5101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7689613" y="5890614"/>
              <a:ext cx="621970" cy="338554"/>
            </a:xfrm>
            <a:prstGeom prst="rect">
              <a:avLst/>
            </a:prstGeom>
            <a:solidFill>
              <a:srgbClr val="FFFFFF"/>
            </a:solidFill>
            <a:ln>
              <a:solidFill>
                <a:srgbClr val="FF0000"/>
              </a:solidFill>
            </a:ln>
          </p:spPr>
          <p:txBody>
            <a:bodyPr wrap="square" lIns="45720" tIns="45720" rIns="45720" bIns="45720" rtlCol="0">
              <a:spAutoFit/>
            </a:bodyPr>
            <a:lstStyle/>
            <a:p>
              <a:r>
                <a:rPr lang="en-US" sz="1600" b="1" dirty="0" smtClean="0">
                  <a:solidFill>
                    <a:srgbClr val="FF0000"/>
                  </a:solidFill>
                </a:rPr>
                <a:t>Pillow</a:t>
              </a:r>
              <a:endParaRPr lang="en-US" sz="1600" b="1" dirty="0">
                <a:solidFill>
                  <a:srgbClr val="FF0000"/>
                </a:solidFill>
              </a:endParaRPr>
            </a:p>
          </p:txBody>
        </p:sp>
        <p:cxnSp>
          <p:nvCxnSpPr>
            <p:cNvPr id="78" name="Straight Arrow Connector 77"/>
            <p:cNvCxnSpPr>
              <a:stCxn id="77" idx="1"/>
            </p:cNvCxnSpPr>
            <p:nvPr/>
          </p:nvCxnSpPr>
          <p:spPr>
            <a:xfrm flipH="1">
              <a:off x="7155993" y="6059891"/>
              <a:ext cx="533620" cy="16927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7473603" y="2884390"/>
              <a:ext cx="990380" cy="584775"/>
            </a:xfrm>
            <a:prstGeom prst="rect">
              <a:avLst/>
            </a:prstGeom>
            <a:solidFill>
              <a:srgbClr val="FFFFFF"/>
            </a:solidFill>
            <a:ln>
              <a:solidFill>
                <a:srgbClr val="FF0000"/>
              </a:solidFill>
            </a:ln>
          </p:spPr>
          <p:txBody>
            <a:bodyPr wrap="square" lIns="45720" tIns="45720" rIns="45720" bIns="45720" rtlCol="0">
              <a:spAutoFit/>
            </a:bodyPr>
            <a:lstStyle/>
            <a:p>
              <a:pPr algn="ctr"/>
              <a:r>
                <a:rPr lang="en-US" sz="1600" b="1" dirty="0" smtClean="0">
                  <a:solidFill>
                    <a:srgbClr val="FF0000"/>
                  </a:solidFill>
                </a:rPr>
                <a:t>Leg Restraints</a:t>
              </a:r>
              <a:endParaRPr lang="en-US" sz="1600" b="1" dirty="0">
                <a:solidFill>
                  <a:srgbClr val="FF0000"/>
                </a:solidFill>
              </a:endParaRPr>
            </a:p>
          </p:txBody>
        </p:sp>
        <p:cxnSp>
          <p:nvCxnSpPr>
            <p:cNvPr id="82" name="Straight Arrow Connector 81"/>
            <p:cNvCxnSpPr>
              <a:stCxn id="81" idx="1"/>
            </p:cNvCxnSpPr>
            <p:nvPr/>
          </p:nvCxnSpPr>
          <p:spPr>
            <a:xfrm flipH="1" flipV="1">
              <a:off x="6863892" y="3093215"/>
              <a:ext cx="609711" cy="8356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649006" y="4068197"/>
              <a:ext cx="833777" cy="584775"/>
            </a:xfrm>
            <a:prstGeom prst="rect">
              <a:avLst/>
            </a:prstGeom>
            <a:solidFill>
              <a:srgbClr val="FFFFFF"/>
            </a:solidFill>
            <a:ln>
              <a:solidFill>
                <a:srgbClr val="FF0000"/>
              </a:solidFill>
            </a:ln>
          </p:spPr>
          <p:txBody>
            <a:bodyPr wrap="square" lIns="45720" tIns="45720" rIns="45720" bIns="45720" rtlCol="0">
              <a:spAutoFit/>
            </a:bodyPr>
            <a:lstStyle/>
            <a:p>
              <a:pPr algn="ctr"/>
              <a:r>
                <a:rPr lang="en-US" sz="1600" b="1" dirty="0" smtClean="0">
                  <a:solidFill>
                    <a:srgbClr val="FF0000"/>
                  </a:solidFill>
                </a:rPr>
                <a:t>E-stop Button</a:t>
              </a:r>
              <a:endParaRPr lang="en-US" sz="1600" b="1" dirty="0">
                <a:solidFill>
                  <a:srgbClr val="FF0000"/>
                </a:solidFill>
              </a:endParaRPr>
            </a:p>
          </p:txBody>
        </p:sp>
        <p:cxnSp>
          <p:nvCxnSpPr>
            <p:cNvPr id="84" name="Straight Arrow Connector 83"/>
            <p:cNvCxnSpPr>
              <a:stCxn id="83" idx="0"/>
            </p:cNvCxnSpPr>
            <p:nvPr/>
          </p:nvCxnSpPr>
          <p:spPr>
            <a:xfrm flipV="1">
              <a:off x="6065895" y="3677990"/>
              <a:ext cx="264488" cy="39020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1" idx="1"/>
            </p:cNvCxnSpPr>
            <p:nvPr/>
          </p:nvCxnSpPr>
          <p:spPr>
            <a:xfrm flipH="1" flipV="1">
              <a:off x="6939983" y="2612271"/>
              <a:ext cx="533620" cy="56450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1" idx="1"/>
            </p:cNvCxnSpPr>
            <p:nvPr/>
          </p:nvCxnSpPr>
          <p:spPr>
            <a:xfrm flipH="1" flipV="1">
              <a:off x="6863893" y="2124135"/>
              <a:ext cx="609710" cy="1052643"/>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537322" y="1987846"/>
              <a:ext cx="761780" cy="584775"/>
            </a:xfrm>
            <a:prstGeom prst="rect">
              <a:avLst/>
            </a:prstGeom>
            <a:solidFill>
              <a:srgbClr val="FFFFFF"/>
            </a:solidFill>
            <a:ln>
              <a:solidFill>
                <a:srgbClr val="FF0000"/>
              </a:solidFill>
            </a:ln>
          </p:spPr>
          <p:txBody>
            <a:bodyPr wrap="square" lIns="45720" tIns="45720" rIns="45720" bIns="45720" rtlCol="0">
              <a:spAutoFit/>
            </a:bodyPr>
            <a:lstStyle/>
            <a:p>
              <a:pPr algn="ctr"/>
              <a:r>
                <a:rPr lang="en-US" sz="1600" b="1" dirty="0" smtClean="0">
                  <a:solidFill>
                    <a:srgbClr val="FF0000"/>
                  </a:solidFill>
                </a:rPr>
                <a:t>Slave Piston</a:t>
              </a:r>
              <a:endParaRPr lang="en-US" sz="1600" b="1" dirty="0">
                <a:solidFill>
                  <a:srgbClr val="FF0000"/>
                </a:solidFill>
              </a:endParaRPr>
            </a:p>
          </p:txBody>
        </p:sp>
        <p:cxnSp>
          <p:nvCxnSpPr>
            <p:cNvPr id="98" name="Straight Arrow Connector 97"/>
            <p:cNvCxnSpPr/>
            <p:nvPr/>
          </p:nvCxnSpPr>
          <p:spPr>
            <a:xfrm flipH="1" flipV="1">
              <a:off x="7206794" y="1431696"/>
              <a:ext cx="355708" cy="55615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5649006" y="618222"/>
              <a:ext cx="761780" cy="584775"/>
            </a:xfrm>
            <a:prstGeom prst="rect">
              <a:avLst/>
            </a:prstGeom>
            <a:solidFill>
              <a:srgbClr val="FFFFFF"/>
            </a:solidFill>
            <a:ln>
              <a:solidFill>
                <a:srgbClr val="FF0000"/>
              </a:solidFill>
            </a:ln>
          </p:spPr>
          <p:txBody>
            <a:bodyPr wrap="square" lIns="45720" tIns="45720" rIns="45720" bIns="45720" rtlCol="0">
              <a:spAutoFit/>
            </a:bodyPr>
            <a:lstStyle/>
            <a:p>
              <a:pPr algn="ctr"/>
              <a:r>
                <a:rPr lang="en-US" sz="1600" b="1" dirty="0" smtClean="0">
                  <a:solidFill>
                    <a:srgbClr val="FF0000"/>
                  </a:solidFill>
                </a:rPr>
                <a:t>Loading Platen</a:t>
              </a:r>
              <a:endParaRPr lang="en-US" sz="1600" b="1" dirty="0">
                <a:solidFill>
                  <a:srgbClr val="FF0000"/>
                </a:solidFill>
              </a:endParaRPr>
            </a:p>
          </p:txBody>
        </p:sp>
        <p:cxnSp>
          <p:nvCxnSpPr>
            <p:cNvPr id="104" name="Straight Arrow Connector 103"/>
            <p:cNvCxnSpPr/>
            <p:nvPr/>
          </p:nvCxnSpPr>
          <p:spPr>
            <a:xfrm>
              <a:off x="6410786" y="1202997"/>
              <a:ext cx="529197" cy="38417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249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writing 02/27/12</a:t>
            </a:r>
          </a:p>
        </p:txBody>
      </p:sp>
      <p:pic>
        <p:nvPicPr>
          <p:cNvPr id="65538" name="Picture 2" descr="E:\Pictures\MRI_Project_photos\IMG_874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52" r="25291"/>
          <a:stretch/>
        </p:blipFill>
        <p:spPr bwMode="auto">
          <a:xfrm>
            <a:off x="118753" y="1887685"/>
            <a:ext cx="3298933" cy="3037139"/>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p:cNvGrpSpPr/>
          <p:nvPr/>
        </p:nvGrpSpPr>
        <p:grpSpPr>
          <a:xfrm>
            <a:off x="3519435" y="1958775"/>
            <a:ext cx="5008179" cy="3794151"/>
            <a:chOff x="3519435" y="1958775"/>
            <a:chExt cx="5008179" cy="3794151"/>
          </a:xfrm>
        </p:grpSpPr>
        <p:pic>
          <p:nvPicPr>
            <p:cNvPr id="65539" name="Picture 3" descr="E:\Pictures\MRI_Project_photos\IMG_875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19435" y="2416704"/>
              <a:ext cx="5008179" cy="333622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3585497" y="4221422"/>
              <a:ext cx="945187" cy="338554"/>
            </a:xfrm>
            <a:prstGeom prst="rect">
              <a:avLst/>
            </a:prstGeom>
            <a:solidFill>
              <a:srgbClr val="FFFFFF"/>
            </a:solidFill>
            <a:ln>
              <a:solidFill>
                <a:srgbClr val="FF0000"/>
              </a:solidFill>
            </a:ln>
          </p:spPr>
          <p:txBody>
            <a:bodyPr wrap="square" lIns="45720" tIns="45720" rIns="45720" bIns="45720" rtlCol="0">
              <a:spAutoFit/>
            </a:bodyPr>
            <a:lstStyle/>
            <a:p>
              <a:pPr algn="ctr"/>
              <a:r>
                <a:rPr lang="en-US" sz="1600" b="1" dirty="0" smtClean="0">
                  <a:solidFill>
                    <a:srgbClr val="FF0000"/>
                  </a:solidFill>
                </a:rPr>
                <a:t>Switches</a:t>
              </a:r>
              <a:endParaRPr lang="en-US" sz="1600" b="1" dirty="0">
                <a:solidFill>
                  <a:srgbClr val="FF0000"/>
                </a:solidFill>
              </a:endParaRPr>
            </a:p>
          </p:txBody>
        </p:sp>
        <p:cxnSp>
          <p:nvCxnSpPr>
            <p:cNvPr id="3" name="Straight Arrow Connector 2"/>
            <p:cNvCxnSpPr>
              <a:stCxn id="15" idx="0"/>
            </p:cNvCxnSpPr>
            <p:nvPr/>
          </p:nvCxnSpPr>
          <p:spPr>
            <a:xfrm flipV="1">
              <a:off x="4058091" y="3903077"/>
              <a:ext cx="0" cy="31834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807507" y="4687363"/>
              <a:ext cx="684353" cy="830997"/>
            </a:xfrm>
            <a:prstGeom prst="rect">
              <a:avLst/>
            </a:prstGeom>
            <a:solidFill>
              <a:srgbClr val="FFFFFF"/>
            </a:solidFill>
            <a:ln>
              <a:solidFill>
                <a:srgbClr val="FF0000"/>
              </a:solidFill>
            </a:ln>
          </p:spPr>
          <p:txBody>
            <a:bodyPr wrap="square" lIns="45720" tIns="45720" rIns="45720" bIns="45720" rtlCol="0">
              <a:spAutoFit/>
            </a:bodyPr>
            <a:lstStyle/>
            <a:p>
              <a:pPr algn="ctr"/>
              <a:r>
                <a:rPr lang="en-US" sz="1600" b="1" dirty="0" smtClean="0">
                  <a:solidFill>
                    <a:srgbClr val="FF0000"/>
                  </a:solidFill>
                </a:rPr>
                <a:t>28V Power </a:t>
              </a:r>
              <a:r>
                <a:rPr lang="en-US" sz="1600" b="1" dirty="0">
                  <a:solidFill>
                    <a:srgbClr val="FF0000"/>
                  </a:solidFill>
                </a:rPr>
                <a:t>S</a:t>
              </a:r>
              <a:r>
                <a:rPr lang="en-US" sz="1600" b="1" dirty="0" smtClean="0">
                  <a:solidFill>
                    <a:srgbClr val="FF0000"/>
                  </a:solidFill>
                </a:rPr>
                <a:t>upply</a:t>
              </a:r>
              <a:endParaRPr lang="en-US" sz="1600" b="1" dirty="0">
                <a:solidFill>
                  <a:srgbClr val="FF0000"/>
                </a:solidFill>
              </a:endParaRPr>
            </a:p>
          </p:txBody>
        </p:sp>
        <p:cxnSp>
          <p:nvCxnSpPr>
            <p:cNvPr id="31" name="Straight Arrow Connector 30"/>
            <p:cNvCxnSpPr>
              <a:stCxn id="30" idx="3"/>
            </p:cNvCxnSpPr>
            <p:nvPr/>
          </p:nvCxnSpPr>
          <p:spPr>
            <a:xfrm flipV="1">
              <a:off x="4491860" y="4687363"/>
              <a:ext cx="423041" cy="41549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066052" y="4933585"/>
              <a:ext cx="523195" cy="338554"/>
            </a:xfrm>
            <a:prstGeom prst="rect">
              <a:avLst/>
            </a:prstGeom>
            <a:solidFill>
              <a:srgbClr val="FFFFFF"/>
            </a:solidFill>
            <a:ln>
              <a:solidFill>
                <a:srgbClr val="FF0000"/>
              </a:solidFill>
            </a:ln>
          </p:spPr>
          <p:txBody>
            <a:bodyPr wrap="square" lIns="45720" tIns="45720" rIns="45720" bIns="45720" rtlCol="0">
              <a:spAutoFit/>
            </a:bodyPr>
            <a:lstStyle/>
            <a:p>
              <a:pPr algn="ctr"/>
              <a:r>
                <a:rPr lang="en-US" sz="1600" b="1" dirty="0" smtClean="0">
                  <a:solidFill>
                    <a:srgbClr val="FF0000"/>
                  </a:solidFill>
                </a:rPr>
                <a:t>Fuse</a:t>
              </a:r>
              <a:endParaRPr lang="en-US" sz="1600" b="1" dirty="0">
                <a:solidFill>
                  <a:srgbClr val="FF0000"/>
                </a:solidFill>
              </a:endParaRPr>
            </a:p>
          </p:txBody>
        </p:sp>
        <p:cxnSp>
          <p:nvCxnSpPr>
            <p:cNvPr id="64" name="Straight Arrow Connector 63"/>
            <p:cNvCxnSpPr>
              <a:stCxn id="63" idx="0"/>
            </p:cNvCxnSpPr>
            <p:nvPr/>
          </p:nvCxnSpPr>
          <p:spPr>
            <a:xfrm flipV="1">
              <a:off x="5327650" y="4495800"/>
              <a:ext cx="539750" cy="43778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067973" y="4895112"/>
              <a:ext cx="876299" cy="830997"/>
            </a:xfrm>
            <a:prstGeom prst="rect">
              <a:avLst/>
            </a:prstGeom>
            <a:solidFill>
              <a:srgbClr val="FFFFFF"/>
            </a:solidFill>
            <a:ln>
              <a:solidFill>
                <a:srgbClr val="FF0000"/>
              </a:solidFill>
            </a:ln>
          </p:spPr>
          <p:txBody>
            <a:bodyPr wrap="square" lIns="45720" tIns="45720" rIns="45720" bIns="45720" rtlCol="0">
              <a:spAutoFit/>
            </a:bodyPr>
            <a:lstStyle/>
            <a:p>
              <a:pPr algn="ctr"/>
              <a:r>
                <a:rPr lang="en-US" sz="1600" b="1" dirty="0" smtClean="0">
                  <a:solidFill>
                    <a:srgbClr val="FF0000"/>
                  </a:solidFill>
                </a:rPr>
                <a:t>Stepper Motor Driver</a:t>
              </a:r>
              <a:endParaRPr lang="en-US" sz="1600" b="1" dirty="0">
                <a:solidFill>
                  <a:srgbClr val="FF0000"/>
                </a:solidFill>
              </a:endParaRPr>
            </a:p>
          </p:txBody>
        </p:sp>
        <p:cxnSp>
          <p:nvCxnSpPr>
            <p:cNvPr id="72" name="Straight Arrow Connector 71"/>
            <p:cNvCxnSpPr>
              <a:stCxn id="71" idx="3"/>
            </p:cNvCxnSpPr>
            <p:nvPr/>
          </p:nvCxnSpPr>
          <p:spPr>
            <a:xfrm flipV="1">
              <a:off x="6944272" y="4895112"/>
              <a:ext cx="320348" cy="41549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5778608" y="1970412"/>
              <a:ext cx="987863" cy="830997"/>
            </a:xfrm>
            <a:prstGeom prst="rect">
              <a:avLst/>
            </a:prstGeom>
            <a:solidFill>
              <a:srgbClr val="FFFFFF"/>
            </a:solidFill>
            <a:ln>
              <a:solidFill>
                <a:srgbClr val="FF0000"/>
              </a:solidFill>
            </a:ln>
          </p:spPr>
          <p:txBody>
            <a:bodyPr wrap="square" lIns="45720" tIns="45720" rIns="45720" bIns="45720" rtlCol="0">
              <a:spAutoFit/>
            </a:bodyPr>
            <a:lstStyle/>
            <a:p>
              <a:pPr algn="ctr"/>
              <a:r>
                <a:rPr lang="en-US" sz="1600" b="1" dirty="0" smtClean="0">
                  <a:solidFill>
                    <a:srgbClr val="FF0000"/>
                  </a:solidFill>
                </a:rPr>
                <a:t>Fiber Optic Controller</a:t>
              </a:r>
              <a:endParaRPr lang="en-US" sz="1600" b="1" dirty="0">
                <a:solidFill>
                  <a:srgbClr val="FF0000"/>
                </a:solidFill>
              </a:endParaRPr>
            </a:p>
          </p:txBody>
        </p:sp>
        <p:cxnSp>
          <p:nvCxnSpPr>
            <p:cNvPr id="59" name="Straight Arrow Connector 58"/>
            <p:cNvCxnSpPr>
              <a:stCxn id="58" idx="2"/>
            </p:cNvCxnSpPr>
            <p:nvPr/>
          </p:nvCxnSpPr>
          <p:spPr>
            <a:xfrm>
              <a:off x="6272540" y="2801409"/>
              <a:ext cx="353739" cy="39899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7671239" y="2431419"/>
              <a:ext cx="845643" cy="830997"/>
            </a:xfrm>
            <a:prstGeom prst="rect">
              <a:avLst/>
            </a:prstGeom>
            <a:solidFill>
              <a:srgbClr val="FFFFFF"/>
            </a:solidFill>
            <a:ln>
              <a:solidFill>
                <a:srgbClr val="FF0000"/>
              </a:solidFill>
            </a:ln>
          </p:spPr>
          <p:txBody>
            <a:bodyPr wrap="square" lIns="45720" tIns="45720" rIns="45720" bIns="45720" rtlCol="0">
              <a:spAutoFit/>
            </a:bodyPr>
            <a:lstStyle/>
            <a:p>
              <a:pPr algn="ctr"/>
              <a:r>
                <a:rPr lang="en-US" sz="1600" b="1" dirty="0" smtClean="0">
                  <a:solidFill>
                    <a:srgbClr val="FF0000"/>
                  </a:solidFill>
                </a:rPr>
                <a:t>Safety Circuit SSRs</a:t>
              </a:r>
              <a:endParaRPr lang="en-US" sz="1600" b="1" dirty="0">
                <a:solidFill>
                  <a:srgbClr val="FF0000"/>
                </a:solidFill>
              </a:endParaRPr>
            </a:p>
          </p:txBody>
        </p:sp>
        <p:cxnSp>
          <p:nvCxnSpPr>
            <p:cNvPr id="66" name="Straight Arrow Connector 65"/>
            <p:cNvCxnSpPr/>
            <p:nvPr/>
          </p:nvCxnSpPr>
          <p:spPr>
            <a:xfrm flipH="1">
              <a:off x="7531431" y="3262416"/>
              <a:ext cx="139808" cy="47138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flipV="1">
              <a:off x="7379139" y="3200400"/>
              <a:ext cx="292100" cy="62016"/>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4985474" y="1958775"/>
              <a:ext cx="684353" cy="830997"/>
            </a:xfrm>
            <a:prstGeom prst="rect">
              <a:avLst/>
            </a:prstGeom>
            <a:solidFill>
              <a:srgbClr val="FFFFFF"/>
            </a:solidFill>
            <a:ln>
              <a:solidFill>
                <a:srgbClr val="FF0000"/>
              </a:solidFill>
            </a:ln>
          </p:spPr>
          <p:txBody>
            <a:bodyPr wrap="square" lIns="45720" tIns="45720" rIns="45720" bIns="45720" rtlCol="0">
              <a:spAutoFit/>
            </a:bodyPr>
            <a:lstStyle/>
            <a:p>
              <a:pPr algn="ctr"/>
              <a:r>
                <a:rPr lang="en-US" sz="1600" b="1" dirty="0" smtClean="0">
                  <a:solidFill>
                    <a:srgbClr val="FF0000"/>
                  </a:solidFill>
                </a:rPr>
                <a:t>24V Power </a:t>
              </a:r>
              <a:r>
                <a:rPr lang="en-US" sz="1600" b="1" dirty="0">
                  <a:solidFill>
                    <a:srgbClr val="FF0000"/>
                  </a:solidFill>
                </a:rPr>
                <a:t>S</a:t>
              </a:r>
              <a:r>
                <a:rPr lang="en-US" sz="1600" b="1" dirty="0" smtClean="0">
                  <a:solidFill>
                    <a:srgbClr val="FF0000"/>
                  </a:solidFill>
                </a:rPr>
                <a:t>upply</a:t>
              </a:r>
              <a:endParaRPr lang="en-US" sz="1600" b="1" dirty="0">
                <a:solidFill>
                  <a:srgbClr val="FF0000"/>
                </a:solidFill>
              </a:endParaRPr>
            </a:p>
          </p:txBody>
        </p:sp>
        <p:cxnSp>
          <p:nvCxnSpPr>
            <p:cNvPr id="76" name="Straight Arrow Connector 75"/>
            <p:cNvCxnSpPr/>
            <p:nvPr/>
          </p:nvCxnSpPr>
          <p:spPr>
            <a:xfrm>
              <a:off x="5327651" y="2801409"/>
              <a:ext cx="0" cy="46100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4830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writing 02/28/12</a:t>
            </a:r>
          </a:p>
        </p:txBody>
      </p:sp>
      <p:grpSp>
        <p:nvGrpSpPr>
          <p:cNvPr id="4" name="Group 3"/>
          <p:cNvGrpSpPr/>
          <p:nvPr/>
        </p:nvGrpSpPr>
        <p:grpSpPr>
          <a:xfrm>
            <a:off x="617220" y="1150203"/>
            <a:ext cx="3345180" cy="4361180"/>
            <a:chOff x="617220" y="1150203"/>
            <a:chExt cx="3345180" cy="4361180"/>
          </a:xfrm>
        </p:grpSpPr>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520" y="1406105"/>
              <a:ext cx="3200400" cy="4105278"/>
            </a:xfrm>
            <a:prstGeom prst="rect">
              <a:avLst/>
            </a:prstGeom>
            <a:noFill/>
            <a:ln>
              <a:noFill/>
            </a:ln>
            <a:effectLst/>
            <a:extLst/>
          </p:spPr>
        </p:pic>
        <p:sp>
          <p:nvSpPr>
            <p:cNvPr id="75" name="TextBox 74"/>
            <p:cNvSpPr txBox="1"/>
            <p:nvPr/>
          </p:nvSpPr>
          <p:spPr>
            <a:xfrm>
              <a:off x="617220" y="4503003"/>
              <a:ext cx="2202180" cy="830997"/>
            </a:xfrm>
            <a:prstGeom prst="rect">
              <a:avLst/>
            </a:prstGeom>
            <a:solidFill>
              <a:srgbClr val="FFFFFF">
                <a:alpha val="50196"/>
              </a:srgbClr>
            </a:solidFill>
            <a:ln>
              <a:noFill/>
            </a:ln>
          </p:spPr>
          <p:txBody>
            <a:bodyPr wrap="square" lIns="45720" tIns="45720" rIns="45720" bIns="45720" rtlCol="0">
              <a:spAutoFit/>
            </a:bodyPr>
            <a:lstStyle/>
            <a:p>
              <a:pPr algn="ctr"/>
              <a:r>
                <a:rPr lang="en-US" sz="1600" b="1" dirty="0" smtClean="0">
                  <a:solidFill>
                    <a:srgbClr val="FF0000"/>
                  </a:solidFill>
                </a:rPr>
                <a:t>Noisy components: power supplies and stepper motor driver</a:t>
              </a:r>
              <a:endParaRPr lang="en-US" sz="1600" b="1" dirty="0">
                <a:solidFill>
                  <a:srgbClr val="FF0000"/>
                </a:solidFill>
              </a:endParaRPr>
            </a:p>
          </p:txBody>
        </p:sp>
        <p:sp>
          <p:nvSpPr>
            <p:cNvPr id="2" name="Rounded Rectangle 1"/>
            <p:cNvSpPr/>
            <p:nvPr/>
          </p:nvSpPr>
          <p:spPr>
            <a:xfrm>
              <a:off x="731520" y="3657600"/>
              <a:ext cx="3078480" cy="16691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286000" y="1150203"/>
              <a:ext cx="1600200" cy="830997"/>
            </a:xfrm>
            <a:prstGeom prst="rect">
              <a:avLst/>
            </a:prstGeom>
            <a:solidFill>
              <a:srgbClr val="FFFFFF">
                <a:alpha val="50196"/>
              </a:srgbClr>
            </a:solidFill>
            <a:ln>
              <a:noFill/>
            </a:ln>
          </p:spPr>
          <p:txBody>
            <a:bodyPr wrap="square" lIns="45720" tIns="45720" rIns="45720" bIns="45720" rtlCol="0">
              <a:spAutoFit/>
            </a:bodyPr>
            <a:lstStyle/>
            <a:p>
              <a:pPr algn="ctr"/>
              <a:r>
                <a:rPr lang="en-US" sz="1600" b="1" dirty="0">
                  <a:solidFill>
                    <a:srgbClr val="FF0000"/>
                  </a:solidFill>
                </a:rPr>
                <a:t>Noise-sensitive components: DAQ, Transducers</a:t>
              </a:r>
            </a:p>
          </p:txBody>
        </p:sp>
        <p:sp>
          <p:nvSpPr>
            <p:cNvPr id="25" name="Rounded Rectangle 24"/>
            <p:cNvSpPr/>
            <p:nvPr/>
          </p:nvSpPr>
          <p:spPr>
            <a:xfrm>
              <a:off x="883920" y="1150203"/>
              <a:ext cx="3078480" cy="144059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5403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writing 02/28/12</a:t>
            </a:r>
          </a:p>
        </p:txBody>
      </p:sp>
      <p:grpSp>
        <p:nvGrpSpPr>
          <p:cNvPr id="46" name="Group 45"/>
          <p:cNvGrpSpPr/>
          <p:nvPr/>
        </p:nvGrpSpPr>
        <p:grpSpPr>
          <a:xfrm>
            <a:off x="1172667" y="806450"/>
            <a:ext cx="6934200" cy="2743200"/>
            <a:chOff x="457200" y="2057400"/>
            <a:chExt cx="6934200" cy="2743200"/>
          </a:xfrm>
        </p:grpSpPr>
        <p:grpSp>
          <p:nvGrpSpPr>
            <p:cNvPr id="40" name="Group 39"/>
            <p:cNvGrpSpPr/>
            <p:nvPr/>
          </p:nvGrpSpPr>
          <p:grpSpPr>
            <a:xfrm>
              <a:off x="624432" y="2209800"/>
              <a:ext cx="3337968" cy="2438400"/>
              <a:chOff x="624432" y="2209800"/>
              <a:chExt cx="3337968" cy="2438400"/>
            </a:xfrm>
          </p:grpSpPr>
          <p:cxnSp>
            <p:nvCxnSpPr>
              <p:cNvPr id="5" name="Straight Connector 4"/>
              <p:cNvCxnSpPr/>
              <p:nvPr/>
            </p:nvCxnSpPr>
            <p:spPr>
              <a:xfrm>
                <a:off x="990600" y="2438400"/>
                <a:ext cx="0" cy="1854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990602" y="4292600"/>
                <a:ext cx="29717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16200000">
                <a:off x="97423" y="3180834"/>
                <a:ext cx="1447800" cy="369332"/>
              </a:xfrm>
              <a:prstGeom prst="rect">
                <a:avLst/>
              </a:prstGeom>
              <a:noFill/>
            </p:spPr>
            <p:txBody>
              <a:bodyPr wrap="square" rtlCol="0">
                <a:spAutoFit/>
              </a:bodyPr>
              <a:lstStyle/>
              <a:p>
                <a:r>
                  <a:rPr lang="en-US" dirty="0" smtClean="0"/>
                  <a:t>Analog Input</a:t>
                </a:r>
                <a:endParaRPr lang="en-US" dirty="0"/>
              </a:p>
            </p:txBody>
          </p:sp>
          <p:sp>
            <p:nvSpPr>
              <p:cNvPr id="9" name="Right Brace 8"/>
              <p:cNvSpPr/>
              <p:nvPr/>
            </p:nvSpPr>
            <p:spPr>
              <a:xfrm rot="16200000">
                <a:off x="1016003" y="2616202"/>
                <a:ext cx="254002" cy="30479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p:cNvSpPr/>
              <p:nvPr/>
            </p:nvSpPr>
            <p:spPr>
              <a:xfrm rot="16200000">
                <a:off x="1508125" y="2428877"/>
                <a:ext cx="260352" cy="68579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Connector 26"/>
              <p:cNvCxnSpPr/>
              <p:nvPr/>
            </p:nvCxnSpPr>
            <p:spPr>
              <a:xfrm>
                <a:off x="1638301" y="2641600"/>
                <a:ext cx="0" cy="16383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2286000" y="2667000"/>
                <a:ext cx="1" cy="1651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2895600" y="2667000"/>
                <a:ext cx="1" cy="1651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3505199" y="2667000"/>
                <a:ext cx="1" cy="1651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21322" y="4340423"/>
                <a:ext cx="2988678" cy="307777"/>
              </a:xfrm>
              <a:prstGeom prst="rect">
                <a:avLst/>
              </a:prstGeom>
              <a:noFill/>
            </p:spPr>
            <p:txBody>
              <a:bodyPr wrap="square" rtlCol="0">
                <a:spAutoFit/>
              </a:bodyPr>
              <a:lstStyle/>
              <a:p>
                <a:r>
                  <a:rPr lang="en-US" sz="1400" dirty="0" smtClean="0"/>
                  <a:t>0</a:t>
                </a:r>
                <a:r>
                  <a:rPr lang="en-US" sz="1200" dirty="0" smtClean="0"/>
                  <a:t>      </a:t>
                </a:r>
                <a:r>
                  <a:rPr lang="en-US" sz="1000" dirty="0" smtClean="0"/>
                  <a:t>f</a:t>
                </a:r>
                <a:r>
                  <a:rPr lang="en-US" sz="1000" baseline="-25000" dirty="0" smtClean="0"/>
                  <a:t>s</a:t>
                </a:r>
                <a:r>
                  <a:rPr lang="en-US" sz="1000" dirty="0" smtClean="0"/>
                  <a:t>/2</a:t>
                </a:r>
                <a:r>
                  <a:rPr lang="en-US" sz="1200" dirty="0" smtClean="0"/>
                  <a:t>     </a:t>
                </a:r>
                <a:r>
                  <a:rPr lang="en-US" sz="1400" dirty="0" smtClean="0"/>
                  <a:t>f</a:t>
                </a:r>
                <a:r>
                  <a:rPr lang="en-US" sz="1400" baseline="-25000" dirty="0" smtClean="0"/>
                  <a:t>s</a:t>
                </a:r>
                <a:r>
                  <a:rPr lang="en-US" sz="1200" baseline="-25000" dirty="0" smtClean="0"/>
                  <a:t>  </a:t>
                </a:r>
                <a:r>
                  <a:rPr lang="en-US" sz="1200" dirty="0" smtClean="0"/>
                  <a:t>    </a:t>
                </a:r>
                <a:r>
                  <a:rPr lang="en-US" sz="1000" dirty="0" smtClean="0"/>
                  <a:t>3f</a:t>
                </a:r>
                <a:r>
                  <a:rPr lang="en-US" sz="1000" baseline="-25000" dirty="0" smtClean="0"/>
                  <a:t>s</a:t>
                </a:r>
                <a:r>
                  <a:rPr lang="en-US" sz="1000" dirty="0" smtClean="0"/>
                  <a:t>/2</a:t>
                </a:r>
                <a:r>
                  <a:rPr lang="en-US" sz="1200" dirty="0" smtClean="0"/>
                  <a:t>  </a:t>
                </a:r>
                <a:r>
                  <a:rPr lang="en-US" sz="1400" dirty="0" smtClean="0"/>
                  <a:t>2f</a:t>
                </a:r>
                <a:r>
                  <a:rPr lang="en-US" sz="1400" baseline="-25000" dirty="0" smtClean="0"/>
                  <a:t>s</a:t>
                </a:r>
                <a:r>
                  <a:rPr lang="en-US" sz="1200" dirty="0" smtClean="0"/>
                  <a:t>   </a:t>
                </a:r>
                <a:r>
                  <a:rPr lang="en-US" sz="1000" dirty="0" smtClean="0"/>
                  <a:t>5f</a:t>
                </a:r>
                <a:r>
                  <a:rPr lang="en-US" sz="1000" baseline="-25000" dirty="0" smtClean="0"/>
                  <a:t>s</a:t>
                </a:r>
                <a:r>
                  <a:rPr lang="en-US" sz="1000" dirty="0" smtClean="0"/>
                  <a:t>/2</a:t>
                </a:r>
                <a:r>
                  <a:rPr lang="en-US" sz="1200" dirty="0" smtClean="0"/>
                  <a:t>  </a:t>
                </a:r>
                <a:r>
                  <a:rPr lang="en-US" sz="1400" dirty="0" smtClean="0"/>
                  <a:t>3f</a:t>
                </a:r>
                <a:r>
                  <a:rPr lang="en-US" sz="1400" baseline="-25000" dirty="0" smtClean="0"/>
                  <a:t>s</a:t>
                </a:r>
                <a:r>
                  <a:rPr lang="en-US" sz="1200" dirty="0" smtClean="0"/>
                  <a:t>   </a:t>
                </a:r>
                <a:r>
                  <a:rPr lang="en-US" sz="1000" dirty="0"/>
                  <a:t>7</a:t>
                </a:r>
                <a:r>
                  <a:rPr lang="en-US" sz="1000" dirty="0" smtClean="0"/>
                  <a:t>f</a:t>
                </a:r>
                <a:r>
                  <a:rPr lang="en-US" sz="1000" baseline="-25000" dirty="0" smtClean="0"/>
                  <a:t>s</a:t>
                </a:r>
                <a:r>
                  <a:rPr lang="en-US" sz="1000" dirty="0" smtClean="0"/>
                  <a:t>/2</a:t>
                </a:r>
                <a:r>
                  <a:rPr lang="en-US" sz="1200" dirty="0" smtClean="0"/>
                  <a:t>  </a:t>
                </a:r>
                <a:r>
                  <a:rPr lang="en-US" sz="1400" dirty="0" smtClean="0"/>
                  <a:t>4f</a:t>
                </a:r>
                <a:r>
                  <a:rPr lang="en-US" sz="1400" baseline="-25000" dirty="0" smtClean="0"/>
                  <a:t>s</a:t>
                </a:r>
                <a:endParaRPr lang="en-US" sz="1400" dirty="0"/>
              </a:p>
            </p:txBody>
          </p:sp>
          <p:sp>
            <p:nvSpPr>
              <p:cNvPr id="35" name="Right Brace 34"/>
              <p:cNvSpPr/>
              <p:nvPr/>
            </p:nvSpPr>
            <p:spPr>
              <a:xfrm rot="16200000">
                <a:off x="2155823" y="2460623"/>
                <a:ext cx="260352" cy="60960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ight Brace 35"/>
              <p:cNvSpPr/>
              <p:nvPr/>
            </p:nvSpPr>
            <p:spPr>
              <a:xfrm rot="16200000">
                <a:off x="2765423" y="2460623"/>
                <a:ext cx="260352" cy="60960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ight Brace 36"/>
              <p:cNvSpPr/>
              <p:nvPr/>
            </p:nvSpPr>
            <p:spPr>
              <a:xfrm rot="16200000">
                <a:off x="3375023" y="2460623"/>
                <a:ext cx="260352" cy="60960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9" name="Straight Connector 38"/>
              <p:cNvCxnSpPr/>
              <p:nvPr/>
            </p:nvCxnSpPr>
            <p:spPr>
              <a:xfrm>
                <a:off x="1295400" y="4191000"/>
                <a:ext cx="0" cy="177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981200" y="4191000"/>
                <a:ext cx="0" cy="177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590800" y="4191000"/>
                <a:ext cx="0" cy="177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200400" y="4191000"/>
                <a:ext cx="0" cy="177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05432" y="2438400"/>
                <a:ext cx="366168" cy="184666"/>
              </a:xfrm>
              <a:prstGeom prst="rect">
                <a:avLst/>
              </a:prstGeom>
              <a:noFill/>
            </p:spPr>
            <p:txBody>
              <a:bodyPr wrap="square" lIns="0" tIns="0" rIns="0" bIns="0" rtlCol="0">
                <a:spAutoFit/>
              </a:bodyPr>
              <a:lstStyle/>
              <a:p>
                <a:r>
                  <a:rPr lang="en-US" sz="1200" dirty="0" smtClean="0"/>
                  <a:t>N = 0 </a:t>
                </a:r>
                <a:endParaRPr lang="en-US" sz="1200" dirty="0"/>
              </a:p>
            </p:txBody>
          </p:sp>
          <p:sp>
            <p:nvSpPr>
              <p:cNvPr id="48" name="TextBox 47"/>
              <p:cNvSpPr txBox="1"/>
              <p:nvPr/>
            </p:nvSpPr>
            <p:spPr>
              <a:xfrm>
                <a:off x="1538832" y="2438400"/>
                <a:ext cx="366168" cy="184666"/>
              </a:xfrm>
              <a:prstGeom prst="rect">
                <a:avLst/>
              </a:prstGeom>
              <a:noFill/>
            </p:spPr>
            <p:txBody>
              <a:bodyPr wrap="square" lIns="0" tIns="0" rIns="0" bIns="0" rtlCol="0">
                <a:spAutoFit/>
              </a:bodyPr>
              <a:lstStyle/>
              <a:p>
                <a:r>
                  <a:rPr lang="en-US" sz="1200" dirty="0" smtClean="0"/>
                  <a:t>N = 1 </a:t>
                </a:r>
                <a:endParaRPr lang="en-US" sz="1200" dirty="0"/>
              </a:p>
            </p:txBody>
          </p:sp>
          <p:sp>
            <p:nvSpPr>
              <p:cNvPr id="49" name="TextBox 48"/>
              <p:cNvSpPr txBox="1"/>
              <p:nvPr/>
            </p:nvSpPr>
            <p:spPr>
              <a:xfrm>
                <a:off x="2148432" y="2438400"/>
                <a:ext cx="366168" cy="184666"/>
              </a:xfrm>
              <a:prstGeom prst="rect">
                <a:avLst/>
              </a:prstGeom>
              <a:noFill/>
            </p:spPr>
            <p:txBody>
              <a:bodyPr wrap="square" lIns="0" tIns="0" rIns="0" bIns="0" rtlCol="0">
                <a:spAutoFit/>
              </a:bodyPr>
              <a:lstStyle/>
              <a:p>
                <a:r>
                  <a:rPr lang="en-US" sz="1200" dirty="0" smtClean="0"/>
                  <a:t>N = 2 </a:t>
                </a:r>
                <a:endParaRPr lang="en-US" sz="1200" dirty="0"/>
              </a:p>
            </p:txBody>
          </p:sp>
          <p:sp>
            <p:nvSpPr>
              <p:cNvPr id="50" name="TextBox 49"/>
              <p:cNvSpPr txBox="1"/>
              <p:nvPr/>
            </p:nvSpPr>
            <p:spPr>
              <a:xfrm>
                <a:off x="2758032" y="2438400"/>
                <a:ext cx="366168" cy="184666"/>
              </a:xfrm>
              <a:prstGeom prst="rect">
                <a:avLst/>
              </a:prstGeom>
              <a:noFill/>
            </p:spPr>
            <p:txBody>
              <a:bodyPr wrap="square" lIns="0" tIns="0" rIns="0" bIns="0" rtlCol="0">
                <a:spAutoFit/>
              </a:bodyPr>
              <a:lstStyle/>
              <a:p>
                <a:r>
                  <a:rPr lang="en-US" sz="1200" dirty="0" smtClean="0"/>
                  <a:t>N = 3 </a:t>
                </a:r>
                <a:endParaRPr lang="en-US" sz="1200" dirty="0"/>
              </a:p>
            </p:txBody>
          </p:sp>
          <p:sp>
            <p:nvSpPr>
              <p:cNvPr id="51" name="TextBox 50"/>
              <p:cNvSpPr txBox="1"/>
              <p:nvPr/>
            </p:nvSpPr>
            <p:spPr>
              <a:xfrm>
                <a:off x="3367632" y="2438400"/>
                <a:ext cx="366168" cy="184666"/>
              </a:xfrm>
              <a:prstGeom prst="rect">
                <a:avLst/>
              </a:prstGeom>
              <a:noFill/>
            </p:spPr>
            <p:txBody>
              <a:bodyPr wrap="square" lIns="0" tIns="0" rIns="0" bIns="0" rtlCol="0">
                <a:spAutoFit/>
              </a:bodyPr>
              <a:lstStyle/>
              <a:p>
                <a:r>
                  <a:rPr lang="en-US" sz="1200" dirty="0" smtClean="0"/>
                  <a:t>N = 4 </a:t>
                </a:r>
                <a:endParaRPr lang="en-US" sz="1200" dirty="0"/>
              </a:p>
            </p:txBody>
          </p:sp>
          <p:cxnSp>
            <p:nvCxnSpPr>
              <p:cNvPr id="71" name="Straight Connector 70"/>
              <p:cNvCxnSpPr/>
              <p:nvPr/>
            </p:nvCxnSpPr>
            <p:spPr>
              <a:xfrm flipV="1">
                <a:off x="1162053" y="3124200"/>
                <a:ext cx="0" cy="1168401"/>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1524000" y="3365500"/>
                <a:ext cx="0" cy="92710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081125" y="2911477"/>
                <a:ext cx="183084" cy="184666"/>
              </a:xfrm>
              <a:prstGeom prst="rect">
                <a:avLst/>
              </a:prstGeom>
              <a:noFill/>
            </p:spPr>
            <p:txBody>
              <a:bodyPr wrap="square" lIns="0" tIns="0" rIns="0" bIns="0" rtlCol="0">
                <a:spAutoFit/>
              </a:bodyPr>
              <a:lstStyle/>
              <a:p>
                <a:r>
                  <a:rPr lang="en-US" sz="1200" dirty="0" smtClean="0"/>
                  <a:t>(1)</a:t>
                </a:r>
                <a:endParaRPr lang="en-US" sz="1200" dirty="0"/>
              </a:p>
            </p:txBody>
          </p:sp>
          <p:sp>
            <p:nvSpPr>
              <p:cNvPr id="58" name="TextBox 57"/>
              <p:cNvSpPr txBox="1"/>
              <p:nvPr/>
            </p:nvSpPr>
            <p:spPr>
              <a:xfrm>
                <a:off x="1432458" y="3112020"/>
                <a:ext cx="183084" cy="184666"/>
              </a:xfrm>
              <a:prstGeom prst="rect">
                <a:avLst/>
              </a:prstGeom>
              <a:noFill/>
            </p:spPr>
            <p:txBody>
              <a:bodyPr wrap="square" lIns="0" tIns="0" rIns="0" bIns="0" rtlCol="0">
                <a:spAutoFit/>
              </a:bodyPr>
              <a:lstStyle/>
              <a:p>
                <a:r>
                  <a:rPr lang="en-US" sz="1200" dirty="0" smtClean="0"/>
                  <a:t>(2)</a:t>
                </a:r>
                <a:endParaRPr lang="en-US" sz="1200" dirty="0"/>
              </a:p>
            </p:txBody>
          </p:sp>
          <p:cxnSp>
            <p:nvCxnSpPr>
              <p:cNvPr id="59" name="Straight Connector 58"/>
              <p:cNvCxnSpPr/>
              <p:nvPr/>
            </p:nvCxnSpPr>
            <p:spPr>
              <a:xfrm flipV="1">
                <a:off x="2476501" y="3708400"/>
                <a:ext cx="0" cy="58420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876550" y="3829051"/>
                <a:ext cx="0" cy="46672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3143250" y="4000501"/>
                <a:ext cx="0" cy="29527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2457452" y="3467878"/>
                <a:ext cx="183084" cy="184666"/>
              </a:xfrm>
              <a:prstGeom prst="rect">
                <a:avLst/>
              </a:prstGeom>
              <a:noFill/>
            </p:spPr>
            <p:txBody>
              <a:bodyPr wrap="square" lIns="0" tIns="0" rIns="0" bIns="0" rtlCol="0">
                <a:spAutoFit/>
              </a:bodyPr>
              <a:lstStyle/>
              <a:p>
                <a:r>
                  <a:rPr lang="en-US" sz="1200" dirty="0" smtClean="0"/>
                  <a:t>(3)</a:t>
                </a:r>
                <a:endParaRPr lang="en-US" sz="1200" dirty="0"/>
              </a:p>
            </p:txBody>
          </p:sp>
          <p:sp>
            <p:nvSpPr>
              <p:cNvPr id="79" name="TextBox 78"/>
              <p:cNvSpPr txBox="1"/>
              <p:nvPr/>
            </p:nvSpPr>
            <p:spPr>
              <a:xfrm>
                <a:off x="2712517" y="3616067"/>
                <a:ext cx="183084" cy="184666"/>
              </a:xfrm>
              <a:prstGeom prst="rect">
                <a:avLst/>
              </a:prstGeom>
              <a:noFill/>
            </p:spPr>
            <p:txBody>
              <a:bodyPr wrap="square" lIns="0" tIns="0" rIns="0" bIns="0" rtlCol="0">
                <a:spAutoFit/>
              </a:bodyPr>
              <a:lstStyle/>
              <a:p>
                <a:r>
                  <a:rPr lang="en-US" sz="1200" dirty="0" smtClean="0"/>
                  <a:t>(4)</a:t>
                </a:r>
                <a:endParaRPr lang="en-US" sz="1200" dirty="0"/>
              </a:p>
            </p:txBody>
          </p:sp>
          <p:sp>
            <p:nvSpPr>
              <p:cNvPr id="80" name="TextBox 79"/>
              <p:cNvSpPr txBox="1"/>
              <p:nvPr/>
            </p:nvSpPr>
            <p:spPr>
              <a:xfrm>
                <a:off x="3051708" y="3800733"/>
                <a:ext cx="183084" cy="184666"/>
              </a:xfrm>
              <a:prstGeom prst="rect">
                <a:avLst/>
              </a:prstGeom>
              <a:noFill/>
            </p:spPr>
            <p:txBody>
              <a:bodyPr wrap="square" lIns="0" tIns="0" rIns="0" bIns="0" rtlCol="0">
                <a:spAutoFit/>
              </a:bodyPr>
              <a:lstStyle/>
              <a:p>
                <a:r>
                  <a:rPr lang="en-US" sz="1200" dirty="0" smtClean="0"/>
                  <a:t>(5)</a:t>
                </a:r>
                <a:endParaRPr lang="en-US" sz="1200" dirty="0"/>
              </a:p>
            </p:txBody>
          </p:sp>
          <p:sp>
            <p:nvSpPr>
              <p:cNvPr id="115" name="TextBox 114"/>
              <p:cNvSpPr txBox="1"/>
              <p:nvPr/>
            </p:nvSpPr>
            <p:spPr>
              <a:xfrm>
                <a:off x="624432" y="2209800"/>
                <a:ext cx="366168" cy="276999"/>
              </a:xfrm>
              <a:prstGeom prst="rect">
                <a:avLst/>
              </a:prstGeom>
              <a:noFill/>
            </p:spPr>
            <p:txBody>
              <a:bodyPr wrap="square" lIns="0" tIns="0" rIns="0" bIns="0" rtlCol="0">
                <a:spAutoFit/>
              </a:bodyPr>
              <a:lstStyle/>
              <a:p>
                <a:r>
                  <a:rPr lang="en-US" b="1" dirty="0" smtClean="0"/>
                  <a:t>a)</a:t>
                </a:r>
                <a:endParaRPr lang="en-US" b="1" dirty="0"/>
              </a:p>
            </p:txBody>
          </p:sp>
        </p:grpSp>
        <p:grpSp>
          <p:nvGrpSpPr>
            <p:cNvPr id="38" name="Group 37"/>
            <p:cNvGrpSpPr/>
            <p:nvPr/>
          </p:nvGrpSpPr>
          <p:grpSpPr>
            <a:xfrm>
              <a:off x="4218059" y="2209800"/>
              <a:ext cx="3173341" cy="2438400"/>
              <a:chOff x="4370459" y="2209800"/>
              <a:chExt cx="3173341" cy="2438400"/>
            </a:xfrm>
          </p:grpSpPr>
          <p:cxnSp>
            <p:nvCxnSpPr>
              <p:cNvPr id="81" name="Straight Connector 80"/>
              <p:cNvCxnSpPr/>
              <p:nvPr/>
            </p:nvCxnSpPr>
            <p:spPr>
              <a:xfrm>
                <a:off x="4724400" y="2438400"/>
                <a:ext cx="0" cy="1854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4724402" y="4292600"/>
                <a:ext cx="26669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rot="16200000">
                <a:off x="3696446" y="3297077"/>
                <a:ext cx="1717357" cy="369332"/>
              </a:xfrm>
              <a:prstGeom prst="rect">
                <a:avLst/>
              </a:prstGeom>
              <a:noFill/>
            </p:spPr>
            <p:txBody>
              <a:bodyPr wrap="square" rtlCol="0">
                <a:spAutoFit/>
              </a:bodyPr>
              <a:lstStyle/>
              <a:p>
                <a:r>
                  <a:rPr lang="en-US" dirty="0" smtClean="0"/>
                  <a:t>Sampled Output</a:t>
                </a:r>
                <a:endParaRPr lang="en-US" dirty="0"/>
              </a:p>
            </p:txBody>
          </p:sp>
          <p:cxnSp>
            <p:nvCxnSpPr>
              <p:cNvPr id="86" name="Straight Connector 85"/>
              <p:cNvCxnSpPr/>
              <p:nvPr/>
            </p:nvCxnSpPr>
            <p:spPr>
              <a:xfrm>
                <a:off x="6934200" y="2819400"/>
                <a:ext cx="0" cy="14605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4555122" y="4340423"/>
                <a:ext cx="2988678" cy="307777"/>
              </a:xfrm>
              <a:prstGeom prst="rect">
                <a:avLst/>
              </a:prstGeom>
              <a:noFill/>
            </p:spPr>
            <p:txBody>
              <a:bodyPr wrap="square" rtlCol="0">
                <a:spAutoFit/>
              </a:bodyPr>
              <a:lstStyle/>
              <a:p>
                <a:r>
                  <a:rPr lang="en-US" sz="1400" dirty="0" smtClean="0"/>
                  <a:t>0</a:t>
                </a:r>
                <a:r>
                  <a:rPr lang="en-US" sz="1200" dirty="0" smtClean="0"/>
                  <a:t>      	     </a:t>
                </a:r>
                <a:r>
                  <a:rPr lang="en-US" sz="1400" dirty="0" smtClean="0"/>
                  <a:t>f</a:t>
                </a:r>
                <a:r>
                  <a:rPr lang="en-US" sz="1400" baseline="-25000" dirty="0" smtClean="0"/>
                  <a:t>s</a:t>
                </a:r>
                <a:r>
                  <a:rPr lang="en-US" sz="1400" dirty="0" smtClean="0"/>
                  <a:t>/2</a:t>
                </a:r>
                <a:r>
                  <a:rPr lang="en-US" sz="1200" dirty="0" smtClean="0"/>
                  <a:t>     	            </a:t>
                </a:r>
                <a:r>
                  <a:rPr lang="en-US" sz="1400" dirty="0" smtClean="0"/>
                  <a:t>f</a:t>
                </a:r>
                <a:r>
                  <a:rPr lang="en-US" sz="1400" baseline="-25000" dirty="0" smtClean="0"/>
                  <a:t>s</a:t>
                </a:r>
                <a:endParaRPr lang="en-US" sz="1400" dirty="0"/>
              </a:p>
            </p:txBody>
          </p:sp>
          <p:cxnSp>
            <p:nvCxnSpPr>
              <p:cNvPr id="95" name="Straight Connector 94"/>
              <p:cNvCxnSpPr/>
              <p:nvPr/>
            </p:nvCxnSpPr>
            <p:spPr>
              <a:xfrm>
                <a:off x="5831679" y="4203700"/>
                <a:ext cx="0" cy="177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934200" y="4191000"/>
                <a:ext cx="0" cy="177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5120232" y="2438400"/>
                <a:ext cx="366168" cy="184666"/>
              </a:xfrm>
              <a:prstGeom prst="rect">
                <a:avLst/>
              </a:prstGeom>
              <a:noFill/>
            </p:spPr>
            <p:txBody>
              <a:bodyPr wrap="square" lIns="0" tIns="0" rIns="0" bIns="0" rtlCol="0">
                <a:spAutoFit/>
              </a:bodyPr>
              <a:lstStyle/>
              <a:p>
                <a:r>
                  <a:rPr lang="en-US" sz="1200" dirty="0" smtClean="0"/>
                  <a:t>N = 0 </a:t>
                </a:r>
                <a:endParaRPr lang="en-US" sz="1200" dirty="0"/>
              </a:p>
            </p:txBody>
          </p:sp>
          <p:cxnSp>
            <p:nvCxnSpPr>
              <p:cNvPr id="103" name="Straight Connector 102"/>
              <p:cNvCxnSpPr/>
              <p:nvPr/>
            </p:nvCxnSpPr>
            <p:spPr>
              <a:xfrm flipV="1">
                <a:off x="5536644" y="3124200"/>
                <a:ext cx="0" cy="1168401"/>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5196942" y="3365500"/>
                <a:ext cx="0" cy="92710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5455716" y="2911477"/>
                <a:ext cx="183084" cy="184666"/>
              </a:xfrm>
              <a:prstGeom prst="rect">
                <a:avLst/>
              </a:prstGeom>
              <a:noFill/>
            </p:spPr>
            <p:txBody>
              <a:bodyPr wrap="square" lIns="0" tIns="0" rIns="0" bIns="0" rtlCol="0">
                <a:spAutoFit/>
              </a:bodyPr>
              <a:lstStyle/>
              <a:p>
                <a:r>
                  <a:rPr lang="en-US" sz="1200" dirty="0" smtClean="0"/>
                  <a:t>(1)</a:t>
                </a:r>
                <a:endParaRPr lang="en-US" sz="1200" dirty="0"/>
              </a:p>
            </p:txBody>
          </p:sp>
          <p:sp>
            <p:nvSpPr>
              <p:cNvPr id="106" name="TextBox 105"/>
              <p:cNvSpPr txBox="1"/>
              <p:nvPr/>
            </p:nvSpPr>
            <p:spPr>
              <a:xfrm>
                <a:off x="5105400" y="3112020"/>
                <a:ext cx="183084" cy="184666"/>
              </a:xfrm>
              <a:prstGeom prst="rect">
                <a:avLst/>
              </a:prstGeom>
              <a:noFill/>
            </p:spPr>
            <p:txBody>
              <a:bodyPr wrap="square" lIns="0" tIns="0" rIns="0" bIns="0" rtlCol="0">
                <a:spAutoFit/>
              </a:bodyPr>
              <a:lstStyle/>
              <a:p>
                <a:r>
                  <a:rPr lang="en-US" sz="1200" dirty="0" smtClean="0"/>
                  <a:t>(2)</a:t>
                </a:r>
                <a:endParaRPr lang="en-US" sz="1200" dirty="0"/>
              </a:p>
            </p:txBody>
          </p:sp>
          <p:cxnSp>
            <p:nvCxnSpPr>
              <p:cNvPr id="107" name="Straight Connector 106"/>
              <p:cNvCxnSpPr/>
              <p:nvPr/>
            </p:nvCxnSpPr>
            <p:spPr>
              <a:xfrm flipV="1">
                <a:off x="5326585" y="3708400"/>
                <a:ext cx="0" cy="58420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4888434" y="3829051"/>
                <a:ext cx="0" cy="46672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5730342" y="4000501"/>
                <a:ext cx="0" cy="29527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5257800" y="3467878"/>
                <a:ext cx="183084" cy="184666"/>
              </a:xfrm>
              <a:prstGeom prst="rect">
                <a:avLst/>
              </a:prstGeom>
              <a:noFill/>
            </p:spPr>
            <p:txBody>
              <a:bodyPr wrap="square" lIns="0" tIns="0" rIns="0" bIns="0" rtlCol="0">
                <a:spAutoFit/>
              </a:bodyPr>
              <a:lstStyle/>
              <a:p>
                <a:r>
                  <a:rPr lang="en-US" sz="1200" dirty="0" smtClean="0"/>
                  <a:t>(3)</a:t>
                </a:r>
                <a:endParaRPr lang="en-US" sz="1200" dirty="0"/>
              </a:p>
            </p:txBody>
          </p:sp>
          <p:sp>
            <p:nvSpPr>
              <p:cNvPr id="111" name="TextBox 110"/>
              <p:cNvSpPr txBox="1"/>
              <p:nvPr/>
            </p:nvSpPr>
            <p:spPr>
              <a:xfrm>
                <a:off x="4800600" y="3616067"/>
                <a:ext cx="183084" cy="184666"/>
              </a:xfrm>
              <a:prstGeom prst="rect">
                <a:avLst/>
              </a:prstGeom>
              <a:noFill/>
            </p:spPr>
            <p:txBody>
              <a:bodyPr wrap="square" lIns="0" tIns="0" rIns="0" bIns="0" rtlCol="0">
                <a:spAutoFit/>
              </a:bodyPr>
              <a:lstStyle/>
              <a:p>
                <a:r>
                  <a:rPr lang="en-US" sz="1200" dirty="0" smtClean="0"/>
                  <a:t>(4)</a:t>
                </a:r>
                <a:endParaRPr lang="en-US" sz="1200" dirty="0"/>
              </a:p>
            </p:txBody>
          </p:sp>
          <p:sp>
            <p:nvSpPr>
              <p:cNvPr id="112" name="TextBox 111"/>
              <p:cNvSpPr txBox="1"/>
              <p:nvPr/>
            </p:nvSpPr>
            <p:spPr>
              <a:xfrm>
                <a:off x="5638800" y="3800733"/>
                <a:ext cx="183084" cy="184666"/>
              </a:xfrm>
              <a:prstGeom prst="rect">
                <a:avLst/>
              </a:prstGeom>
              <a:noFill/>
            </p:spPr>
            <p:txBody>
              <a:bodyPr wrap="square" lIns="0" tIns="0" rIns="0" bIns="0" rtlCol="0">
                <a:spAutoFit/>
              </a:bodyPr>
              <a:lstStyle/>
              <a:p>
                <a:r>
                  <a:rPr lang="en-US" sz="1200" dirty="0" smtClean="0"/>
                  <a:t>(5)</a:t>
                </a:r>
                <a:endParaRPr lang="en-US" sz="1200" dirty="0"/>
              </a:p>
            </p:txBody>
          </p:sp>
          <p:sp>
            <p:nvSpPr>
              <p:cNvPr id="113" name="Right Brace 112"/>
              <p:cNvSpPr/>
              <p:nvPr/>
            </p:nvSpPr>
            <p:spPr>
              <a:xfrm rot="16200000">
                <a:off x="5149054" y="2210593"/>
                <a:ext cx="260352" cy="110966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TextBox 115"/>
              <p:cNvSpPr txBox="1"/>
              <p:nvPr/>
            </p:nvSpPr>
            <p:spPr>
              <a:xfrm>
                <a:off x="4495800" y="2209800"/>
                <a:ext cx="366168" cy="276999"/>
              </a:xfrm>
              <a:prstGeom prst="rect">
                <a:avLst/>
              </a:prstGeom>
              <a:noFill/>
            </p:spPr>
            <p:txBody>
              <a:bodyPr wrap="square" lIns="0" tIns="0" rIns="0" bIns="0" rtlCol="0">
                <a:spAutoFit/>
              </a:bodyPr>
              <a:lstStyle/>
              <a:p>
                <a:r>
                  <a:rPr lang="en-US" b="1" dirty="0"/>
                  <a:t>b</a:t>
                </a:r>
                <a:r>
                  <a:rPr lang="en-US" b="1" dirty="0" smtClean="0"/>
                  <a:t>)</a:t>
                </a:r>
                <a:endParaRPr lang="en-US" b="1" dirty="0"/>
              </a:p>
            </p:txBody>
          </p:sp>
        </p:grpSp>
        <p:sp>
          <p:nvSpPr>
            <p:cNvPr id="45" name="Rectangle 44"/>
            <p:cNvSpPr/>
            <p:nvPr/>
          </p:nvSpPr>
          <p:spPr>
            <a:xfrm>
              <a:off x="457200" y="2057400"/>
              <a:ext cx="3700046" cy="2743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a:off x="4148554" y="2057400"/>
              <a:ext cx="3242846" cy="2743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p:cNvGrpSpPr/>
          <p:nvPr/>
        </p:nvGrpSpPr>
        <p:grpSpPr>
          <a:xfrm>
            <a:off x="1051968" y="4191000"/>
            <a:ext cx="7040064" cy="1371600"/>
            <a:chOff x="1051968" y="4191000"/>
            <a:chExt cx="7040064" cy="1371600"/>
          </a:xfrm>
        </p:grpSpPr>
        <p:sp>
          <p:nvSpPr>
            <p:cNvPr id="52" name="Rounded Rectangle 51"/>
            <p:cNvSpPr/>
            <p:nvPr/>
          </p:nvSpPr>
          <p:spPr>
            <a:xfrm>
              <a:off x="2271168" y="4648200"/>
              <a:ext cx="1157832" cy="914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Analog Low Pass Filter</a:t>
              </a:r>
              <a:endParaRPr lang="en-US" dirty="0">
                <a:solidFill>
                  <a:schemeClr val="tx1"/>
                </a:solidFill>
              </a:endParaRPr>
            </a:p>
          </p:txBody>
        </p:sp>
        <p:cxnSp>
          <p:nvCxnSpPr>
            <p:cNvPr id="54" name="Straight Arrow Connector 53"/>
            <p:cNvCxnSpPr>
              <a:endCxn id="52" idx="1"/>
            </p:cNvCxnSpPr>
            <p:nvPr/>
          </p:nvCxnSpPr>
          <p:spPr>
            <a:xfrm>
              <a:off x="1225501" y="5105400"/>
              <a:ext cx="1045667"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8" name="Rounded Rectangle 117"/>
            <p:cNvSpPr/>
            <p:nvPr/>
          </p:nvSpPr>
          <p:spPr>
            <a:xfrm>
              <a:off x="1051968" y="4191000"/>
              <a:ext cx="1157832" cy="914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Analog Input Signal</a:t>
              </a:r>
              <a:endParaRPr lang="en-US" dirty="0">
                <a:solidFill>
                  <a:schemeClr val="tx1"/>
                </a:solidFill>
              </a:endParaRPr>
            </a:p>
          </p:txBody>
        </p:sp>
        <p:cxnSp>
          <p:nvCxnSpPr>
            <p:cNvPr id="119" name="Straight Arrow Connector 118"/>
            <p:cNvCxnSpPr>
              <a:endCxn id="120" idx="1"/>
            </p:cNvCxnSpPr>
            <p:nvPr/>
          </p:nvCxnSpPr>
          <p:spPr>
            <a:xfrm>
              <a:off x="3356003" y="5092700"/>
              <a:ext cx="502714"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0" name="Rounded Rectangle 119"/>
            <p:cNvSpPr/>
            <p:nvPr/>
          </p:nvSpPr>
          <p:spPr>
            <a:xfrm>
              <a:off x="3858717" y="4635500"/>
              <a:ext cx="1383234" cy="914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Analog to Digital Conversion</a:t>
              </a:r>
              <a:endParaRPr lang="en-US" dirty="0">
                <a:solidFill>
                  <a:schemeClr val="tx1"/>
                </a:solidFill>
              </a:endParaRPr>
            </a:p>
          </p:txBody>
        </p:sp>
        <p:cxnSp>
          <p:nvCxnSpPr>
            <p:cNvPr id="122" name="Straight Arrow Connector 121"/>
            <p:cNvCxnSpPr>
              <a:stCxn id="120" idx="3"/>
              <a:endCxn id="125" idx="1"/>
            </p:cNvCxnSpPr>
            <p:nvPr/>
          </p:nvCxnSpPr>
          <p:spPr>
            <a:xfrm>
              <a:off x="5241951" y="5092700"/>
              <a:ext cx="475676"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5" name="Rounded Rectangle 124"/>
            <p:cNvSpPr/>
            <p:nvPr/>
          </p:nvSpPr>
          <p:spPr>
            <a:xfrm>
              <a:off x="5717627" y="4635500"/>
              <a:ext cx="1292773" cy="914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Digital Smoothing Filter</a:t>
              </a:r>
              <a:endParaRPr lang="en-US" dirty="0">
                <a:solidFill>
                  <a:schemeClr val="tx1"/>
                </a:solidFill>
              </a:endParaRPr>
            </a:p>
          </p:txBody>
        </p:sp>
        <p:cxnSp>
          <p:nvCxnSpPr>
            <p:cNvPr id="132" name="Straight Arrow Connector 131"/>
            <p:cNvCxnSpPr>
              <a:stCxn id="125" idx="3"/>
            </p:cNvCxnSpPr>
            <p:nvPr/>
          </p:nvCxnSpPr>
          <p:spPr>
            <a:xfrm>
              <a:off x="7010400" y="5092700"/>
              <a:ext cx="9906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4" name="Rounded Rectangle 133"/>
            <p:cNvSpPr/>
            <p:nvPr/>
          </p:nvSpPr>
          <p:spPr>
            <a:xfrm>
              <a:off x="6934200" y="4191000"/>
              <a:ext cx="1157832" cy="9144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Digitized Output Signal</a:t>
              </a:r>
              <a:endParaRPr lang="en-US" dirty="0">
                <a:solidFill>
                  <a:schemeClr val="tx1"/>
                </a:solidFill>
              </a:endParaRPr>
            </a:p>
          </p:txBody>
        </p:sp>
      </p:grpSp>
    </p:spTree>
    <p:extLst>
      <p:ext uri="{BB962C8B-B14F-4D97-AF65-F5344CB8AC3E}">
        <p14:creationId xmlns:p14="http://schemas.microsoft.com/office/powerpoint/2010/main" val="1754569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ectangle 116"/>
          <p:cNvSpPr/>
          <p:nvPr/>
        </p:nvSpPr>
        <p:spPr>
          <a:xfrm>
            <a:off x="4864021" y="869950"/>
            <a:ext cx="3242846" cy="2743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writing 02/28/12</a:t>
            </a:r>
          </a:p>
        </p:txBody>
      </p:sp>
      <p:grpSp>
        <p:nvGrpSpPr>
          <p:cNvPr id="40" name="Group 39"/>
          <p:cNvGrpSpPr/>
          <p:nvPr/>
        </p:nvGrpSpPr>
        <p:grpSpPr>
          <a:xfrm>
            <a:off x="1339899" y="1022350"/>
            <a:ext cx="3337968" cy="2438400"/>
            <a:chOff x="624432" y="2209800"/>
            <a:chExt cx="3337968" cy="2438400"/>
          </a:xfrm>
        </p:grpSpPr>
        <p:cxnSp>
          <p:nvCxnSpPr>
            <p:cNvPr id="5" name="Straight Connector 4"/>
            <p:cNvCxnSpPr/>
            <p:nvPr/>
          </p:nvCxnSpPr>
          <p:spPr>
            <a:xfrm>
              <a:off x="990600" y="2438400"/>
              <a:ext cx="0" cy="1854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990602" y="4292600"/>
              <a:ext cx="297179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16200000">
              <a:off x="97423" y="3180834"/>
              <a:ext cx="1447800" cy="369332"/>
            </a:xfrm>
            <a:prstGeom prst="rect">
              <a:avLst/>
            </a:prstGeom>
            <a:noFill/>
          </p:spPr>
          <p:txBody>
            <a:bodyPr wrap="square" rtlCol="0">
              <a:spAutoFit/>
            </a:bodyPr>
            <a:lstStyle/>
            <a:p>
              <a:r>
                <a:rPr lang="en-US" dirty="0" smtClean="0"/>
                <a:t>Analog Input</a:t>
              </a:r>
              <a:endParaRPr lang="en-US" dirty="0"/>
            </a:p>
          </p:txBody>
        </p:sp>
        <p:sp>
          <p:nvSpPr>
            <p:cNvPr id="9" name="Right Brace 8"/>
            <p:cNvSpPr/>
            <p:nvPr/>
          </p:nvSpPr>
          <p:spPr>
            <a:xfrm rot="16200000">
              <a:off x="1016003" y="2616202"/>
              <a:ext cx="254002" cy="30479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p:cNvSpPr/>
            <p:nvPr/>
          </p:nvSpPr>
          <p:spPr>
            <a:xfrm rot="16200000">
              <a:off x="1508125" y="2428877"/>
              <a:ext cx="260352" cy="68579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Connector 26"/>
            <p:cNvCxnSpPr/>
            <p:nvPr/>
          </p:nvCxnSpPr>
          <p:spPr>
            <a:xfrm>
              <a:off x="1638301" y="2641600"/>
              <a:ext cx="0" cy="16383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2286000" y="2667000"/>
              <a:ext cx="1" cy="1651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2895600" y="2667000"/>
              <a:ext cx="1" cy="1651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3505199" y="2667000"/>
              <a:ext cx="1" cy="16510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21322" y="4340423"/>
              <a:ext cx="2988678" cy="307777"/>
            </a:xfrm>
            <a:prstGeom prst="rect">
              <a:avLst/>
            </a:prstGeom>
            <a:noFill/>
          </p:spPr>
          <p:txBody>
            <a:bodyPr wrap="square" rtlCol="0">
              <a:spAutoFit/>
            </a:bodyPr>
            <a:lstStyle/>
            <a:p>
              <a:r>
                <a:rPr lang="en-US" sz="1400" dirty="0" smtClean="0"/>
                <a:t>0</a:t>
              </a:r>
              <a:r>
                <a:rPr lang="en-US" sz="1200" dirty="0" smtClean="0"/>
                <a:t>      </a:t>
              </a:r>
              <a:r>
                <a:rPr lang="en-US" sz="1000" dirty="0" smtClean="0"/>
                <a:t>f</a:t>
              </a:r>
              <a:r>
                <a:rPr lang="en-US" sz="1000" baseline="-25000" dirty="0" smtClean="0"/>
                <a:t>s</a:t>
              </a:r>
              <a:r>
                <a:rPr lang="en-US" sz="1000" dirty="0" smtClean="0"/>
                <a:t>/2</a:t>
              </a:r>
              <a:r>
                <a:rPr lang="en-US" sz="1200" dirty="0" smtClean="0"/>
                <a:t>     </a:t>
              </a:r>
              <a:r>
                <a:rPr lang="en-US" sz="1400" dirty="0" smtClean="0"/>
                <a:t>f</a:t>
              </a:r>
              <a:r>
                <a:rPr lang="en-US" sz="1400" baseline="-25000" dirty="0" smtClean="0"/>
                <a:t>s</a:t>
              </a:r>
              <a:r>
                <a:rPr lang="en-US" sz="1200" baseline="-25000" dirty="0" smtClean="0"/>
                <a:t>  </a:t>
              </a:r>
              <a:r>
                <a:rPr lang="en-US" sz="1200" dirty="0" smtClean="0"/>
                <a:t>    </a:t>
              </a:r>
              <a:r>
                <a:rPr lang="en-US" sz="1000" dirty="0" smtClean="0"/>
                <a:t>3f</a:t>
              </a:r>
              <a:r>
                <a:rPr lang="en-US" sz="1000" baseline="-25000" dirty="0" smtClean="0"/>
                <a:t>s</a:t>
              </a:r>
              <a:r>
                <a:rPr lang="en-US" sz="1000" dirty="0" smtClean="0"/>
                <a:t>/2</a:t>
              </a:r>
              <a:r>
                <a:rPr lang="en-US" sz="1200" dirty="0" smtClean="0"/>
                <a:t>  </a:t>
              </a:r>
              <a:r>
                <a:rPr lang="en-US" sz="1400" dirty="0" smtClean="0"/>
                <a:t>2f</a:t>
              </a:r>
              <a:r>
                <a:rPr lang="en-US" sz="1400" baseline="-25000" dirty="0" smtClean="0"/>
                <a:t>s</a:t>
              </a:r>
              <a:r>
                <a:rPr lang="en-US" sz="1200" dirty="0" smtClean="0"/>
                <a:t>   </a:t>
              </a:r>
              <a:r>
                <a:rPr lang="en-US" sz="1000" dirty="0" smtClean="0"/>
                <a:t>5f</a:t>
              </a:r>
              <a:r>
                <a:rPr lang="en-US" sz="1000" baseline="-25000" dirty="0" smtClean="0"/>
                <a:t>s</a:t>
              </a:r>
              <a:r>
                <a:rPr lang="en-US" sz="1000" dirty="0" smtClean="0"/>
                <a:t>/2</a:t>
              </a:r>
              <a:r>
                <a:rPr lang="en-US" sz="1200" dirty="0" smtClean="0"/>
                <a:t>  </a:t>
              </a:r>
              <a:r>
                <a:rPr lang="en-US" sz="1400" dirty="0" smtClean="0"/>
                <a:t>3f</a:t>
              </a:r>
              <a:r>
                <a:rPr lang="en-US" sz="1400" baseline="-25000" dirty="0" smtClean="0"/>
                <a:t>s</a:t>
              </a:r>
              <a:r>
                <a:rPr lang="en-US" sz="1200" dirty="0" smtClean="0"/>
                <a:t>   </a:t>
              </a:r>
              <a:r>
                <a:rPr lang="en-US" sz="1000" dirty="0"/>
                <a:t>7</a:t>
              </a:r>
              <a:r>
                <a:rPr lang="en-US" sz="1000" dirty="0" smtClean="0"/>
                <a:t>f</a:t>
              </a:r>
              <a:r>
                <a:rPr lang="en-US" sz="1000" baseline="-25000" dirty="0" smtClean="0"/>
                <a:t>s</a:t>
              </a:r>
              <a:r>
                <a:rPr lang="en-US" sz="1000" dirty="0" smtClean="0"/>
                <a:t>/2</a:t>
              </a:r>
              <a:r>
                <a:rPr lang="en-US" sz="1200" dirty="0" smtClean="0"/>
                <a:t>  </a:t>
              </a:r>
              <a:r>
                <a:rPr lang="en-US" sz="1400" dirty="0" smtClean="0"/>
                <a:t>4f</a:t>
              </a:r>
              <a:r>
                <a:rPr lang="en-US" sz="1400" baseline="-25000" dirty="0" smtClean="0"/>
                <a:t>s</a:t>
              </a:r>
              <a:endParaRPr lang="en-US" sz="1400" dirty="0"/>
            </a:p>
          </p:txBody>
        </p:sp>
        <p:sp>
          <p:nvSpPr>
            <p:cNvPr id="35" name="Right Brace 34"/>
            <p:cNvSpPr/>
            <p:nvPr/>
          </p:nvSpPr>
          <p:spPr>
            <a:xfrm rot="16200000">
              <a:off x="2155823" y="2460623"/>
              <a:ext cx="260352" cy="60960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ight Brace 35"/>
            <p:cNvSpPr/>
            <p:nvPr/>
          </p:nvSpPr>
          <p:spPr>
            <a:xfrm rot="16200000">
              <a:off x="2765423" y="2460623"/>
              <a:ext cx="260352" cy="60960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ight Brace 36"/>
            <p:cNvSpPr/>
            <p:nvPr/>
          </p:nvSpPr>
          <p:spPr>
            <a:xfrm rot="16200000">
              <a:off x="3375023" y="2460623"/>
              <a:ext cx="260352" cy="60960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9" name="Straight Connector 38"/>
            <p:cNvCxnSpPr/>
            <p:nvPr/>
          </p:nvCxnSpPr>
          <p:spPr>
            <a:xfrm>
              <a:off x="1295400" y="4191000"/>
              <a:ext cx="0" cy="177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981200" y="4191000"/>
              <a:ext cx="0" cy="177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590800" y="4191000"/>
              <a:ext cx="0" cy="177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200400" y="4191000"/>
              <a:ext cx="0" cy="177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05432" y="2438400"/>
              <a:ext cx="366168" cy="184666"/>
            </a:xfrm>
            <a:prstGeom prst="rect">
              <a:avLst/>
            </a:prstGeom>
            <a:noFill/>
          </p:spPr>
          <p:txBody>
            <a:bodyPr wrap="square" lIns="0" tIns="0" rIns="0" bIns="0" rtlCol="0">
              <a:spAutoFit/>
            </a:bodyPr>
            <a:lstStyle/>
            <a:p>
              <a:r>
                <a:rPr lang="en-US" sz="1200" dirty="0" smtClean="0"/>
                <a:t>N = 0 </a:t>
              </a:r>
              <a:endParaRPr lang="en-US" sz="1200" dirty="0"/>
            </a:p>
          </p:txBody>
        </p:sp>
        <p:sp>
          <p:nvSpPr>
            <p:cNvPr id="48" name="TextBox 47"/>
            <p:cNvSpPr txBox="1"/>
            <p:nvPr/>
          </p:nvSpPr>
          <p:spPr>
            <a:xfrm>
              <a:off x="1538832" y="2438400"/>
              <a:ext cx="366168" cy="184666"/>
            </a:xfrm>
            <a:prstGeom prst="rect">
              <a:avLst/>
            </a:prstGeom>
            <a:noFill/>
          </p:spPr>
          <p:txBody>
            <a:bodyPr wrap="square" lIns="0" tIns="0" rIns="0" bIns="0" rtlCol="0">
              <a:spAutoFit/>
            </a:bodyPr>
            <a:lstStyle/>
            <a:p>
              <a:r>
                <a:rPr lang="en-US" sz="1200" dirty="0" smtClean="0"/>
                <a:t>N = 1 </a:t>
              </a:r>
              <a:endParaRPr lang="en-US" sz="1200" dirty="0"/>
            </a:p>
          </p:txBody>
        </p:sp>
        <p:sp>
          <p:nvSpPr>
            <p:cNvPr id="49" name="TextBox 48"/>
            <p:cNvSpPr txBox="1"/>
            <p:nvPr/>
          </p:nvSpPr>
          <p:spPr>
            <a:xfrm>
              <a:off x="2148432" y="2438400"/>
              <a:ext cx="366168" cy="184666"/>
            </a:xfrm>
            <a:prstGeom prst="rect">
              <a:avLst/>
            </a:prstGeom>
            <a:noFill/>
          </p:spPr>
          <p:txBody>
            <a:bodyPr wrap="square" lIns="0" tIns="0" rIns="0" bIns="0" rtlCol="0">
              <a:spAutoFit/>
            </a:bodyPr>
            <a:lstStyle/>
            <a:p>
              <a:r>
                <a:rPr lang="en-US" sz="1200" dirty="0" smtClean="0"/>
                <a:t>N = 2 </a:t>
              </a:r>
              <a:endParaRPr lang="en-US" sz="1200" dirty="0"/>
            </a:p>
          </p:txBody>
        </p:sp>
        <p:sp>
          <p:nvSpPr>
            <p:cNvPr id="50" name="TextBox 49"/>
            <p:cNvSpPr txBox="1"/>
            <p:nvPr/>
          </p:nvSpPr>
          <p:spPr>
            <a:xfrm>
              <a:off x="2758032" y="2438400"/>
              <a:ext cx="366168" cy="184666"/>
            </a:xfrm>
            <a:prstGeom prst="rect">
              <a:avLst/>
            </a:prstGeom>
            <a:noFill/>
          </p:spPr>
          <p:txBody>
            <a:bodyPr wrap="square" lIns="0" tIns="0" rIns="0" bIns="0" rtlCol="0">
              <a:spAutoFit/>
            </a:bodyPr>
            <a:lstStyle/>
            <a:p>
              <a:r>
                <a:rPr lang="en-US" sz="1200" dirty="0" smtClean="0"/>
                <a:t>N = 3 </a:t>
              </a:r>
              <a:endParaRPr lang="en-US" sz="1200" dirty="0"/>
            </a:p>
          </p:txBody>
        </p:sp>
        <p:sp>
          <p:nvSpPr>
            <p:cNvPr id="51" name="TextBox 50"/>
            <p:cNvSpPr txBox="1"/>
            <p:nvPr/>
          </p:nvSpPr>
          <p:spPr>
            <a:xfrm>
              <a:off x="3367632" y="2438400"/>
              <a:ext cx="366168" cy="184666"/>
            </a:xfrm>
            <a:prstGeom prst="rect">
              <a:avLst/>
            </a:prstGeom>
            <a:noFill/>
          </p:spPr>
          <p:txBody>
            <a:bodyPr wrap="square" lIns="0" tIns="0" rIns="0" bIns="0" rtlCol="0">
              <a:spAutoFit/>
            </a:bodyPr>
            <a:lstStyle/>
            <a:p>
              <a:r>
                <a:rPr lang="en-US" sz="1200" dirty="0" smtClean="0"/>
                <a:t>N = 4 </a:t>
              </a:r>
              <a:endParaRPr lang="en-US" sz="1200" dirty="0"/>
            </a:p>
          </p:txBody>
        </p:sp>
        <p:cxnSp>
          <p:nvCxnSpPr>
            <p:cNvPr id="71" name="Straight Connector 70"/>
            <p:cNvCxnSpPr/>
            <p:nvPr/>
          </p:nvCxnSpPr>
          <p:spPr>
            <a:xfrm flipV="1">
              <a:off x="1162053" y="3124200"/>
              <a:ext cx="0" cy="1168401"/>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1524000" y="3365500"/>
              <a:ext cx="0" cy="92710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081125" y="2911477"/>
              <a:ext cx="183084" cy="184666"/>
            </a:xfrm>
            <a:prstGeom prst="rect">
              <a:avLst/>
            </a:prstGeom>
            <a:noFill/>
          </p:spPr>
          <p:txBody>
            <a:bodyPr wrap="square" lIns="0" tIns="0" rIns="0" bIns="0" rtlCol="0">
              <a:spAutoFit/>
            </a:bodyPr>
            <a:lstStyle/>
            <a:p>
              <a:r>
                <a:rPr lang="en-US" sz="1200" dirty="0" smtClean="0"/>
                <a:t>(1)</a:t>
              </a:r>
              <a:endParaRPr lang="en-US" sz="1200" dirty="0"/>
            </a:p>
          </p:txBody>
        </p:sp>
        <p:sp>
          <p:nvSpPr>
            <p:cNvPr id="58" name="TextBox 57"/>
            <p:cNvSpPr txBox="1"/>
            <p:nvPr/>
          </p:nvSpPr>
          <p:spPr>
            <a:xfrm>
              <a:off x="1432458" y="3112020"/>
              <a:ext cx="183084" cy="184666"/>
            </a:xfrm>
            <a:prstGeom prst="rect">
              <a:avLst/>
            </a:prstGeom>
            <a:noFill/>
          </p:spPr>
          <p:txBody>
            <a:bodyPr wrap="square" lIns="0" tIns="0" rIns="0" bIns="0" rtlCol="0">
              <a:spAutoFit/>
            </a:bodyPr>
            <a:lstStyle/>
            <a:p>
              <a:r>
                <a:rPr lang="en-US" sz="1200" dirty="0" smtClean="0"/>
                <a:t>(2)</a:t>
              </a:r>
              <a:endParaRPr lang="en-US" sz="1200" dirty="0"/>
            </a:p>
          </p:txBody>
        </p:sp>
        <p:cxnSp>
          <p:nvCxnSpPr>
            <p:cNvPr id="59" name="Straight Connector 58"/>
            <p:cNvCxnSpPr/>
            <p:nvPr/>
          </p:nvCxnSpPr>
          <p:spPr>
            <a:xfrm flipV="1">
              <a:off x="2476501" y="3708400"/>
              <a:ext cx="0" cy="58420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876550" y="3829051"/>
              <a:ext cx="0" cy="46672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3143250" y="4000501"/>
              <a:ext cx="0" cy="29527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2457452" y="3467878"/>
              <a:ext cx="183084" cy="184666"/>
            </a:xfrm>
            <a:prstGeom prst="rect">
              <a:avLst/>
            </a:prstGeom>
            <a:noFill/>
          </p:spPr>
          <p:txBody>
            <a:bodyPr wrap="square" lIns="0" tIns="0" rIns="0" bIns="0" rtlCol="0">
              <a:spAutoFit/>
            </a:bodyPr>
            <a:lstStyle/>
            <a:p>
              <a:r>
                <a:rPr lang="en-US" sz="1200" dirty="0" smtClean="0"/>
                <a:t>(3)</a:t>
              </a:r>
              <a:endParaRPr lang="en-US" sz="1200" dirty="0"/>
            </a:p>
          </p:txBody>
        </p:sp>
        <p:sp>
          <p:nvSpPr>
            <p:cNvPr id="79" name="TextBox 78"/>
            <p:cNvSpPr txBox="1"/>
            <p:nvPr/>
          </p:nvSpPr>
          <p:spPr>
            <a:xfrm>
              <a:off x="2712517" y="3616067"/>
              <a:ext cx="183084" cy="184666"/>
            </a:xfrm>
            <a:prstGeom prst="rect">
              <a:avLst/>
            </a:prstGeom>
            <a:noFill/>
          </p:spPr>
          <p:txBody>
            <a:bodyPr wrap="square" lIns="0" tIns="0" rIns="0" bIns="0" rtlCol="0">
              <a:spAutoFit/>
            </a:bodyPr>
            <a:lstStyle/>
            <a:p>
              <a:r>
                <a:rPr lang="en-US" sz="1200" dirty="0" smtClean="0"/>
                <a:t>(4)</a:t>
              </a:r>
              <a:endParaRPr lang="en-US" sz="1200" dirty="0"/>
            </a:p>
          </p:txBody>
        </p:sp>
        <p:sp>
          <p:nvSpPr>
            <p:cNvPr id="80" name="TextBox 79"/>
            <p:cNvSpPr txBox="1"/>
            <p:nvPr/>
          </p:nvSpPr>
          <p:spPr>
            <a:xfrm>
              <a:off x="3051708" y="3800733"/>
              <a:ext cx="183084" cy="184666"/>
            </a:xfrm>
            <a:prstGeom prst="rect">
              <a:avLst/>
            </a:prstGeom>
            <a:noFill/>
          </p:spPr>
          <p:txBody>
            <a:bodyPr wrap="square" lIns="0" tIns="0" rIns="0" bIns="0" rtlCol="0">
              <a:spAutoFit/>
            </a:bodyPr>
            <a:lstStyle/>
            <a:p>
              <a:r>
                <a:rPr lang="en-US" sz="1200" dirty="0" smtClean="0"/>
                <a:t>(5)</a:t>
              </a:r>
              <a:endParaRPr lang="en-US" sz="1200" dirty="0"/>
            </a:p>
          </p:txBody>
        </p:sp>
        <p:sp>
          <p:nvSpPr>
            <p:cNvPr id="115" name="TextBox 114"/>
            <p:cNvSpPr txBox="1"/>
            <p:nvPr/>
          </p:nvSpPr>
          <p:spPr>
            <a:xfrm>
              <a:off x="624432" y="2209800"/>
              <a:ext cx="366168" cy="276999"/>
            </a:xfrm>
            <a:prstGeom prst="rect">
              <a:avLst/>
            </a:prstGeom>
            <a:noFill/>
          </p:spPr>
          <p:txBody>
            <a:bodyPr wrap="square" lIns="0" tIns="0" rIns="0" bIns="0" rtlCol="0">
              <a:spAutoFit/>
            </a:bodyPr>
            <a:lstStyle/>
            <a:p>
              <a:r>
                <a:rPr lang="en-US" b="1" dirty="0" smtClean="0"/>
                <a:t>a)</a:t>
              </a:r>
              <a:endParaRPr lang="en-US" b="1" dirty="0"/>
            </a:p>
          </p:txBody>
        </p:sp>
      </p:grpSp>
      <p:cxnSp>
        <p:nvCxnSpPr>
          <p:cNvPr id="86" name="Straight Connector 85"/>
          <p:cNvCxnSpPr/>
          <p:nvPr/>
        </p:nvCxnSpPr>
        <p:spPr>
          <a:xfrm>
            <a:off x="7497267" y="1631950"/>
            <a:ext cx="0" cy="14605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6394746" y="3016250"/>
            <a:ext cx="0" cy="177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497267" y="3003550"/>
            <a:ext cx="0" cy="177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5683299" y="1250950"/>
            <a:ext cx="366168" cy="184666"/>
          </a:xfrm>
          <a:prstGeom prst="rect">
            <a:avLst/>
          </a:prstGeom>
          <a:noFill/>
        </p:spPr>
        <p:txBody>
          <a:bodyPr wrap="square" lIns="0" tIns="0" rIns="0" bIns="0" rtlCol="0">
            <a:spAutoFit/>
          </a:bodyPr>
          <a:lstStyle/>
          <a:p>
            <a:r>
              <a:rPr lang="en-US" sz="1200" dirty="0" smtClean="0"/>
              <a:t>N = 0 </a:t>
            </a:r>
            <a:endParaRPr lang="en-US" sz="1200" dirty="0"/>
          </a:p>
        </p:txBody>
      </p:sp>
      <p:cxnSp>
        <p:nvCxnSpPr>
          <p:cNvPr id="103" name="Straight Connector 102"/>
          <p:cNvCxnSpPr/>
          <p:nvPr/>
        </p:nvCxnSpPr>
        <p:spPr>
          <a:xfrm flipV="1">
            <a:off x="6099711" y="1936750"/>
            <a:ext cx="0" cy="1168401"/>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5760009" y="2178050"/>
            <a:ext cx="0" cy="92710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6018783" y="1724027"/>
            <a:ext cx="183084" cy="184666"/>
          </a:xfrm>
          <a:prstGeom prst="rect">
            <a:avLst/>
          </a:prstGeom>
          <a:noFill/>
        </p:spPr>
        <p:txBody>
          <a:bodyPr wrap="square" lIns="0" tIns="0" rIns="0" bIns="0" rtlCol="0">
            <a:spAutoFit/>
          </a:bodyPr>
          <a:lstStyle/>
          <a:p>
            <a:r>
              <a:rPr lang="en-US" sz="1200" dirty="0" smtClean="0"/>
              <a:t>(1)</a:t>
            </a:r>
            <a:endParaRPr lang="en-US" sz="1200" dirty="0"/>
          </a:p>
        </p:txBody>
      </p:sp>
      <p:sp>
        <p:nvSpPr>
          <p:cNvPr id="106" name="TextBox 105"/>
          <p:cNvSpPr txBox="1"/>
          <p:nvPr/>
        </p:nvSpPr>
        <p:spPr>
          <a:xfrm>
            <a:off x="5668467" y="1924570"/>
            <a:ext cx="183084" cy="184666"/>
          </a:xfrm>
          <a:prstGeom prst="rect">
            <a:avLst/>
          </a:prstGeom>
          <a:noFill/>
        </p:spPr>
        <p:txBody>
          <a:bodyPr wrap="square" lIns="0" tIns="0" rIns="0" bIns="0" rtlCol="0">
            <a:spAutoFit/>
          </a:bodyPr>
          <a:lstStyle/>
          <a:p>
            <a:r>
              <a:rPr lang="en-US" sz="1200" dirty="0" smtClean="0"/>
              <a:t>(2)</a:t>
            </a:r>
            <a:endParaRPr lang="en-US" sz="1200" dirty="0"/>
          </a:p>
        </p:txBody>
      </p:sp>
      <p:cxnSp>
        <p:nvCxnSpPr>
          <p:cNvPr id="107" name="Straight Connector 106"/>
          <p:cNvCxnSpPr/>
          <p:nvPr/>
        </p:nvCxnSpPr>
        <p:spPr>
          <a:xfrm flipV="1">
            <a:off x="5889652" y="2520950"/>
            <a:ext cx="0" cy="584202"/>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5451501" y="2641601"/>
            <a:ext cx="0" cy="46672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6293409" y="2813051"/>
            <a:ext cx="0" cy="295276"/>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5820867" y="2280428"/>
            <a:ext cx="183084" cy="184666"/>
          </a:xfrm>
          <a:prstGeom prst="rect">
            <a:avLst/>
          </a:prstGeom>
          <a:noFill/>
        </p:spPr>
        <p:txBody>
          <a:bodyPr wrap="square" lIns="0" tIns="0" rIns="0" bIns="0" rtlCol="0">
            <a:spAutoFit/>
          </a:bodyPr>
          <a:lstStyle/>
          <a:p>
            <a:r>
              <a:rPr lang="en-US" sz="1200" dirty="0" smtClean="0"/>
              <a:t>(3)</a:t>
            </a:r>
            <a:endParaRPr lang="en-US" sz="1200" dirty="0"/>
          </a:p>
        </p:txBody>
      </p:sp>
      <p:sp>
        <p:nvSpPr>
          <p:cNvPr id="111" name="TextBox 110"/>
          <p:cNvSpPr txBox="1"/>
          <p:nvPr/>
        </p:nvSpPr>
        <p:spPr>
          <a:xfrm>
            <a:off x="5363667" y="2428617"/>
            <a:ext cx="183084" cy="184666"/>
          </a:xfrm>
          <a:prstGeom prst="rect">
            <a:avLst/>
          </a:prstGeom>
          <a:noFill/>
        </p:spPr>
        <p:txBody>
          <a:bodyPr wrap="square" lIns="0" tIns="0" rIns="0" bIns="0" rtlCol="0">
            <a:spAutoFit/>
          </a:bodyPr>
          <a:lstStyle/>
          <a:p>
            <a:r>
              <a:rPr lang="en-US" sz="1200" dirty="0" smtClean="0"/>
              <a:t>(4)</a:t>
            </a:r>
            <a:endParaRPr lang="en-US" sz="1200" dirty="0"/>
          </a:p>
        </p:txBody>
      </p:sp>
      <p:sp>
        <p:nvSpPr>
          <p:cNvPr id="112" name="TextBox 111"/>
          <p:cNvSpPr txBox="1"/>
          <p:nvPr/>
        </p:nvSpPr>
        <p:spPr>
          <a:xfrm>
            <a:off x="6201867" y="2613283"/>
            <a:ext cx="183084" cy="184666"/>
          </a:xfrm>
          <a:prstGeom prst="rect">
            <a:avLst/>
          </a:prstGeom>
          <a:noFill/>
        </p:spPr>
        <p:txBody>
          <a:bodyPr wrap="square" lIns="0" tIns="0" rIns="0" bIns="0" rtlCol="0">
            <a:spAutoFit/>
          </a:bodyPr>
          <a:lstStyle/>
          <a:p>
            <a:r>
              <a:rPr lang="en-US" sz="1200" dirty="0" smtClean="0"/>
              <a:t>(5)</a:t>
            </a:r>
            <a:endParaRPr lang="en-US" sz="1200" dirty="0"/>
          </a:p>
        </p:txBody>
      </p:sp>
      <p:sp>
        <p:nvSpPr>
          <p:cNvPr id="113" name="Right Brace 112"/>
          <p:cNvSpPr/>
          <p:nvPr/>
        </p:nvSpPr>
        <p:spPr>
          <a:xfrm rot="16200000">
            <a:off x="5712121" y="1023143"/>
            <a:ext cx="260352" cy="110966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TextBox 115"/>
          <p:cNvSpPr txBox="1"/>
          <p:nvPr/>
        </p:nvSpPr>
        <p:spPr>
          <a:xfrm>
            <a:off x="5058867" y="1022350"/>
            <a:ext cx="366168" cy="276999"/>
          </a:xfrm>
          <a:prstGeom prst="rect">
            <a:avLst/>
          </a:prstGeom>
          <a:noFill/>
        </p:spPr>
        <p:txBody>
          <a:bodyPr wrap="square" lIns="0" tIns="0" rIns="0" bIns="0" rtlCol="0">
            <a:spAutoFit/>
          </a:bodyPr>
          <a:lstStyle/>
          <a:p>
            <a:r>
              <a:rPr lang="en-US" b="1" dirty="0"/>
              <a:t>b</a:t>
            </a:r>
            <a:r>
              <a:rPr lang="en-US" b="1" dirty="0" smtClean="0"/>
              <a:t>)</a:t>
            </a:r>
            <a:endParaRPr lang="en-US" b="1" dirty="0"/>
          </a:p>
        </p:txBody>
      </p:sp>
      <p:sp>
        <p:nvSpPr>
          <p:cNvPr id="45" name="Rectangle 44"/>
          <p:cNvSpPr/>
          <p:nvPr/>
        </p:nvSpPr>
        <p:spPr>
          <a:xfrm>
            <a:off x="1172667" y="869950"/>
            <a:ext cx="3700046" cy="2743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90703" y="4291647"/>
            <a:ext cx="3354098" cy="1805305"/>
            <a:chOff x="690703" y="4291647"/>
            <a:chExt cx="3354098" cy="1805305"/>
          </a:xfrm>
        </p:grpSpPr>
        <p:grpSp>
          <p:nvGrpSpPr>
            <p:cNvPr id="19" name="Group 18"/>
            <p:cNvGrpSpPr/>
            <p:nvPr/>
          </p:nvGrpSpPr>
          <p:grpSpPr>
            <a:xfrm>
              <a:off x="690703" y="4291647"/>
              <a:ext cx="3354098" cy="1805305"/>
              <a:chOff x="690703" y="4291647"/>
              <a:chExt cx="3354098" cy="1805305"/>
            </a:xfrm>
          </p:grpSpPr>
          <p:pic>
            <p:nvPicPr>
              <p:cNvPr id="84" name="Picture 83"/>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Lst>
              </a:blip>
              <a:stretch>
                <a:fillRect/>
              </a:stretch>
            </p:blipFill>
            <p:spPr>
              <a:xfrm>
                <a:off x="690703" y="4291647"/>
                <a:ext cx="3326130" cy="1805305"/>
              </a:xfrm>
              <a:prstGeom prst="rect">
                <a:avLst/>
              </a:prstGeom>
              <a:ln>
                <a:noFill/>
              </a:ln>
            </p:spPr>
          </p:pic>
          <mc:AlternateContent xmlns:mc="http://schemas.openxmlformats.org/markup-compatibility/2006" xmlns:a14="http://schemas.microsoft.com/office/drawing/2010/main">
            <mc:Choice Requires="a14">
              <p:sp>
                <p:nvSpPr>
                  <p:cNvPr id="85" name="Text Box 2"/>
                  <p:cNvSpPr txBox="1">
                    <a:spLocks noChangeArrowheads="1"/>
                  </p:cNvSpPr>
                  <p:nvPr/>
                </p:nvSpPr>
                <p:spPr bwMode="auto">
                  <a:xfrm>
                    <a:off x="3206601" y="4519633"/>
                    <a:ext cx="838200" cy="333375"/>
                  </a:xfrm>
                  <a:prstGeom prst="rect">
                    <a:avLst/>
                  </a:prstGeom>
                  <a:solidFill>
                    <a:srgbClr val="FFFFFF"/>
                  </a:solidFill>
                  <a:ln w="9525">
                    <a:solidFill>
                      <a:srgbClr val="000000"/>
                    </a:solidFill>
                    <a:miter lim="800000"/>
                    <a:headEnd/>
                    <a:tailEnd/>
                  </a:ln>
                </p:spPr>
                <p:txBody>
                  <a:bodyPr rot="0" vert="horz" wrap="square" lIns="0" tIns="0" rIns="0" bIns="0" anchor="t" anchorCtr="0">
                    <a:noAutofit/>
                  </a:bodyPr>
                  <a:lstStyle/>
                  <a:p>
                    <a:pPr marL="0" marR="0">
                      <a:lnSpc>
                        <a:spcPct val="150000"/>
                      </a:lnSpc>
                      <a:spcBef>
                        <a:spcPts val="600"/>
                      </a:spcBef>
                      <a:spcAft>
                        <a:spcPts val="1000"/>
                      </a:spcAft>
                    </a:pPr>
                    <a14:m>
                      <m:oMathPara xmlns:m="http://schemas.openxmlformats.org/officeDocument/2006/math">
                        <m:oMathParaPr>
                          <m:jc m:val="centerGroup"/>
                        </m:oMathParaPr>
                        <m:oMath xmlns:m="http://schemas.openxmlformats.org/officeDocument/2006/math">
                          <m:sSub>
                            <m:sSubPr>
                              <m:ctrlPr>
                                <a:rPr lang="en-US" sz="1000" i="1">
                                  <a:effectLst/>
                                  <a:latin typeface="Cambria Math" panose="02040503050406030204" pitchFamily="18" charset="0"/>
                                  <a:ea typeface="Times New Roman"/>
                                  <a:cs typeface="Arial"/>
                                </a:rPr>
                              </m:ctrlPr>
                            </m:sSubPr>
                            <m:e>
                              <m:r>
                                <a:rPr lang="en-US" sz="1000" i="1">
                                  <a:effectLst/>
                                  <a:latin typeface="Cambria Math"/>
                                  <a:ea typeface="Times New Roman"/>
                                  <a:cs typeface="Arial"/>
                                </a:rPr>
                                <m:t>𝑓</m:t>
                              </m:r>
                            </m:e>
                            <m:sub>
                              <m:r>
                                <a:rPr lang="en-US" sz="1000" i="1">
                                  <a:effectLst/>
                                  <a:latin typeface="Cambria Math"/>
                                  <a:ea typeface="Times New Roman"/>
                                  <a:cs typeface="Arial"/>
                                </a:rPr>
                                <m:t>𝑐</m:t>
                              </m:r>
                            </m:sub>
                          </m:sSub>
                          <m:r>
                            <a:rPr lang="en-US" sz="1000">
                              <a:effectLst/>
                              <a:latin typeface="Cambria Math"/>
                              <a:ea typeface="Times New Roman"/>
                              <a:cs typeface="Arial"/>
                            </a:rPr>
                            <m:t>= </m:t>
                          </m:r>
                          <m:f>
                            <m:fPr>
                              <m:type m:val="skw"/>
                              <m:ctrlPr>
                                <a:rPr lang="en-US" sz="1000" i="1">
                                  <a:effectLst/>
                                  <a:latin typeface="Cambria Math" panose="02040503050406030204" pitchFamily="18" charset="0"/>
                                  <a:ea typeface="Times New Roman"/>
                                  <a:cs typeface="Arial"/>
                                </a:rPr>
                              </m:ctrlPr>
                            </m:fPr>
                            <m:num>
                              <m:r>
                                <a:rPr lang="en-US" sz="1000">
                                  <a:effectLst/>
                                  <a:latin typeface="Cambria Math"/>
                                  <a:ea typeface="Times New Roman"/>
                                  <a:cs typeface="Arial"/>
                                </a:rPr>
                                <m:t>1</m:t>
                              </m:r>
                            </m:num>
                            <m:den>
                              <m:r>
                                <a:rPr lang="en-US" sz="1000">
                                  <a:effectLst/>
                                  <a:latin typeface="Cambria Math"/>
                                  <a:ea typeface="Times New Roman"/>
                                  <a:cs typeface="Arial"/>
                                </a:rPr>
                                <m:t>2</m:t>
                              </m:r>
                              <m:r>
                                <a:rPr lang="en-US" sz="1000" i="1">
                                  <a:effectLst/>
                                  <a:latin typeface="Cambria Math"/>
                                  <a:ea typeface="Times New Roman"/>
                                  <a:cs typeface="Arial"/>
                                </a:rPr>
                                <m:t>𝜋</m:t>
                              </m:r>
                              <m:r>
                                <a:rPr lang="en-US" sz="1000" i="1">
                                  <a:effectLst/>
                                  <a:latin typeface="Cambria Math"/>
                                  <a:ea typeface="Times New Roman"/>
                                  <a:cs typeface="Arial"/>
                                </a:rPr>
                                <m:t>𝑅𝐶</m:t>
                              </m:r>
                            </m:den>
                          </m:f>
                        </m:oMath>
                      </m:oMathPara>
                    </a14:m>
                    <a:endParaRPr lang="en-US" sz="1000" dirty="0">
                      <a:effectLst/>
                      <a:latin typeface="Arial"/>
                      <a:ea typeface="Times New Roman"/>
                      <a:cs typeface="Arial"/>
                    </a:endParaRPr>
                  </a:p>
                </p:txBody>
              </p:sp>
            </mc:Choice>
            <mc:Fallback xmlns="">
              <p:sp>
                <p:nvSpPr>
                  <p:cNvPr id="85" name="Text Box 2"/>
                  <p:cNvSpPr txBox="1">
                    <a:spLocks noRot="1" noChangeAspect="1" noMove="1" noResize="1" noEditPoints="1" noAdjustHandles="1" noChangeArrowheads="1" noChangeShapeType="1" noTextEdit="1"/>
                  </p:cNvSpPr>
                  <p:nvPr/>
                </p:nvSpPr>
                <p:spPr bwMode="auto">
                  <a:xfrm>
                    <a:off x="3206601" y="4519633"/>
                    <a:ext cx="838200" cy="333375"/>
                  </a:xfrm>
                  <a:prstGeom prst="rect">
                    <a:avLst/>
                  </a:prstGeom>
                  <a:blipFill rotWithShape="1">
                    <a:blip r:embed="rId4"/>
                    <a:stretch>
                      <a:fillRect/>
                    </a:stretch>
                  </a:blipFill>
                  <a:ln w="9525">
                    <a:solidFill>
                      <a:srgbClr val="000000"/>
                    </a:solidFill>
                    <a:miter lim="800000"/>
                    <a:headEnd/>
                    <a:tailEnd/>
                  </a:ln>
                </p:spPr>
                <p:txBody>
                  <a:bodyPr/>
                  <a:lstStyle/>
                  <a:p>
                    <a:r>
                      <a:rPr lang="en-US">
                        <a:noFill/>
                      </a:rPr>
                      <a:t> </a:t>
                    </a:r>
                  </a:p>
                </p:txBody>
              </p:sp>
            </mc:Fallback>
          </mc:AlternateContent>
        </p:grpSp>
        <p:sp>
          <p:nvSpPr>
            <p:cNvPr id="20" name="Rectangle 19"/>
            <p:cNvSpPr/>
            <p:nvPr/>
          </p:nvSpPr>
          <p:spPr>
            <a:xfrm>
              <a:off x="1339899" y="5194300"/>
              <a:ext cx="107901" cy="139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1742641" y="5555737"/>
              <a:ext cx="107901" cy="139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4888468" y="4419600"/>
            <a:ext cx="3852280" cy="1966555"/>
            <a:chOff x="4888468" y="4419600"/>
            <a:chExt cx="3852280" cy="1966555"/>
          </a:xfrm>
        </p:grpSpPr>
        <p:grpSp>
          <p:nvGrpSpPr>
            <p:cNvPr id="10" name="Group 9"/>
            <p:cNvGrpSpPr/>
            <p:nvPr/>
          </p:nvGrpSpPr>
          <p:grpSpPr>
            <a:xfrm>
              <a:off x="4888468" y="4419600"/>
              <a:ext cx="3218399" cy="1966555"/>
              <a:chOff x="4888468" y="4419600"/>
              <a:chExt cx="3218399" cy="1966555"/>
            </a:xfrm>
          </p:grpSpPr>
          <p:cxnSp>
            <p:nvCxnSpPr>
              <p:cNvPr id="81" name="Straight Connector 80"/>
              <p:cNvCxnSpPr/>
              <p:nvPr/>
            </p:nvCxnSpPr>
            <p:spPr>
              <a:xfrm flipH="1">
                <a:off x="5287468" y="4419600"/>
                <a:ext cx="15390" cy="1549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5287469" y="5969000"/>
                <a:ext cx="2819398" cy="0"/>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rot="16200000">
                <a:off x="4692134" y="5149334"/>
                <a:ext cx="762000" cy="369332"/>
              </a:xfrm>
              <a:prstGeom prst="rect">
                <a:avLst/>
              </a:prstGeom>
              <a:noFill/>
            </p:spPr>
            <p:txBody>
              <a:bodyPr wrap="square" rtlCol="0">
                <a:spAutoFit/>
              </a:bodyPr>
              <a:lstStyle/>
              <a:p>
                <a:pPr algn="ctr"/>
                <a:r>
                  <a:rPr lang="en-US" dirty="0" smtClean="0"/>
                  <a:t>Gain</a:t>
                </a:r>
                <a:endParaRPr lang="en-US" dirty="0"/>
              </a:p>
            </p:txBody>
          </p:sp>
          <p:sp>
            <p:nvSpPr>
              <p:cNvPr id="90" name="TextBox 89"/>
              <p:cNvSpPr txBox="1"/>
              <p:nvPr/>
            </p:nvSpPr>
            <p:spPr>
              <a:xfrm>
                <a:off x="5118189" y="6016823"/>
                <a:ext cx="2988678" cy="369332"/>
              </a:xfrm>
              <a:prstGeom prst="rect">
                <a:avLst/>
              </a:prstGeom>
              <a:noFill/>
            </p:spPr>
            <p:txBody>
              <a:bodyPr wrap="square" rtlCol="0">
                <a:spAutoFit/>
              </a:bodyPr>
              <a:lstStyle/>
              <a:p>
                <a:r>
                  <a:rPr lang="en-US" dirty="0" smtClean="0"/>
                  <a:t>0            Frequency        f</a:t>
                </a:r>
                <a:r>
                  <a:rPr lang="en-US" baseline="-25000" dirty="0" smtClean="0"/>
                  <a:t>c</a:t>
                </a:r>
                <a:endParaRPr lang="en-US" baseline="-25000" dirty="0"/>
              </a:p>
            </p:txBody>
          </p:sp>
          <p:sp>
            <p:nvSpPr>
              <p:cNvPr id="73" name="TextBox 72"/>
              <p:cNvSpPr txBox="1"/>
              <p:nvPr/>
            </p:nvSpPr>
            <p:spPr>
              <a:xfrm>
                <a:off x="4892918" y="5784334"/>
                <a:ext cx="369238" cy="369332"/>
              </a:xfrm>
              <a:prstGeom prst="rect">
                <a:avLst/>
              </a:prstGeom>
              <a:noFill/>
            </p:spPr>
            <p:txBody>
              <a:bodyPr wrap="square" rtlCol="0">
                <a:spAutoFit/>
              </a:bodyPr>
              <a:lstStyle/>
              <a:p>
                <a:r>
                  <a:rPr lang="en-US" dirty="0" smtClean="0"/>
                  <a:t>0</a:t>
                </a:r>
                <a:endParaRPr lang="en-US" baseline="-25000" dirty="0"/>
              </a:p>
            </p:txBody>
          </p:sp>
          <p:sp>
            <p:nvSpPr>
              <p:cNvPr id="74" name="TextBox 73"/>
              <p:cNvSpPr txBox="1"/>
              <p:nvPr/>
            </p:nvSpPr>
            <p:spPr>
              <a:xfrm>
                <a:off x="4964762" y="4659868"/>
                <a:ext cx="369238" cy="369332"/>
              </a:xfrm>
              <a:prstGeom prst="rect">
                <a:avLst/>
              </a:prstGeom>
              <a:noFill/>
            </p:spPr>
            <p:txBody>
              <a:bodyPr wrap="square" rtlCol="0">
                <a:spAutoFit/>
              </a:bodyPr>
              <a:lstStyle/>
              <a:p>
                <a:r>
                  <a:rPr lang="en-US" dirty="0"/>
                  <a:t>1</a:t>
                </a:r>
                <a:endParaRPr lang="en-US" baseline="-25000" dirty="0"/>
              </a:p>
            </p:txBody>
          </p:sp>
          <p:cxnSp>
            <p:nvCxnSpPr>
              <p:cNvPr id="75" name="Straight Connector 74"/>
              <p:cNvCxnSpPr/>
              <p:nvPr/>
            </p:nvCxnSpPr>
            <p:spPr>
              <a:xfrm flipV="1">
                <a:off x="7391400" y="4844534"/>
                <a:ext cx="0" cy="1124468"/>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flipV="1">
                <a:off x="5300663" y="4869656"/>
                <a:ext cx="2102664" cy="2381"/>
              </a:xfrm>
              <a:prstGeom prst="line">
                <a:avLst/>
              </a:prstGeom>
              <a:ln w="57150">
                <a:solidFill>
                  <a:srgbClr val="0000FF"/>
                </a:solidFill>
              </a:ln>
            </p:spPr>
            <p:style>
              <a:lnRef idx="1">
                <a:schemeClr val="accent1"/>
              </a:lnRef>
              <a:fillRef idx="0">
                <a:schemeClr val="accent1"/>
              </a:fillRef>
              <a:effectRef idx="0">
                <a:schemeClr val="accent1"/>
              </a:effectRef>
              <a:fontRef idx="minor">
                <a:schemeClr val="tx1"/>
              </a:fontRef>
            </p:style>
          </p:cxnSp>
        </p:grpSp>
        <p:sp>
          <p:nvSpPr>
            <p:cNvPr id="92" name="TextBox 91"/>
            <p:cNvSpPr txBox="1"/>
            <p:nvPr/>
          </p:nvSpPr>
          <p:spPr>
            <a:xfrm>
              <a:off x="5813452" y="5371071"/>
              <a:ext cx="1196948" cy="369332"/>
            </a:xfrm>
            <a:prstGeom prst="rect">
              <a:avLst/>
            </a:prstGeom>
            <a:noFill/>
          </p:spPr>
          <p:txBody>
            <a:bodyPr wrap="square" rtlCol="0">
              <a:spAutoFit/>
            </a:bodyPr>
            <a:lstStyle/>
            <a:p>
              <a:pPr algn="ctr"/>
              <a:r>
                <a:rPr lang="en-US" b="1" dirty="0" smtClean="0">
                  <a:solidFill>
                    <a:srgbClr val="0000FF"/>
                  </a:solidFill>
                </a:rPr>
                <a:t>Passband</a:t>
              </a:r>
              <a:endParaRPr lang="en-US" b="1" dirty="0">
                <a:solidFill>
                  <a:srgbClr val="0000FF"/>
                </a:solidFill>
              </a:endParaRPr>
            </a:p>
          </p:txBody>
        </p:sp>
        <p:sp>
          <p:nvSpPr>
            <p:cNvPr id="93" name="TextBox 92"/>
            <p:cNvSpPr txBox="1"/>
            <p:nvPr/>
          </p:nvSpPr>
          <p:spPr>
            <a:xfrm>
              <a:off x="7543800" y="5371071"/>
              <a:ext cx="1196948" cy="369332"/>
            </a:xfrm>
            <a:prstGeom prst="rect">
              <a:avLst/>
            </a:prstGeom>
            <a:noFill/>
          </p:spPr>
          <p:txBody>
            <a:bodyPr wrap="square" rtlCol="0">
              <a:spAutoFit/>
            </a:bodyPr>
            <a:lstStyle/>
            <a:p>
              <a:pPr algn="ctr"/>
              <a:r>
                <a:rPr lang="en-US" b="1" dirty="0" err="1" smtClean="0">
                  <a:solidFill>
                    <a:srgbClr val="0000FF"/>
                  </a:solidFill>
                </a:rPr>
                <a:t>Stopband</a:t>
              </a:r>
              <a:endParaRPr lang="en-US" b="1" dirty="0">
                <a:solidFill>
                  <a:srgbClr val="0000FF"/>
                </a:solidFill>
              </a:endParaRPr>
            </a:p>
          </p:txBody>
        </p:sp>
      </p:grpSp>
    </p:spTree>
    <p:extLst>
      <p:ext uri="{BB962C8B-B14F-4D97-AF65-F5344CB8AC3E}">
        <p14:creationId xmlns:p14="http://schemas.microsoft.com/office/powerpoint/2010/main" val="2922906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writing 02/28/12</a:t>
            </a:r>
          </a:p>
        </p:txBody>
      </p:sp>
      <p:grpSp>
        <p:nvGrpSpPr>
          <p:cNvPr id="2" name="Group 1"/>
          <p:cNvGrpSpPr/>
          <p:nvPr/>
        </p:nvGrpSpPr>
        <p:grpSpPr>
          <a:xfrm>
            <a:off x="4388828" y="153888"/>
            <a:ext cx="4755172" cy="2560320"/>
            <a:chOff x="2023110" y="2148840"/>
            <a:chExt cx="4755172" cy="256032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550" y="2148840"/>
              <a:ext cx="2758732" cy="2560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76" descr="E:\Desktop\Low-pass filter circuit schematic\Low-pass_filters_0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3110" y="2148840"/>
              <a:ext cx="1939290" cy="2560320"/>
            </a:xfrm>
            <a:prstGeom prst="rect">
              <a:avLst/>
            </a:prstGeom>
            <a:noFill/>
            <a:extLst/>
          </p:spPr>
        </p:pic>
      </p:grpSp>
      <p:grpSp>
        <p:nvGrpSpPr>
          <p:cNvPr id="6" name="Group 5"/>
          <p:cNvGrpSpPr/>
          <p:nvPr/>
        </p:nvGrpSpPr>
        <p:grpSpPr>
          <a:xfrm>
            <a:off x="381000" y="1905000"/>
            <a:ext cx="5303520" cy="4302886"/>
            <a:chOff x="381000" y="1905000"/>
            <a:chExt cx="5303520" cy="4302886"/>
          </a:xfrm>
        </p:grpSpPr>
        <p:grpSp>
          <p:nvGrpSpPr>
            <p:cNvPr id="3" name="Group 2"/>
            <p:cNvGrpSpPr/>
            <p:nvPr/>
          </p:nvGrpSpPr>
          <p:grpSpPr>
            <a:xfrm>
              <a:off x="457200" y="1981200"/>
              <a:ext cx="5227320" cy="4226686"/>
              <a:chOff x="152400" y="750771"/>
              <a:chExt cx="5227320" cy="4226686"/>
            </a:xfrm>
          </p:grpSpPr>
          <p:pic>
            <p:nvPicPr>
              <p:cNvPr id="87" name="Picture 8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 y="750771"/>
                <a:ext cx="2560320" cy="2072726"/>
              </a:xfrm>
              <a:prstGeom prst="rect">
                <a:avLst/>
              </a:prstGeom>
              <a:noFill/>
            </p:spPr>
          </p:pic>
          <p:pic>
            <p:nvPicPr>
              <p:cNvPr id="88" name="Picture 8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750771"/>
                <a:ext cx="2560320" cy="2072726"/>
              </a:xfrm>
              <a:prstGeom prst="rect">
                <a:avLst/>
              </a:prstGeom>
              <a:noFill/>
            </p:spPr>
          </p:pic>
          <p:pic>
            <p:nvPicPr>
              <p:cNvPr id="91" name="Picture 9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 y="2823497"/>
                <a:ext cx="2560320" cy="2147686"/>
              </a:xfrm>
              <a:prstGeom prst="rect">
                <a:avLst/>
              </a:prstGeom>
              <a:noFill/>
            </p:spPr>
          </p:pic>
          <p:pic>
            <p:nvPicPr>
              <p:cNvPr id="94" name="Picture 9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19400" y="2823497"/>
                <a:ext cx="2560320" cy="2153960"/>
              </a:xfrm>
              <a:prstGeom prst="rect">
                <a:avLst/>
              </a:prstGeom>
              <a:noFill/>
            </p:spPr>
          </p:pic>
        </p:grpSp>
        <p:sp>
          <p:nvSpPr>
            <p:cNvPr id="4" name="TextBox 3"/>
            <p:cNvSpPr txBox="1"/>
            <p:nvPr/>
          </p:nvSpPr>
          <p:spPr>
            <a:xfrm>
              <a:off x="381000" y="1905000"/>
              <a:ext cx="381000" cy="369332"/>
            </a:xfrm>
            <a:prstGeom prst="rect">
              <a:avLst/>
            </a:prstGeom>
            <a:noFill/>
          </p:spPr>
          <p:txBody>
            <a:bodyPr wrap="square" rtlCol="0">
              <a:spAutoFit/>
            </a:bodyPr>
            <a:lstStyle/>
            <a:p>
              <a:r>
                <a:rPr lang="en-US" b="1" dirty="0" smtClean="0">
                  <a:solidFill>
                    <a:srgbClr val="FF0000"/>
                  </a:solidFill>
                </a:rPr>
                <a:t>a</a:t>
              </a:r>
              <a:endParaRPr lang="en-US" b="1" dirty="0">
                <a:solidFill>
                  <a:srgbClr val="FF0000"/>
                </a:solidFill>
              </a:endParaRPr>
            </a:p>
          </p:txBody>
        </p:sp>
        <p:sp>
          <p:nvSpPr>
            <p:cNvPr id="96" name="TextBox 95"/>
            <p:cNvSpPr txBox="1"/>
            <p:nvPr/>
          </p:nvSpPr>
          <p:spPr>
            <a:xfrm>
              <a:off x="3048000" y="1905000"/>
              <a:ext cx="381000" cy="369332"/>
            </a:xfrm>
            <a:prstGeom prst="rect">
              <a:avLst/>
            </a:prstGeom>
            <a:noFill/>
          </p:spPr>
          <p:txBody>
            <a:bodyPr wrap="square" rtlCol="0">
              <a:spAutoFit/>
            </a:bodyPr>
            <a:lstStyle/>
            <a:p>
              <a:r>
                <a:rPr lang="en-US" b="1" dirty="0" smtClean="0">
                  <a:solidFill>
                    <a:srgbClr val="FF0000"/>
                  </a:solidFill>
                </a:rPr>
                <a:t>c</a:t>
              </a:r>
              <a:endParaRPr lang="en-US" b="1" dirty="0">
                <a:solidFill>
                  <a:srgbClr val="FF0000"/>
                </a:solidFill>
              </a:endParaRPr>
            </a:p>
          </p:txBody>
        </p:sp>
        <p:sp>
          <p:nvSpPr>
            <p:cNvPr id="99" name="TextBox 98"/>
            <p:cNvSpPr txBox="1"/>
            <p:nvPr/>
          </p:nvSpPr>
          <p:spPr>
            <a:xfrm>
              <a:off x="381000" y="4050268"/>
              <a:ext cx="381000" cy="369332"/>
            </a:xfrm>
            <a:prstGeom prst="rect">
              <a:avLst/>
            </a:prstGeom>
            <a:noFill/>
          </p:spPr>
          <p:txBody>
            <a:bodyPr wrap="square" rtlCol="0">
              <a:spAutoFit/>
            </a:bodyPr>
            <a:lstStyle/>
            <a:p>
              <a:r>
                <a:rPr lang="en-US" b="1" dirty="0" smtClean="0">
                  <a:solidFill>
                    <a:srgbClr val="FF0000"/>
                  </a:solidFill>
                </a:rPr>
                <a:t>b</a:t>
              </a:r>
              <a:endParaRPr lang="en-US" b="1" dirty="0">
                <a:solidFill>
                  <a:srgbClr val="FF0000"/>
                </a:solidFill>
              </a:endParaRPr>
            </a:p>
          </p:txBody>
        </p:sp>
        <p:sp>
          <p:nvSpPr>
            <p:cNvPr id="100" name="TextBox 99"/>
            <p:cNvSpPr txBox="1"/>
            <p:nvPr/>
          </p:nvSpPr>
          <p:spPr>
            <a:xfrm>
              <a:off x="3048000" y="4038600"/>
              <a:ext cx="381000" cy="369332"/>
            </a:xfrm>
            <a:prstGeom prst="rect">
              <a:avLst/>
            </a:prstGeom>
            <a:noFill/>
          </p:spPr>
          <p:txBody>
            <a:bodyPr wrap="square" rtlCol="0">
              <a:spAutoFit/>
            </a:bodyPr>
            <a:lstStyle/>
            <a:p>
              <a:r>
                <a:rPr lang="en-US" b="1" dirty="0">
                  <a:solidFill>
                    <a:srgbClr val="FF0000"/>
                  </a:solidFill>
                </a:rPr>
                <a:t>d</a:t>
              </a:r>
            </a:p>
          </p:txBody>
        </p:sp>
      </p:grpSp>
    </p:spTree>
    <p:extLst>
      <p:ext uri="{BB962C8B-B14F-4D97-AF65-F5344CB8AC3E}">
        <p14:creationId xmlns:p14="http://schemas.microsoft.com/office/powerpoint/2010/main" val="36108856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10109200" cy="6713221"/>
            <a:chOff x="0" y="0"/>
            <a:chExt cx="10109200" cy="6713221"/>
          </a:xfrm>
        </p:grpSpPr>
        <p:pic>
          <p:nvPicPr>
            <p:cNvPr id="7270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017" t="8007" r="13586" b="2172"/>
            <a:stretch/>
          </p:blipFill>
          <p:spPr bwMode="auto">
            <a:xfrm>
              <a:off x="0" y="0"/>
              <a:ext cx="3352801" cy="3473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8333" t="8143" r="12500"/>
            <a:stretch/>
          </p:blipFill>
          <p:spPr bwMode="auto">
            <a:xfrm>
              <a:off x="3352801" y="0"/>
              <a:ext cx="3378200" cy="3473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7284" t="7808" r="11556" b="795"/>
            <a:stretch/>
          </p:blipFill>
          <p:spPr bwMode="auto">
            <a:xfrm>
              <a:off x="6731000" y="0"/>
              <a:ext cx="3378200" cy="3473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9"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7441" t="8194" r="13393" b="-1"/>
            <a:stretch/>
          </p:blipFill>
          <p:spPr bwMode="auto">
            <a:xfrm>
              <a:off x="0" y="3276600"/>
              <a:ext cx="3387271" cy="3436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0"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7143" t="7055" r="13690"/>
            <a:stretch/>
          </p:blipFill>
          <p:spPr bwMode="auto">
            <a:xfrm>
              <a:off x="3390900" y="3276601"/>
              <a:ext cx="3378200" cy="3436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1" name="Picture 7"/>
            <p:cNvPicPr>
              <a:picLocks noChangeAspect="1" noChangeArrowheads="1"/>
            </p:cNvPicPr>
            <p:nvPr/>
          </p:nvPicPr>
          <p:blipFill rotWithShape="1">
            <a:blip r:embed="rId7">
              <a:extLst>
                <a:ext uri="{28A0092B-C50C-407E-A947-70E740481C1C}">
                  <a14:useLocalDpi xmlns:a14="http://schemas.microsoft.com/office/drawing/2010/main" val="0"/>
                </a:ext>
              </a:extLst>
            </a:blip>
            <a:srcRect l="8788" t="7304" r="11515"/>
            <a:stretch/>
          </p:blipFill>
          <p:spPr bwMode="auto">
            <a:xfrm>
              <a:off x="6769100" y="3276600"/>
              <a:ext cx="3340100" cy="3436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1272384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901005"/>
            <a:ext cx="5791200" cy="1754326"/>
          </a:xfrm>
          <a:prstGeom prst="rect">
            <a:avLst/>
          </a:prstGeom>
          <a:noFill/>
        </p:spPr>
        <p:txBody>
          <a:bodyPr wrap="square" rtlCol="0">
            <a:spAutoFit/>
          </a:bodyPr>
          <a:lstStyle/>
          <a:p>
            <a:r>
              <a:rPr lang="en-US" sz="1200" dirty="0" smtClean="0"/>
              <a:t>Attached actuator, tightened aft-mount during vertical cycling.</a:t>
            </a:r>
          </a:p>
          <a:p>
            <a:r>
              <a:rPr lang="en-US" sz="1200" dirty="0"/>
              <a:t>Attached LVDT, </a:t>
            </a:r>
            <a:r>
              <a:rPr lang="en-US" sz="1200" dirty="0" smtClean="0"/>
              <a:t>leveled.</a:t>
            </a:r>
          </a:p>
          <a:p>
            <a:r>
              <a:rPr lang="en-US" sz="1200" dirty="0" smtClean="0"/>
              <a:t>Filled, bled, ran a few slow cycles with valves open, transferred water w/ syringes, closed valves.</a:t>
            </a:r>
          </a:p>
          <a:p>
            <a:r>
              <a:rPr lang="en-US" sz="1200" dirty="0" smtClean="0"/>
              <a:t>Repositioned Load cell with 4 springs, so that initial load was small (~5N)</a:t>
            </a:r>
          </a:p>
          <a:p>
            <a:endParaRPr lang="en-US" sz="1200" dirty="0" smtClean="0"/>
          </a:p>
          <a:p>
            <a:r>
              <a:rPr lang="en-US" sz="1200" b="1" dirty="0" smtClean="0"/>
              <a:t>Forgot to increment actuator forward.</a:t>
            </a:r>
            <a:endParaRPr lang="en-US" sz="1200" b="1" dirty="0"/>
          </a:p>
          <a:p>
            <a:r>
              <a:rPr lang="en-US" sz="1200" dirty="0" smtClean="0"/>
              <a:t>Started experiment.</a:t>
            </a:r>
          </a:p>
          <a:p>
            <a:r>
              <a:rPr lang="en-US" sz="1200" b="1" dirty="0" smtClean="0"/>
              <a:t>Pressure drops below 0 at completion of first cycle and stays down there.</a:t>
            </a:r>
          </a:p>
        </p:txBody>
      </p:sp>
      <p:sp>
        <p:nvSpPr>
          <p:cNvPr id="8" name="TextBox 7"/>
          <p:cNvSpPr txBox="1"/>
          <p:nvPr/>
        </p:nvSpPr>
        <p:spPr>
          <a:xfrm>
            <a:off x="1" y="0"/>
            <a:ext cx="9144000" cy="861774"/>
          </a:xfrm>
          <a:prstGeom prst="rect">
            <a:avLst/>
          </a:prstGeom>
          <a:noFill/>
        </p:spPr>
        <p:txBody>
          <a:bodyPr wrap="square" rtlCol="0">
            <a:spAutoFit/>
          </a:bodyPr>
          <a:lstStyle/>
          <a:p>
            <a:r>
              <a:rPr lang="en-US" sz="1400" b="1" dirty="0" smtClean="0"/>
              <a:t>Displacement testing 01/05/12</a:t>
            </a:r>
          </a:p>
          <a:p>
            <a:r>
              <a:rPr lang="en-US" sz="1200" dirty="0"/>
              <a:t>“</a:t>
            </a:r>
            <a:r>
              <a:rPr lang="en-US" sz="1200" dirty="0" smtClean="0"/>
              <a:t>WaveformOutputTDMS_03c.m</a:t>
            </a:r>
            <a:r>
              <a:rPr lang="en-US" sz="1200" dirty="0"/>
              <a:t>”, “</a:t>
            </a:r>
            <a:r>
              <a:rPr lang="en-US" sz="1200" dirty="0" smtClean="0"/>
              <a:t>Master_rev_14b…vi”</a:t>
            </a:r>
          </a:p>
          <a:p>
            <a:r>
              <a:rPr lang="en-US" sz="1200" dirty="0" smtClean="0"/>
              <a:t>33 cycles</a:t>
            </a:r>
            <a:r>
              <a:rPr lang="en-US" sz="1200" dirty="0"/>
              <a:t>, </a:t>
            </a:r>
            <a:r>
              <a:rPr lang="en-US" sz="1200" dirty="0" smtClean="0"/>
              <a:t>triangle @ 0.8Hz</a:t>
            </a:r>
            <a:r>
              <a:rPr lang="en-US" sz="1200" dirty="0"/>
              <a:t>, </a:t>
            </a:r>
            <a:r>
              <a:rPr lang="en-US" sz="1200" dirty="0" smtClean="0"/>
              <a:t>10.0 mm </a:t>
            </a:r>
          </a:p>
          <a:p>
            <a:r>
              <a:rPr lang="en-US" sz="1200" dirty="0" smtClean="0"/>
              <a:t>(10.0mm x 1.036269 hydraulic factor) displacement, </a:t>
            </a:r>
            <a:r>
              <a:rPr lang="en-US" sz="1200" dirty="0"/>
              <a:t>2500 kHz sampling </a:t>
            </a:r>
            <a:r>
              <a:rPr lang="en-US" sz="1200" dirty="0" smtClean="0"/>
              <a:t>rate</a:t>
            </a:r>
            <a:endParaRPr lang="en-US" sz="12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59512"/>
            <a:ext cx="4572000" cy="369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52618"/>
            <a:ext cx="4572000" cy="3805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0"/>
            <a:ext cx="3505200" cy="2943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0155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307777"/>
          </a:xfrm>
          <a:prstGeom prst="rect">
            <a:avLst/>
          </a:prstGeom>
          <a:noFill/>
        </p:spPr>
        <p:txBody>
          <a:bodyPr wrap="square" rtlCol="0">
            <a:spAutoFit/>
          </a:bodyPr>
          <a:lstStyle/>
          <a:p>
            <a:r>
              <a:rPr lang="en-US" sz="1400" b="1" dirty="0" smtClean="0"/>
              <a:t>US analysis 03/3/12</a:t>
            </a:r>
          </a:p>
        </p:txBody>
      </p:sp>
    </p:spTree>
    <p:extLst>
      <p:ext uri="{BB962C8B-B14F-4D97-AF65-F5344CB8AC3E}">
        <p14:creationId xmlns:p14="http://schemas.microsoft.com/office/powerpoint/2010/main" val="39766242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523220"/>
          </a:xfrm>
          <a:prstGeom prst="rect">
            <a:avLst/>
          </a:prstGeom>
          <a:noFill/>
        </p:spPr>
        <p:txBody>
          <a:bodyPr wrap="square" rtlCol="0">
            <a:spAutoFit/>
          </a:bodyPr>
          <a:lstStyle/>
          <a:p>
            <a:r>
              <a:rPr lang="en-US" sz="1400" b="1" dirty="0" smtClean="0"/>
              <a:t>US analysis 03/3/12</a:t>
            </a:r>
          </a:p>
          <a:p>
            <a:r>
              <a:rPr lang="en-US" sz="1400" dirty="0" smtClean="0"/>
              <a:t>Most compressed point at each cycle peak, for each of 7 tests performed.  Note, test 01 only captured 4 of 5 peaks w/ US.</a:t>
            </a:r>
          </a:p>
        </p:txBody>
      </p:sp>
      <p:pic>
        <p:nvPicPr>
          <p:cNvPr id="737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801"/>
            <a:ext cx="4572000" cy="3532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85801"/>
            <a:ext cx="4572000" cy="3484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3981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307777"/>
          </a:xfrm>
          <a:prstGeom prst="rect">
            <a:avLst/>
          </a:prstGeom>
          <a:noFill/>
        </p:spPr>
        <p:txBody>
          <a:bodyPr wrap="square" rtlCol="0">
            <a:spAutoFit/>
          </a:bodyPr>
          <a:lstStyle/>
          <a:p>
            <a:r>
              <a:rPr lang="en-US" sz="1400" b="1" dirty="0" smtClean="0"/>
              <a:t>US analysis 03/3/12</a:t>
            </a:r>
          </a:p>
        </p:txBody>
      </p:sp>
      <p:grpSp>
        <p:nvGrpSpPr>
          <p:cNvPr id="2" name="Group 1"/>
          <p:cNvGrpSpPr/>
          <p:nvPr/>
        </p:nvGrpSpPr>
        <p:grpSpPr>
          <a:xfrm>
            <a:off x="304800" y="1295400"/>
            <a:ext cx="9099173" cy="5065812"/>
            <a:chOff x="304800" y="1295400"/>
            <a:chExt cx="9099173" cy="5065812"/>
          </a:xfrm>
        </p:grpSpPr>
        <p:pic>
          <p:nvPicPr>
            <p:cNvPr id="74754" name="Picture 2" descr="E:\Pictures\MRI_Project_photos\IMG_873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197" t="19377" r="8139" b="19702"/>
            <a:stretch/>
          </p:blipFill>
          <p:spPr bwMode="auto">
            <a:xfrm>
              <a:off x="304800" y="1295400"/>
              <a:ext cx="4800600" cy="50658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E:\Pictures\MRI_Project_photos\IMG_874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785" t="4412" b="31045"/>
            <a:stretch/>
          </p:blipFill>
          <p:spPr bwMode="auto">
            <a:xfrm>
              <a:off x="5105400" y="1295400"/>
              <a:ext cx="4298573" cy="50658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22332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307777"/>
          </a:xfrm>
          <a:prstGeom prst="rect">
            <a:avLst/>
          </a:prstGeom>
          <a:noFill/>
        </p:spPr>
        <p:txBody>
          <a:bodyPr wrap="square" rtlCol="0">
            <a:spAutoFit/>
          </a:bodyPr>
          <a:lstStyle/>
          <a:p>
            <a:r>
              <a:rPr lang="en-US" sz="1400" b="1" dirty="0" smtClean="0"/>
              <a:t>US analysis 03/3/12</a:t>
            </a:r>
          </a:p>
        </p:txBody>
      </p:sp>
      <p:pic>
        <p:nvPicPr>
          <p:cNvPr id="75778" name="Picture 2" descr="E:\Pictures\MRI_Project_photos\IMG_873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928" t="28632" b="18609"/>
          <a:stretch/>
        </p:blipFill>
        <p:spPr bwMode="auto">
          <a:xfrm>
            <a:off x="1" y="1767092"/>
            <a:ext cx="9144000" cy="3452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01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1169551"/>
          </a:xfrm>
          <a:prstGeom prst="rect">
            <a:avLst/>
          </a:prstGeom>
          <a:noFill/>
        </p:spPr>
        <p:txBody>
          <a:bodyPr wrap="square" rtlCol="0">
            <a:spAutoFit/>
          </a:bodyPr>
          <a:lstStyle/>
          <a:p>
            <a:r>
              <a:rPr lang="en-US" sz="1400" b="1" dirty="0" smtClean="0"/>
              <a:t>US analysis 03/04/12</a:t>
            </a:r>
          </a:p>
          <a:p>
            <a:r>
              <a:rPr lang="en-US" sz="1400" dirty="0" smtClean="0"/>
              <a:t>Slices from 38 to 55 examined with a crop applied and a  logical </a:t>
            </a:r>
            <a:r>
              <a:rPr lang="en-US" sz="1400" dirty="0" err="1" smtClean="0"/>
              <a:t>threshhold</a:t>
            </a:r>
            <a:r>
              <a:rPr lang="en-US" sz="1400" dirty="0" smtClean="0"/>
              <a:t> value equal to the mean of the image.</a:t>
            </a:r>
          </a:p>
          <a:p>
            <a:r>
              <a:rPr lang="en-US" sz="1400" dirty="0" smtClean="0"/>
              <a:t>Chose lowest point of the calcaneus in each image.</a:t>
            </a:r>
          </a:p>
          <a:p>
            <a:r>
              <a:rPr lang="en-US" sz="1400" dirty="0" smtClean="0"/>
              <a:t>Slice 49 showed lowest value (lowest point in calcaneus).</a:t>
            </a:r>
          </a:p>
          <a:p>
            <a:r>
              <a:rPr lang="en-US" sz="1400" dirty="0" smtClean="0"/>
              <a:t>Then, for each Phase (1-12), Slice 49 was analyzed.</a:t>
            </a:r>
          </a:p>
        </p:txBody>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771" y="1600200"/>
            <a:ext cx="776287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4966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307777"/>
          </a:xfrm>
          <a:prstGeom prst="rect">
            <a:avLst/>
          </a:prstGeom>
          <a:noFill/>
        </p:spPr>
        <p:txBody>
          <a:bodyPr wrap="square" rtlCol="0">
            <a:spAutoFit/>
          </a:bodyPr>
          <a:lstStyle/>
          <a:p>
            <a:r>
              <a:rPr lang="en-US" sz="1400" b="1" dirty="0" smtClean="0"/>
              <a:t>US analysis 03/04/12</a:t>
            </a:r>
          </a:p>
        </p:txBody>
      </p:sp>
      <p:pic>
        <p:nvPicPr>
          <p:cNvPr id="7782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1962150" y="25400"/>
            <a:ext cx="6267450" cy="675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5704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307777"/>
          </a:xfrm>
          <a:prstGeom prst="rect">
            <a:avLst/>
          </a:prstGeom>
          <a:noFill/>
        </p:spPr>
        <p:txBody>
          <a:bodyPr wrap="square" rtlCol="0">
            <a:spAutoFit/>
          </a:bodyPr>
          <a:lstStyle/>
          <a:p>
            <a:r>
              <a:rPr lang="en-US" sz="1400" b="1" dirty="0" smtClean="0"/>
              <a:t>US analysis 03/04/12</a:t>
            </a:r>
          </a:p>
        </p:txBody>
      </p:sp>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0"/>
            <a:ext cx="8734425" cy="46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4765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307777"/>
          </a:xfrm>
          <a:prstGeom prst="rect">
            <a:avLst/>
          </a:prstGeom>
          <a:noFill/>
        </p:spPr>
        <p:txBody>
          <a:bodyPr wrap="square" rtlCol="0">
            <a:spAutoFit/>
          </a:bodyPr>
          <a:lstStyle/>
          <a:p>
            <a:r>
              <a:rPr lang="en-US" sz="1400" b="1" dirty="0" smtClean="0"/>
              <a:t>US analysis 03/04/12</a:t>
            </a:r>
          </a:p>
        </p:txBody>
      </p:sp>
      <p:pic>
        <p:nvPicPr>
          <p:cNvPr id="798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9627"/>
            <a:ext cx="4572000" cy="3648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00200"/>
            <a:ext cx="45720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0188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307777"/>
          </a:xfrm>
          <a:prstGeom prst="rect">
            <a:avLst/>
          </a:prstGeom>
          <a:noFill/>
        </p:spPr>
        <p:txBody>
          <a:bodyPr wrap="square" rtlCol="0">
            <a:spAutoFit/>
          </a:bodyPr>
          <a:lstStyle/>
          <a:p>
            <a:r>
              <a:rPr lang="en-US" sz="1400" b="1" dirty="0" smtClean="0"/>
              <a:t>US analysis 03/04/12 – Phase 1 &amp; phase6</a:t>
            </a:r>
          </a:p>
        </p:txBody>
      </p:sp>
      <p:grpSp>
        <p:nvGrpSpPr>
          <p:cNvPr id="6" name="Group 5"/>
          <p:cNvGrpSpPr/>
          <p:nvPr/>
        </p:nvGrpSpPr>
        <p:grpSpPr>
          <a:xfrm>
            <a:off x="509649" y="1295400"/>
            <a:ext cx="7396102" cy="3581400"/>
            <a:chOff x="509649" y="1295400"/>
            <a:chExt cx="7396102" cy="3581400"/>
          </a:xfrm>
        </p:grpSpPr>
        <p:pic>
          <p:nvPicPr>
            <p:cNvPr id="798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7026" t="9072" r="2143" b="5670"/>
            <a:stretch/>
          </p:blipFill>
          <p:spPr bwMode="auto">
            <a:xfrm>
              <a:off x="509649" y="1295400"/>
              <a:ext cx="3633726"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8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468" t="9728" r="1802" b="5204"/>
            <a:stretch/>
          </p:blipFill>
          <p:spPr bwMode="auto">
            <a:xfrm>
              <a:off x="4191000" y="1295400"/>
              <a:ext cx="3714751"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3" name="Straight Connector 2"/>
          <p:cNvCxnSpPr/>
          <p:nvPr/>
        </p:nvCxnSpPr>
        <p:spPr>
          <a:xfrm flipH="1">
            <a:off x="-152400" y="1295400"/>
            <a:ext cx="876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509649" y="4876800"/>
            <a:ext cx="8763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819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9144000" cy="2677656"/>
          </a:xfrm>
          <a:prstGeom prst="rect">
            <a:avLst/>
          </a:prstGeom>
          <a:noFill/>
        </p:spPr>
        <p:txBody>
          <a:bodyPr wrap="square" rtlCol="0">
            <a:spAutoFit/>
          </a:bodyPr>
          <a:lstStyle/>
          <a:p>
            <a:r>
              <a:rPr lang="en-US" sz="1400" b="1" dirty="0" smtClean="0"/>
              <a:t>US analysis 03/04/12 – </a:t>
            </a:r>
          </a:p>
          <a:p>
            <a:r>
              <a:rPr lang="en-US" sz="1400" dirty="0" smtClean="0"/>
              <a:t>Use high res scan to find unloaded fat and skin thickness</a:t>
            </a:r>
          </a:p>
          <a:p>
            <a:r>
              <a:rPr lang="en-US" sz="1400" dirty="0" smtClean="0"/>
              <a:t>Use slice 111/199 (IM_0665)</a:t>
            </a:r>
          </a:p>
          <a:p>
            <a:r>
              <a:rPr lang="en-US" sz="1400" dirty="0" smtClean="0"/>
              <a:t>Picked lowest point of calcaneus, and skin/fat boundary and skin edge underneath, perpendicular to plantar surface</a:t>
            </a:r>
          </a:p>
          <a:p>
            <a:r>
              <a:rPr lang="en-US" sz="1400" dirty="0" smtClean="0"/>
              <a:t>Pixel distances:</a:t>
            </a:r>
          </a:p>
          <a:p>
            <a:r>
              <a:rPr lang="en-US" sz="1400" dirty="0"/>
              <a:t>	</a:t>
            </a:r>
            <a:r>
              <a:rPr lang="en-US" sz="1400" dirty="0" err="1" smtClean="0"/>
              <a:t>calc</a:t>
            </a:r>
            <a:r>
              <a:rPr lang="en-US" sz="1400" dirty="0" smtClean="0"/>
              <a:t> to skin/fat edge: 33.3614</a:t>
            </a:r>
          </a:p>
          <a:p>
            <a:r>
              <a:rPr lang="en-US" sz="1400" dirty="0"/>
              <a:t>	</a:t>
            </a:r>
            <a:r>
              <a:rPr lang="en-US" sz="1400" dirty="0" smtClean="0"/>
              <a:t>skin/fat edge to superficial skin: 4.5824</a:t>
            </a:r>
          </a:p>
          <a:p>
            <a:r>
              <a:rPr lang="en-US" sz="1400" dirty="0" smtClean="0"/>
              <a:t>256 x 256 mm image is size 512 x 512, so 2 pixels / mm</a:t>
            </a:r>
          </a:p>
          <a:p>
            <a:endParaRPr lang="en-US" sz="1400" dirty="0"/>
          </a:p>
          <a:p>
            <a:r>
              <a:rPr lang="en-US" sz="1400" dirty="0" smtClean="0"/>
              <a:t>Fat thickness = 16.6807 mm</a:t>
            </a:r>
          </a:p>
          <a:p>
            <a:r>
              <a:rPr lang="en-US" sz="1400" dirty="0" smtClean="0"/>
              <a:t>Skin thickness = 2.2912 mm</a:t>
            </a:r>
          </a:p>
          <a:p>
            <a:endParaRPr lang="en-US" sz="1400" b="1" dirty="0" smtClean="0"/>
          </a:p>
        </p:txBody>
      </p:sp>
      <p:pic>
        <p:nvPicPr>
          <p:cNvPr id="819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562225"/>
            <a:ext cx="4667250"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677656"/>
            <a:ext cx="4619625" cy="392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01499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792" y="709136"/>
            <a:ext cx="7247792" cy="1015663"/>
          </a:xfrm>
          <a:prstGeom prst="rect">
            <a:avLst/>
          </a:prstGeom>
          <a:noFill/>
        </p:spPr>
        <p:txBody>
          <a:bodyPr wrap="square" rtlCol="0">
            <a:spAutoFit/>
          </a:bodyPr>
          <a:lstStyle/>
          <a:p>
            <a:r>
              <a:rPr lang="en-US" sz="1200" dirty="0" smtClean="0"/>
              <a:t>Started shortly after last test finished.</a:t>
            </a:r>
            <a:endParaRPr lang="en-US" sz="1200" dirty="0"/>
          </a:p>
          <a:p>
            <a:r>
              <a:rPr lang="en-US" sz="1200" dirty="0" smtClean="0"/>
              <a:t>Incremented actuator forward at 0.1mm until LVDT, pressure, and load cell all showed definite movement.  Started experiment.</a:t>
            </a:r>
          </a:p>
          <a:p>
            <a:endParaRPr lang="en-US" sz="1200" dirty="0"/>
          </a:p>
          <a:p>
            <a:r>
              <a:rPr lang="en-US" sz="1200" b="1" dirty="0" smtClean="0"/>
              <a:t>Max position of platen within 0.79% of target of 10mm!</a:t>
            </a:r>
          </a:p>
        </p:txBody>
      </p:sp>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01/05/12</a:t>
            </a:r>
          </a:p>
          <a:p>
            <a:r>
              <a:rPr lang="en-US" sz="1200" dirty="0"/>
              <a:t>“</a:t>
            </a:r>
            <a:r>
              <a:rPr lang="en-US" sz="1200" dirty="0" smtClean="0"/>
              <a:t>WaveformOutputTDMS_03c.m</a:t>
            </a:r>
            <a:r>
              <a:rPr lang="en-US" sz="1200" dirty="0"/>
              <a:t>”, “</a:t>
            </a:r>
            <a:r>
              <a:rPr lang="en-US" sz="1200" dirty="0" smtClean="0"/>
              <a:t>Master_rev_14b…vi”</a:t>
            </a:r>
          </a:p>
          <a:p>
            <a:r>
              <a:rPr lang="en-US" sz="1200" b="1" dirty="0" smtClean="0"/>
              <a:t>500 cycles</a:t>
            </a:r>
            <a:r>
              <a:rPr lang="en-US" sz="1200" dirty="0"/>
              <a:t>, </a:t>
            </a:r>
            <a:r>
              <a:rPr lang="en-US" sz="1200" dirty="0" smtClean="0"/>
              <a:t>triangle </a:t>
            </a:r>
            <a:r>
              <a:rPr lang="en-US" sz="1200" b="1" dirty="0" smtClean="0"/>
              <a:t>@ 0.771Hz</a:t>
            </a:r>
            <a:r>
              <a:rPr lang="en-US" sz="1200" dirty="0"/>
              <a:t>, </a:t>
            </a:r>
            <a:r>
              <a:rPr lang="en-US" sz="1200" dirty="0" smtClean="0"/>
              <a:t>10.0 mm (10.0mm x </a:t>
            </a:r>
            <a:r>
              <a:rPr lang="en-US" sz="1200" b="1" dirty="0" smtClean="0"/>
              <a:t>1.036269 hydraulic factor</a:t>
            </a:r>
            <a:r>
              <a:rPr lang="en-US" sz="1200" dirty="0" smtClean="0"/>
              <a:t>) displacement, </a:t>
            </a:r>
            <a:r>
              <a:rPr lang="en-US" sz="1200" dirty="0"/>
              <a:t>2500 kHz sampling </a:t>
            </a:r>
            <a:r>
              <a:rPr lang="en-US" sz="1200" dirty="0" smtClean="0"/>
              <a:t>rate</a:t>
            </a:r>
            <a:endParaRPr lang="en-US" sz="12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076783"/>
            <a:ext cx="4572000" cy="3781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9914"/>
            <a:ext cx="4572000" cy="367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6835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3657600" cy="2462213"/>
          </a:xfrm>
          <a:prstGeom prst="rect">
            <a:avLst/>
          </a:prstGeom>
          <a:noFill/>
        </p:spPr>
        <p:txBody>
          <a:bodyPr wrap="square" rtlCol="0">
            <a:spAutoFit/>
          </a:bodyPr>
          <a:lstStyle/>
          <a:p>
            <a:r>
              <a:rPr lang="en-US" sz="1400" b="1" dirty="0" smtClean="0"/>
              <a:t>US analysis 03/06/12 </a:t>
            </a:r>
          </a:p>
          <a:p>
            <a:endParaRPr lang="en-US" sz="1400" dirty="0" smtClean="0"/>
          </a:p>
          <a:p>
            <a:r>
              <a:rPr lang="en-US" sz="1400" dirty="0" smtClean="0"/>
              <a:t>Data from 20 minute long US test done on Bil</a:t>
            </a:r>
          </a:p>
          <a:p>
            <a:endParaRPr lang="en-US" sz="1400" dirty="0"/>
          </a:p>
          <a:p>
            <a:endParaRPr lang="en-US" sz="1400" dirty="0" smtClean="0"/>
          </a:p>
          <a:p>
            <a:endParaRPr lang="en-US" sz="1400" dirty="0"/>
          </a:p>
          <a:p>
            <a:endParaRPr lang="en-US" sz="1400" dirty="0"/>
          </a:p>
          <a:p>
            <a:endParaRPr lang="en-US" sz="1400" dirty="0" smtClean="0"/>
          </a:p>
          <a:p>
            <a:endParaRPr lang="en-US" sz="1400" dirty="0"/>
          </a:p>
          <a:p>
            <a:endParaRPr lang="en-US" sz="1400" dirty="0" smtClean="0"/>
          </a:p>
          <a:p>
            <a:r>
              <a:rPr lang="en-US" sz="1400" dirty="0" smtClean="0"/>
              <a:t>Pressure vs. Displacement of Platen</a:t>
            </a:r>
            <a:endParaRPr lang="en-US" sz="1400" b="1" dirty="0" smtClean="0"/>
          </a:p>
        </p:txBody>
      </p:sp>
      <p:sp>
        <p:nvSpPr>
          <p:cNvPr id="6" name="TextBox 5"/>
          <p:cNvSpPr txBox="1"/>
          <p:nvPr/>
        </p:nvSpPr>
        <p:spPr>
          <a:xfrm>
            <a:off x="4572000" y="2080736"/>
            <a:ext cx="4572000" cy="738664"/>
          </a:xfrm>
          <a:prstGeom prst="rect">
            <a:avLst/>
          </a:prstGeom>
          <a:noFill/>
        </p:spPr>
        <p:txBody>
          <a:bodyPr wrap="square" rtlCol="0">
            <a:spAutoFit/>
          </a:bodyPr>
          <a:lstStyle/>
          <a:p>
            <a:r>
              <a:rPr lang="en-US" sz="1400" dirty="0" smtClean="0"/>
              <a:t>Load (converted from Pressure using verification testing calibration curve) vs. Displacement of Platen</a:t>
            </a:r>
          </a:p>
          <a:p>
            <a:endParaRPr lang="en-US" sz="1400" b="1" dirty="0" smtClean="0"/>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594907"/>
            <a:ext cx="4572000" cy="3577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94907"/>
            <a:ext cx="4838700"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3342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3657600" cy="307777"/>
          </a:xfrm>
          <a:prstGeom prst="rect">
            <a:avLst/>
          </a:prstGeom>
          <a:noFill/>
        </p:spPr>
        <p:txBody>
          <a:bodyPr wrap="square" rtlCol="0">
            <a:spAutoFit/>
          </a:bodyPr>
          <a:lstStyle/>
          <a:p>
            <a:r>
              <a:rPr lang="en-US" sz="1400" b="1" dirty="0" smtClean="0"/>
              <a:t>US analysis 03/06/12 </a:t>
            </a:r>
          </a:p>
        </p:txBody>
      </p:sp>
      <p:sp>
        <p:nvSpPr>
          <p:cNvPr id="6" name="TextBox 5"/>
          <p:cNvSpPr txBox="1"/>
          <p:nvPr/>
        </p:nvSpPr>
        <p:spPr>
          <a:xfrm>
            <a:off x="5505450" y="3056095"/>
            <a:ext cx="3810000" cy="1015663"/>
          </a:xfrm>
          <a:prstGeom prst="rect">
            <a:avLst/>
          </a:prstGeom>
          <a:noFill/>
        </p:spPr>
        <p:txBody>
          <a:bodyPr wrap="square" rtlCol="0">
            <a:spAutoFit/>
          </a:bodyPr>
          <a:lstStyle/>
          <a:p>
            <a:r>
              <a:rPr lang="en-US" sz="1200" dirty="0" smtClean="0"/>
              <a:t>Load (converted from Pressure data using verification testing calibration curve shown in upper left) vs. time</a:t>
            </a:r>
          </a:p>
          <a:p>
            <a:r>
              <a:rPr lang="en-US" sz="1200" b="1" dirty="0" smtClean="0"/>
              <a:t>Notice jump at max load showing </a:t>
            </a:r>
            <a:r>
              <a:rPr lang="en-US" sz="1200" b="1" dirty="0" err="1" smtClean="0"/>
              <a:t>discountinuity</a:t>
            </a:r>
            <a:r>
              <a:rPr lang="en-US" sz="1200" b="1" dirty="0" smtClean="0"/>
              <a:t> between two curves</a:t>
            </a:r>
          </a:p>
          <a:p>
            <a:endParaRPr lang="en-US" sz="1200" b="1" dirty="0" smtClean="0"/>
          </a:p>
        </p:txBody>
      </p:sp>
      <p:pic>
        <p:nvPicPr>
          <p:cNvPr id="655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3931920"/>
            <a:ext cx="3657600" cy="2926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28600"/>
            <a:ext cx="3657600" cy="3111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0" y="609600"/>
            <a:ext cx="2133600" cy="1015663"/>
          </a:xfrm>
          <a:prstGeom prst="rect">
            <a:avLst/>
          </a:prstGeom>
          <a:noFill/>
        </p:spPr>
        <p:txBody>
          <a:bodyPr wrap="square" rtlCol="0">
            <a:spAutoFit/>
          </a:bodyPr>
          <a:lstStyle/>
          <a:p>
            <a:r>
              <a:rPr lang="en-US" sz="1200" dirty="0" smtClean="0"/>
              <a:t>Same load </a:t>
            </a:r>
            <a:r>
              <a:rPr lang="en-US" sz="1200" dirty="0" err="1" smtClean="0"/>
              <a:t>vs</a:t>
            </a:r>
            <a:r>
              <a:rPr lang="en-US" sz="1200" dirty="0" smtClean="0"/>
              <a:t> pressure calibration curve we were looking at.</a:t>
            </a:r>
          </a:p>
          <a:p>
            <a:endParaRPr lang="en-US" sz="1200" b="1" dirty="0" smtClean="0"/>
          </a:p>
          <a:p>
            <a:endParaRPr lang="en-US" sz="1200" b="1" dirty="0" smtClean="0"/>
          </a:p>
        </p:txBody>
      </p:sp>
      <p:pic>
        <p:nvPicPr>
          <p:cNvPr id="665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37819"/>
            <a:ext cx="3657600" cy="292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0" y="3340180"/>
            <a:ext cx="5105400" cy="1015663"/>
          </a:xfrm>
          <a:prstGeom prst="rect">
            <a:avLst/>
          </a:prstGeom>
          <a:noFill/>
        </p:spPr>
        <p:txBody>
          <a:bodyPr wrap="square" rtlCol="0">
            <a:spAutoFit/>
          </a:bodyPr>
          <a:lstStyle/>
          <a:p>
            <a:r>
              <a:rPr lang="en-US" sz="1200" dirty="0" smtClean="0"/>
              <a:t>Result of applying two calibration equations shown above to the pressure during load and pressure during unloading data from your 20 minute US test.  </a:t>
            </a:r>
            <a:r>
              <a:rPr lang="en-US" sz="1200" b="1" dirty="0" smtClean="0"/>
              <a:t>Note: discontinuity between curves at max pressure location.</a:t>
            </a:r>
          </a:p>
          <a:p>
            <a:endParaRPr lang="en-US" sz="1200" b="1" dirty="0" smtClean="0"/>
          </a:p>
          <a:p>
            <a:endParaRPr lang="en-US" sz="1200" b="1" dirty="0" smtClean="0"/>
          </a:p>
        </p:txBody>
      </p:sp>
    </p:spTree>
    <p:extLst>
      <p:ext uri="{BB962C8B-B14F-4D97-AF65-F5344CB8AC3E}">
        <p14:creationId xmlns:p14="http://schemas.microsoft.com/office/powerpoint/2010/main" val="3892375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62118"/>
            <a:ext cx="4114800" cy="319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0" y="0"/>
            <a:ext cx="3657600" cy="307777"/>
          </a:xfrm>
          <a:prstGeom prst="rect">
            <a:avLst/>
          </a:prstGeom>
          <a:noFill/>
        </p:spPr>
        <p:txBody>
          <a:bodyPr wrap="square" rtlCol="0">
            <a:spAutoFit/>
          </a:bodyPr>
          <a:lstStyle/>
          <a:p>
            <a:r>
              <a:rPr lang="en-US" sz="1400" b="1" dirty="0" smtClean="0"/>
              <a:t>US analysis 03/06/12 </a:t>
            </a:r>
          </a:p>
        </p:txBody>
      </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2143"/>
            <a:ext cx="4114800" cy="3233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07777"/>
            <a:ext cx="4114800" cy="3288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3614767"/>
            <a:ext cx="4114800" cy="3243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581400" y="533400"/>
            <a:ext cx="304800" cy="369332"/>
          </a:xfrm>
          <a:prstGeom prst="rect">
            <a:avLst/>
          </a:prstGeom>
          <a:noFill/>
        </p:spPr>
        <p:txBody>
          <a:bodyPr wrap="square" rtlCol="0">
            <a:spAutoFit/>
          </a:bodyPr>
          <a:lstStyle/>
          <a:p>
            <a:r>
              <a:rPr lang="en-US" b="1" dirty="0"/>
              <a:t>a</a:t>
            </a:r>
          </a:p>
        </p:txBody>
      </p:sp>
      <p:sp>
        <p:nvSpPr>
          <p:cNvPr id="15" name="TextBox 14"/>
          <p:cNvSpPr txBox="1"/>
          <p:nvPr/>
        </p:nvSpPr>
        <p:spPr>
          <a:xfrm>
            <a:off x="8610600" y="546100"/>
            <a:ext cx="304800" cy="369332"/>
          </a:xfrm>
          <a:prstGeom prst="rect">
            <a:avLst/>
          </a:prstGeom>
          <a:noFill/>
        </p:spPr>
        <p:txBody>
          <a:bodyPr wrap="square" rtlCol="0">
            <a:spAutoFit/>
          </a:bodyPr>
          <a:lstStyle/>
          <a:p>
            <a:r>
              <a:rPr lang="en-US" b="1" dirty="0" smtClean="0"/>
              <a:t>b</a:t>
            </a:r>
            <a:endParaRPr lang="en-US" b="1" dirty="0"/>
          </a:p>
        </p:txBody>
      </p:sp>
      <p:sp>
        <p:nvSpPr>
          <p:cNvPr id="16" name="TextBox 15"/>
          <p:cNvSpPr txBox="1"/>
          <p:nvPr/>
        </p:nvSpPr>
        <p:spPr>
          <a:xfrm>
            <a:off x="3594100" y="3886200"/>
            <a:ext cx="304800" cy="369332"/>
          </a:xfrm>
          <a:prstGeom prst="rect">
            <a:avLst/>
          </a:prstGeom>
          <a:noFill/>
        </p:spPr>
        <p:txBody>
          <a:bodyPr wrap="square" rtlCol="0">
            <a:spAutoFit/>
          </a:bodyPr>
          <a:lstStyle/>
          <a:p>
            <a:r>
              <a:rPr lang="en-US" b="1" dirty="0" smtClean="0"/>
              <a:t>c</a:t>
            </a:r>
            <a:endParaRPr lang="en-US" b="1" dirty="0"/>
          </a:p>
        </p:txBody>
      </p:sp>
      <p:sp>
        <p:nvSpPr>
          <p:cNvPr id="17" name="TextBox 16"/>
          <p:cNvSpPr txBox="1"/>
          <p:nvPr/>
        </p:nvSpPr>
        <p:spPr>
          <a:xfrm>
            <a:off x="5943600" y="3853934"/>
            <a:ext cx="304800" cy="369332"/>
          </a:xfrm>
          <a:prstGeom prst="rect">
            <a:avLst/>
          </a:prstGeom>
          <a:noFill/>
        </p:spPr>
        <p:txBody>
          <a:bodyPr wrap="square" rtlCol="0">
            <a:spAutoFit/>
          </a:bodyPr>
          <a:lstStyle/>
          <a:p>
            <a:r>
              <a:rPr lang="en-US" b="1" dirty="0" smtClean="0"/>
              <a:t>d</a:t>
            </a:r>
            <a:endParaRPr lang="en-US" b="1" dirty="0"/>
          </a:p>
        </p:txBody>
      </p:sp>
    </p:spTree>
    <p:extLst>
      <p:ext uri="{BB962C8B-B14F-4D97-AF65-F5344CB8AC3E}">
        <p14:creationId xmlns:p14="http://schemas.microsoft.com/office/powerpoint/2010/main" val="32830833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7696200" cy="523220"/>
          </a:xfrm>
          <a:prstGeom prst="rect">
            <a:avLst/>
          </a:prstGeom>
          <a:noFill/>
        </p:spPr>
        <p:txBody>
          <a:bodyPr wrap="square" rtlCol="0">
            <a:spAutoFit/>
          </a:bodyPr>
          <a:lstStyle/>
          <a:p>
            <a:r>
              <a:rPr lang="en-US" sz="1400" b="1" dirty="0" smtClean="0"/>
              <a:t>MRI analysis 03/07/12</a:t>
            </a:r>
          </a:p>
          <a:p>
            <a:r>
              <a:rPr lang="en-US" sz="1400" b="1" dirty="0" smtClean="0"/>
              <a:t>Files (Bil’s 11-minute dynamic scan, the last of the day besides phantoms): 2-24…_10_mr…</a:t>
            </a:r>
          </a:p>
        </p:txBody>
      </p:sp>
      <p:sp>
        <p:nvSpPr>
          <p:cNvPr id="11" name="TextBox 10"/>
          <p:cNvSpPr txBox="1"/>
          <p:nvPr/>
        </p:nvSpPr>
        <p:spPr>
          <a:xfrm>
            <a:off x="0" y="762000"/>
            <a:ext cx="1371600" cy="1815882"/>
          </a:xfrm>
          <a:prstGeom prst="rect">
            <a:avLst/>
          </a:prstGeom>
          <a:noFill/>
        </p:spPr>
        <p:txBody>
          <a:bodyPr wrap="square" rtlCol="0">
            <a:spAutoFit/>
          </a:bodyPr>
          <a:lstStyle/>
          <a:p>
            <a:r>
              <a:rPr lang="en-US" sz="1400" b="1" dirty="0" smtClean="0"/>
              <a:t>PPU signal: 	</a:t>
            </a:r>
          </a:p>
          <a:p>
            <a:r>
              <a:rPr lang="en-US" sz="1400" dirty="0" smtClean="0"/>
              <a:t>19:24:53.953</a:t>
            </a:r>
          </a:p>
          <a:p>
            <a:r>
              <a:rPr lang="en-US" sz="1400" dirty="0" smtClean="0"/>
              <a:t>19:24:58.953</a:t>
            </a:r>
            <a:endParaRPr lang="en-US" sz="1400" dirty="0"/>
          </a:p>
          <a:p>
            <a:r>
              <a:rPr lang="en-US" sz="1400" dirty="0"/>
              <a:t>19:25:03.953</a:t>
            </a:r>
          </a:p>
          <a:p>
            <a:r>
              <a:rPr lang="en-US" sz="1400" dirty="0"/>
              <a:t>19:25:08.953</a:t>
            </a:r>
          </a:p>
          <a:p>
            <a:r>
              <a:rPr lang="en-US" sz="1400" dirty="0"/>
              <a:t>19:25:13.953</a:t>
            </a:r>
          </a:p>
          <a:p>
            <a:r>
              <a:rPr lang="en-US" sz="1400" dirty="0"/>
              <a:t>19:25:18.953</a:t>
            </a:r>
          </a:p>
          <a:p>
            <a:r>
              <a:rPr lang="en-US" sz="1400" dirty="0"/>
              <a:t>19:25:23.953</a:t>
            </a:r>
            <a:r>
              <a:rPr lang="en-US" sz="1400" dirty="0" smtClean="0"/>
              <a:t> </a:t>
            </a:r>
          </a:p>
        </p:txBody>
      </p:sp>
      <p:sp>
        <p:nvSpPr>
          <p:cNvPr id="12" name="TextBox 11"/>
          <p:cNvSpPr txBox="1"/>
          <p:nvPr/>
        </p:nvSpPr>
        <p:spPr>
          <a:xfrm>
            <a:off x="1358900" y="762000"/>
            <a:ext cx="2895600" cy="738664"/>
          </a:xfrm>
          <a:prstGeom prst="rect">
            <a:avLst/>
          </a:prstGeom>
          <a:noFill/>
        </p:spPr>
        <p:txBody>
          <a:bodyPr wrap="square" rtlCol="0">
            <a:spAutoFit/>
          </a:bodyPr>
          <a:lstStyle/>
          <a:p>
            <a:r>
              <a:rPr lang="en-US" sz="1400" b="1" dirty="0" smtClean="0"/>
              <a:t>Encoder analog inputs:</a:t>
            </a:r>
          </a:p>
          <a:p>
            <a:r>
              <a:rPr lang="en-US" sz="1400" dirty="0"/>
              <a:t>2/24/2012 07:24:48.954281 PM	</a:t>
            </a:r>
            <a:endParaRPr lang="en-US" sz="1400"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3918485634"/>
              </p:ext>
            </p:extLst>
          </p:nvPr>
        </p:nvGraphicFramePr>
        <p:xfrm>
          <a:off x="1358901" y="1663700"/>
          <a:ext cx="6108700" cy="774700"/>
        </p:xfrm>
        <a:graphic>
          <a:graphicData uri="http://schemas.openxmlformats.org/presentationml/2006/ole">
            <mc:AlternateContent xmlns:mc="http://schemas.openxmlformats.org/markup-compatibility/2006">
              <mc:Choice xmlns:v="urn:schemas-microsoft-com:vml" Requires="v">
                <p:oleObj spid="_x0000_s64541" name="Worksheet" r:id="rId3" imgW="4581441" imgH="580957" progId="Excel.Sheet.12">
                  <p:embed/>
                </p:oleObj>
              </mc:Choice>
              <mc:Fallback>
                <p:oleObj name="Worksheet" r:id="rId3" imgW="4581441" imgH="580957" progId="Excel.Sheet.12">
                  <p:embed/>
                  <p:pic>
                    <p:nvPicPr>
                      <p:cNvPr id="0" name=""/>
                      <p:cNvPicPr/>
                      <p:nvPr/>
                    </p:nvPicPr>
                    <p:blipFill>
                      <a:blip r:embed="rId4"/>
                      <a:stretch>
                        <a:fillRect/>
                      </a:stretch>
                    </p:blipFill>
                    <p:spPr>
                      <a:xfrm>
                        <a:off x="1358901" y="1663700"/>
                        <a:ext cx="6108700" cy="774700"/>
                      </a:xfrm>
                      <a:prstGeom prst="rect">
                        <a:avLst/>
                      </a:prstGeom>
                    </p:spPr>
                  </p:pic>
                </p:oleObj>
              </mc:Fallback>
            </mc:AlternateContent>
          </a:graphicData>
        </a:graphic>
      </p:graphicFrame>
      <p:sp>
        <p:nvSpPr>
          <p:cNvPr id="6" name="Rectangle 5"/>
          <p:cNvSpPr/>
          <p:nvPr/>
        </p:nvSpPr>
        <p:spPr>
          <a:xfrm>
            <a:off x="0" y="2743200"/>
            <a:ext cx="9144000" cy="3416320"/>
          </a:xfrm>
          <a:prstGeom prst="rect">
            <a:avLst/>
          </a:prstGeom>
        </p:spPr>
        <p:txBody>
          <a:bodyPr wrap="square">
            <a:spAutoFit/>
          </a:bodyPr>
          <a:lstStyle/>
          <a:p>
            <a:r>
              <a:rPr lang="en-US" b="1" dirty="0" smtClean="0"/>
              <a:t>From Baocheng-provided MRI </a:t>
            </a:r>
            <a:r>
              <a:rPr lang="en-US" b="1" dirty="0"/>
              <a:t>parameters document “</a:t>
            </a:r>
            <a:r>
              <a:rPr lang="en-US" b="1" dirty="0" smtClean="0"/>
              <a:t>5sec_12phases.txt”</a:t>
            </a:r>
            <a:endParaRPr lang="en-US" b="1" dirty="0"/>
          </a:p>
          <a:p>
            <a:r>
              <a:rPr lang="en-US" b="1" dirty="0" smtClean="0"/>
              <a:t>Cardiac </a:t>
            </a:r>
            <a:r>
              <a:rPr lang="en-US" b="1" dirty="0"/>
              <a:t>frequency =	</a:t>
            </a:r>
            <a:r>
              <a:rPr lang="en-US" b="1" dirty="0" smtClean="0"/>
              <a:t>12</a:t>
            </a:r>
            <a:r>
              <a:rPr lang="en-US" b="1" dirty="0"/>
              <a:t>;</a:t>
            </a:r>
          </a:p>
          <a:p>
            <a:r>
              <a:rPr lang="en-US" dirty="0"/>
              <a:t>    R-R window (%) =	</a:t>
            </a:r>
            <a:r>
              <a:rPr lang="en-US" dirty="0" smtClean="0"/>
              <a:t>10</a:t>
            </a:r>
            <a:r>
              <a:rPr lang="en-US" dirty="0"/>
              <a:t>, 20;</a:t>
            </a:r>
          </a:p>
          <a:p>
            <a:r>
              <a:rPr lang="en-US" dirty="0"/>
              <a:t>    Number of heart phases =	"user defined";</a:t>
            </a:r>
          </a:p>
          <a:p>
            <a:r>
              <a:rPr lang="en-US" dirty="0"/>
              <a:t>        defined phases =	12;</a:t>
            </a:r>
          </a:p>
          <a:p>
            <a:r>
              <a:rPr lang="en-US" dirty="0"/>
              <a:t>        phase interval =	"longest";</a:t>
            </a:r>
          </a:p>
          <a:p>
            <a:r>
              <a:rPr lang="en-US" dirty="0"/>
              <a:t>    arrhythmia rejection =	"no";</a:t>
            </a:r>
          </a:p>
          <a:p>
            <a:r>
              <a:rPr lang="en-US" dirty="0"/>
              <a:t>    trigger delay =		"user defined";</a:t>
            </a:r>
          </a:p>
          <a:p>
            <a:r>
              <a:rPr lang="en-US" b="1" dirty="0"/>
              <a:t>        (</a:t>
            </a:r>
            <a:r>
              <a:rPr lang="en-US" b="1" dirty="0" err="1"/>
              <a:t>ms</a:t>
            </a:r>
            <a:r>
              <a:rPr lang="en-US" b="1" dirty="0"/>
              <a:t>) =		</a:t>
            </a:r>
            <a:r>
              <a:rPr lang="en-US" b="1" dirty="0" smtClean="0"/>
              <a:t>152;</a:t>
            </a:r>
          </a:p>
          <a:p>
            <a:endParaRPr lang="en-US" b="1" dirty="0"/>
          </a:p>
          <a:p>
            <a:r>
              <a:rPr lang="en-US" b="1" dirty="0" smtClean="0"/>
              <a:t>Thus, image acquisition begins 150.7 milliseconds after initial movement of actuator and continues at precisely 5 seconds (0.2 Hz) after that.</a:t>
            </a:r>
            <a:endParaRPr lang="en-US" b="1" dirty="0"/>
          </a:p>
        </p:txBody>
      </p:sp>
    </p:spTree>
    <p:extLst>
      <p:ext uri="{BB962C8B-B14F-4D97-AF65-F5344CB8AC3E}">
        <p14:creationId xmlns:p14="http://schemas.microsoft.com/office/powerpoint/2010/main" val="3800975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7696200" cy="307777"/>
          </a:xfrm>
          <a:prstGeom prst="rect">
            <a:avLst/>
          </a:prstGeom>
          <a:noFill/>
        </p:spPr>
        <p:txBody>
          <a:bodyPr wrap="square" rtlCol="0">
            <a:spAutoFit/>
          </a:bodyPr>
          <a:lstStyle/>
          <a:p>
            <a:r>
              <a:rPr lang="en-US" sz="1400" b="1" dirty="0" smtClean="0"/>
              <a:t>US analysis 03/10/12</a:t>
            </a:r>
          </a:p>
        </p:txBody>
      </p:sp>
      <p:grpSp>
        <p:nvGrpSpPr>
          <p:cNvPr id="64518" name="Group 64517"/>
          <p:cNvGrpSpPr/>
          <p:nvPr/>
        </p:nvGrpSpPr>
        <p:grpSpPr>
          <a:xfrm>
            <a:off x="128862" y="1359693"/>
            <a:ext cx="5000625" cy="3762375"/>
            <a:chOff x="2695575" y="1542256"/>
            <a:chExt cx="5000625" cy="3762375"/>
          </a:xfrm>
        </p:grpSpPr>
        <p:pic>
          <p:nvPicPr>
            <p:cNvPr id="645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575" y="1542256"/>
              <a:ext cx="5000625"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4407205" y="2819400"/>
              <a:ext cx="393395" cy="307777"/>
            </a:xfrm>
            <a:prstGeom prst="rect">
              <a:avLst/>
            </a:prstGeom>
            <a:ln>
              <a:noFill/>
            </a:ln>
          </p:spPr>
          <p:txBody>
            <a:bodyPr wrap="square">
              <a:spAutoFit/>
            </a:bodyPr>
            <a:lstStyle/>
            <a:p>
              <a:r>
                <a:rPr lang="en-US" sz="1400" dirty="0" smtClean="0">
                  <a:solidFill>
                    <a:srgbClr val="000000"/>
                  </a:solidFill>
                </a:rPr>
                <a:t>∆p</a:t>
              </a:r>
              <a:endParaRPr lang="en-US" sz="1400" dirty="0">
                <a:solidFill>
                  <a:srgbClr val="000000"/>
                </a:solidFill>
              </a:endParaRPr>
            </a:p>
          </p:txBody>
        </p:sp>
        <p:cxnSp>
          <p:nvCxnSpPr>
            <p:cNvPr id="9" name="Straight Connector 8"/>
            <p:cNvCxnSpPr/>
            <p:nvPr/>
          </p:nvCxnSpPr>
          <p:spPr bwMode="auto">
            <a:xfrm>
              <a:off x="4712494" y="2926556"/>
              <a:ext cx="717154" cy="7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flipV="1">
              <a:off x="4711304" y="3240881"/>
              <a:ext cx="121444"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flipV="1">
              <a:off x="4766074" y="2928938"/>
              <a:ext cx="1189" cy="3119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Rectangle 13"/>
            <p:cNvSpPr/>
            <p:nvPr/>
          </p:nvSpPr>
          <p:spPr>
            <a:xfrm>
              <a:off x="5562600" y="2086174"/>
              <a:ext cx="393395" cy="307777"/>
            </a:xfrm>
            <a:prstGeom prst="rect">
              <a:avLst/>
            </a:prstGeom>
            <a:ln>
              <a:noFill/>
            </a:ln>
          </p:spPr>
          <p:txBody>
            <a:bodyPr wrap="square">
              <a:spAutoFit/>
            </a:bodyPr>
            <a:lstStyle/>
            <a:p>
              <a:r>
                <a:rPr lang="en-US" sz="1400" dirty="0" smtClean="0">
                  <a:solidFill>
                    <a:srgbClr val="000000"/>
                  </a:solidFill>
                </a:rPr>
                <a:t>∆c</a:t>
              </a:r>
              <a:endParaRPr lang="en-US" sz="1400" dirty="0">
                <a:solidFill>
                  <a:srgbClr val="000000"/>
                </a:solidFill>
              </a:endParaRPr>
            </a:p>
          </p:txBody>
        </p:sp>
        <p:cxnSp>
          <p:nvCxnSpPr>
            <p:cNvPr id="15" name="Straight Connector 14"/>
            <p:cNvCxnSpPr/>
            <p:nvPr/>
          </p:nvCxnSpPr>
          <p:spPr bwMode="auto">
            <a:xfrm>
              <a:off x="4827588" y="2305844"/>
              <a:ext cx="801687" cy="555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flipV="1">
              <a:off x="5417344" y="2393950"/>
              <a:ext cx="202406"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flipV="1">
              <a:off x="4364040" y="2406650"/>
              <a:ext cx="792" cy="2857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Rectangle 17"/>
            <p:cNvSpPr/>
            <p:nvPr/>
          </p:nvSpPr>
          <p:spPr>
            <a:xfrm>
              <a:off x="4325616" y="4111823"/>
              <a:ext cx="708667" cy="307777"/>
            </a:xfrm>
            <a:prstGeom prst="rect">
              <a:avLst/>
            </a:prstGeom>
            <a:ln>
              <a:noFill/>
            </a:ln>
          </p:spPr>
          <p:txBody>
            <a:bodyPr wrap="square">
              <a:spAutoFit/>
            </a:bodyPr>
            <a:lstStyle/>
            <a:p>
              <a:r>
                <a:rPr lang="en-US" sz="1400" dirty="0" smtClean="0">
                  <a:solidFill>
                    <a:srgbClr val="000000"/>
                  </a:solidFill>
                </a:rPr>
                <a:t>∆TS</a:t>
              </a:r>
              <a:endParaRPr lang="en-US" sz="1400" dirty="0">
                <a:solidFill>
                  <a:srgbClr val="000000"/>
                </a:solidFill>
              </a:endParaRPr>
            </a:p>
          </p:txBody>
        </p:sp>
        <p:cxnSp>
          <p:nvCxnSpPr>
            <p:cNvPr id="19" name="Straight Connector 18"/>
            <p:cNvCxnSpPr/>
            <p:nvPr/>
          </p:nvCxnSpPr>
          <p:spPr bwMode="auto">
            <a:xfrm flipV="1">
              <a:off x="4672013" y="3958433"/>
              <a:ext cx="762794" cy="158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a:off x="4681538" y="4345781"/>
              <a:ext cx="154953" cy="64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4737100" y="3964782"/>
              <a:ext cx="87" cy="3849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flipV="1">
              <a:off x="5593557" y="2308226"/>
              <a:ext cx="87" cy="8493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pic>
        <p:nvPicPr>
          <p:cNvPr id="40" name="Picture 39" descr="E:\Documents\Dropbox\MRI Project\Thesis\Ultrasound\scanned_cropped.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3131" y="1591150"/>
            <a:ext cx="2560320" cy="3299460"/>
          </a:xfrm>
          <a:prstGeom prst="rect">
            <a:avLst/>
          </a:prstGeom>
          <a:noFill/>
          <a:ln>
            <a:noFill/>
          </a:ln>
        </p:spPr>
      </p:pic>
    </p:spTree>
    <p:extLst>
      <p:ext uri="{BB962C8B-B14F-4D97-AF65-F5344CB8AC3E}">
        <p14:creationId xmlns:p14="http://schemas.microsoft.com/office/powerpoint/2010/main" val="3003983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7696200" cy="307777"/>
          </a:xfrm>
          <a:prstGeom prst="rect">
            <a:avLst/>
          </a:prstGeom>
          <a:noFill/>
        </p:spPr>
        <p:txBody>
          <a:bodyPr wrap="square" rtlCol="0">
            <a:spAutoFit/>
          </a:bodyPr>
          <a:lstStyle/>
          <a:p>
            <a:r>
              <a:rPr lang="en-US" sz="1400" b="1" dirty="0" smtClean="0"/>
              <a:t>US analysis 03/10/12</a:t>
            </a:r>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8455"/>
            <a:ext cx="4686300"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07777"/>
            <a:ext cx="4705350"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34" y="3276600"/>
            <a:ext cx="4762500"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0550" y="3311236"/>
            <a:ext cx="4743450"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8078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7696200" cy="307777"/>
          </a:xfrm>
          <a:prstGeom prst="rect">
            <a:avLst/>
          </a:prstGeom>
          <a:noFill/>
        </p:spPr>
        <p:txBody>
          <a:bodyPr wrap="square" rtlCol="0">
            <a:spAutoFit/>
          </a:bodyPr>
          <a:lstStyle/>
          <a:p>
            <a:r>
              <a:rPr lang="en-US" sz="1400" b="1" dirty="0" smtClean="0"/>
              <a:t>US analysis 03/10/12</a:t>
            </a:r>
          </a:p>
        </p:txBody>
      </p:sp>
      <p:pic>
        <p:nvPicPr>
          <p:cNvPr id="23" name="Picture 22"/>
          <p:cNvPicPr/>
          <p:nvPr/>
        </p:nvPicPr>
        <p:blipFill>
          <a:blip r:embed="rId2">
            <a:extLst>
              <a:ext uri="{28A0092B-C50C-407E-A947-70E740481C1C}">
                <a14:useLocalDpi xmlns:a14="http://schemas.microsoft.com/office/drawing/2010/main" val="0"/>
              </a:ext>
            </a:extLst>
          </a:blip>
          <a:srcRect/>
          <a:stretch>
            <a:fillRect/>
          </a:stretch>
        </p:blipFill>
        <p:spPr bwMode="auto">
          <a:xfrm>
            <a:off x="152400" y="533400"/>
            <a:ext cx="7620000" cy="6096000"/>
          </a:xfrm>
          <a:prstGeom prst="rect">
            <a:avLst/>
          </a:prstGeom>
          <a:noFill/>
        </p:spPr>
      </p:pic>
      <p:cxnSp>
        <p:nvCxnSpPr>
          <p:cNvPr id="3" name="Straight Connector 2"/>
          <p:cNvCxnSpPr/>
          <p:nvPr/>
        </p:nvCxnSpPr>
        <p:spPr>
          <a:xfrm flipH="1">
            <a:off x="3505200" y="762000"/>
            <a:ext cx="3276600" cy="48768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295400" y="1600200"/>
            <a:ext cx="2438400" cy="646331"/>
          </a:xfrm>
          <a:prstGeom prst="rect">
            <a:avLst/>
          </a:prstGeom>
          <a:noFill/>
        </p:spPr>
        <p:txBody>
          <a:bodyPr wrap="square" rtlCol="0">
            <a:spAutoFit/>
          </a:bodyPr>
          <a:lstStyle/>
          <a:p>
            <a:r>
              <a:rPr lang="en-US" dirty="0"/>
              <a:t>2.69: 10.6710</a:t>
            </a:r>
            <a:endParaRPr lang="en-US" dirty="0" smtClean="0"/>
          </a:p>
          <a:p>
            <a:r>
              <a:rPr lang="en-US" dirty="0" smtClean="0"/>
              <a:t>6.14</a:t>
            </a:r>
            <a:r>
              <a:rPr lang="en-US"/>
              <a:t>: 134.8694</a:t>
            </a:r>
            <a:endParaRPr lang="en-US" dirty="0"/>
          </a:p>
        </p:txBody>
      </p:sp>
    </p:spTree>
    <p:extLst>
      <p:ext uri="{BB962C8B-B14F-4D97-AF65-F5344CB8AC3E}">
        <p14:creationId xmlns:p14="http://schemas.microsoft.com/office/powerpoint/2010/main" val="41083038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7696200" cy="307777"/>
          </a:xfrm>
          <a:prstGeom prst="rect">
            <a:avLst/>
          </a:prstGeom>
          <a:noFill/>
        </p:spPr>
        <p:txBody>
          <a:bodyPr wrap="square" rtlCol="0">
            <a:spAutoFit/>
          </a:bodyPr>
          <a:lstStyle/>
          <a:p>
            <a:r>
              <a:rPr lang="en-US" sz="1400" b="1" dirty="0" smtClean="0"/>
              <a:t>03/12/12</a:t>
            </a: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3503"/>
            <a:ext cx="4572000" cy="3575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4572000" y="423472"/>
            <a:ext cx="4572000" cy="3691328"/>
            <a:chOff x="4572000" y="423472"/>
            <a:chExt cx="4572000" cy="3691328"/>
          </a:xfrm>
        </p:grpSpPr>
        <p:pic>
          <p:nvPicPr>
            <p:cNvPr id="665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23472"/>
              <a:ext cx="4572000" cy="3691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Arrow Connector 9"/>
            <p:cNvCxnSpPr/>
            <p:nvPr/>
          </p:nvCxnSpPr>
          <p:spPr bwMode="auto">
            <a:xfrm flipV="1">
              <a:off x="7346821" y="1231900"/>
              <a:ext cx="457200" cy="914400"/>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cxnSp>
          <p:nvCxnSpPr>
            <p:cNvPr id="11" name="Straight Arrow Connector 10"/>
            <p:cNvCxnSpPr/>
            <p:nvPr/>
          </p:nvCxnSpPr>
          <p:spPr bwMode="auto">
            <a:xfrm flipH="1">
              <a:off x="8108950" y="1374775"/>
              <a:ext cx="393700" cy="1009650"/>
            </a:xfrm>
            <a:prstGeom prst="straightConnector1">
              <a:avLst/>
            </a:prstGeom>
            <a:solidFill>
              <a:schemeClr val="accent1"/>
            </a:solidFill>
            <a:ln w="9525" cap="flat" cmpd="sng" algn="ctr">
              <a:solidFill>
                <a:srgbClr val="FF0000"/>
              </a:solidFill>
              <a:prstDash val="solid"/>
              <a:round/>
              <a:headEnd type="none" w="med" len="med"/>
              <a:tailEnd type="arrow"/>
            </a:ln>
            <a:effectLst/>
          </p:spPr>
        </p:cxnSp>
        <p:sp>
          <p:nvSpPr>
            <p:cNvPr id="12" name="TextBox 11"/>
            <p:cNvSpPr txBox="1"/>
            <p:nvPr/>
          </p:nvSpPr>
          <p:spPr>
            <a:xfrm>
              <a:off x="7448164" y="880646"/>
              <a:ext cx="1003557" cy="338554"/>
            </a:xfrm>
            <a:prstGeom prst="rect">
              <a:avLst/>
            </a:prstGeom>
            <a:noFill/>
          </p:spPr>
          <p:txBody>
            <a:bodyPr wrap="square" rtlCol="0">
              <a:spAutoFit/>
            </a:bodyPr>
            <a:lstStyle/>
            <a:p>
              <a:r>
                <a:rPr lang="en-US" sz="1600" dirty="0" smtClean="0">
                  <a:solidFill>
                    <a:srgbClr val="FF0000"/>
                  </a:solidFill>
                </a:rPr>
                <a:t>Loading</a:t>
              </a:r>
              <a:endParaRPr lang="en-US" sz="1600" dirty="0">
                <a:solidFill>
                  <a:srgbClr val="FF0000"/>
                </a:solidFill>
              </a:endParaRPr>
            </a:p>
          </p:txBody>
        </p:sp>
        <p:sp>
          <p:nvSpPr>
            <p:cNvPr id="13" name="TextBox 12"/>
            <p:cNvSpPr txBox="1"/>
            <p:nvPr/>
          </p:nvSpPr>
          <p:spPr>
            <a:xfrm>
              <a:off x="7924671" y="2397125"/>
              <a:ext cx="1155957" cy="338554"/>
            </a:xfrm>
            <a:prstGeom prst="rect">
              <a:avLst/>
            </a:prstGeom>
            <a:noFill/>
          </p:spPr>
          <p:txBody>
            <a:bodyPr wrap="square" rtlCol="0">
              <a:spAutoFit/>
            </a:bodyPr>
            <a:lstStyle/>
            <a:p>
              <a:r>
                <a:rPr lang="en-US" sz="1600" dirty="0" smtClean="0">
                  <a:solidFill>
                    <a:srgbClr val="FF0000"/>
                  </a:solidFill>
                </a:rPr>
                <a:t>Unloading</a:t>
              </a:r>
              <a:endParaRPr lang="en-US" sz="1600" dirty="0">
                <a:solidFill>
                  <a:srgbClr val="FF0000"/>
                </a:solidFill>
              </a:endParaRPr>
            </a:p>
          </p:txBody>
        </p:sp>
      </p:grpSp>
      <p:pic>
        <p:nvPicPr>
          <p:cNvPr id="665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97125"/>
            <a:ext cx="5038725" cy="432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flipH="1">
            <a:off x="3225800" y="3352800"/>
            <a:ext cx="76200" cy="3200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57200" y="4394200"/>
            <a:ext cx="33147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656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2925" y="2553702"/>
            <a:ext cx="2486025"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95725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7696200" cy="307777"/>
          </a:xfrm>
          <a:prstGeom prst="rect">
            <a:avLst/>
          </a:prstGeom>
          <a:noFill/>
        </p:spPr>
        <p:txBody>
          <a:bodyPr wrap="square" rtlCol="0">
            <a:spAutoFit/>
          </a:bodyPr>
          <a:lstStyle/>
          <a:p>
            <a:r>
              <a:rPr lang="en-US" sz="1400" b="1" dirty="0" smtClean="0"/>
              <a:t>03/12/12</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1988"/>
            <a:ext cx="4838700" cy="376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362200"/>
            <a:ext cx="4810125"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1079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7696200" cy="307777"/>
          </a:xfrm>
          <a:prstGeom prst="rect">
            <a:avLst/>
          </a:prstGeom>
          <a:noFill/>
        </p:spPr>
        <p:txBody>
          <a:bodyPr wrap="square" rtlCol="0">
            <a:spAutoFit/>
          </a:bodyPr>
          <a:lstStyle/>
          <a:p>
            <a:r>
              <a:rPr lang="en-US" sz="1400" b="1" dirty="0" smtClean="0"/>
              <a:t>03/12/12</a:t>
            </a: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371600"/>
            <a:ext cx="4572000" cy="348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00"/>
            <a:ext cx="4572000" cy="4162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2945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52401" y="3989725"/>
            <a:ext cx="3200400" cy="2334875"/>
            <a:chOff x="5092535" y="3593527"/>
            <a:chExt cx="3898317" cy="2718945"/>
          </a:xfrm>
        </p:grpSpPr>
        <p:pic>
          <p:nvPicPr>
            <p:cNvPr id="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2535" y="3593527"/>
              <a:ext cx="3898317" cy="2718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4"/>
            <p:cNvSpPr/>
            <p:nvPr/>
          </p:nvSpPr>
          <p:spPr>
            <a:xfrm>
              <a:off x="6858000" y="4105275"/>
              <a:ext cx="60006" cy="647699"/>
            </a:xfrm>
            <a:prstGeom prst="rect">
              <a:avLst/>
            </a:prstGeom>
            <a:pattFill prst="wdUpDiag">
              <a:fgClr>
                <a:srgbClr val="FF0000"/>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0" y="307777"/>
            <a:ext cx="7247792" cy="461665"/>
          </a:xfrm>
          <a:prstGeom prst="rect">
            <a:avLst/>
          </a:prstGeom>
          <a:noFill/>
        </p:spPr>
        <p:txBody>
          <a:bodyPr wrap="square" rtlCol="0">
            <a:spAutoFit/>
          </a:bodyPr>
          <a:lstStyle/>
          <a:p>
            <a:r>
              <a:rPr lang="en-US" sz="1200" dirty="0" smtClean="0"/>
              <a:t>Playing around at this point, just in case</a:t>
            </a:r>
          </a:p>
          <a:p>
            <a:endParaRPr lang="en-US" sz="1200" b="1" dirty="0" smtClean="0"/>
          </a:p>
        </p:txBody>
      </p:sp>
      <p:sp>
        <p:nvSpPr>
          <p:cNvPr id="8" name="TextBox 7"/>
          <p:cNvSpPr txBox="1"/>
          <p:nvPr/>
        </p:nvSpPr>
        <p:spPr>
          <a:xfrm>
            <a:off x="1" y="0"/>
            <a:ext cx="9144000" cy="307777"/>
          </a:xfrm>
          <a:prstGeom prst="rect">
            <a:avLst/>
          </a:prstGeom>
          <a:noFill/>
        </p:spPr>
        <p:txBody>
          <a:bodyPr wrap="square" rtlCol="0">
            <a:spAutoFit/>
          </a:bodyPr>
          <a:lstStyle/>
          <a:p>
            <a:r>
              <a:rPr lang="en-US" sz="1400" b="1" dirty="0" smtClean="0"/>
              <a:t>Slave springs 01/05/12</a:t>
            </a:r>
          </a:p>
        </p:txBody>
      </p:sp>
      <p:graphicFrame>
        <p:nvGraphicFramePr>
          <p:cNvPr id="2" name="Object 1"/>
          <p:cNvGraphicFramePr>
            <a:graphicFrameLocks noChangeAspect="1"/>
          </p:cNvGraphicFramePr>
          <p:nvPr>
            <p:extLst>
              <p:ext uri="{D42A27DB-BD31-4B8C-83A1-F6EECF244321}">
                <p14:modId xmlns:p14="http://schemas.microsoft.com/office/powerpoint/2010/main" val="1109047663"/>
              </p:ext>
            </p:extLst>
          </p:nvPr>
        </p:nvGraphicFramePr>
        <p:xfrm>
          <a:off x="3495438" y="4038600"/>
          <a:ext cx="2800864" cy="2482785"/>
        </p:xfrm>
        <a:graphic>
          <a:graphicData uri="http://schemas.openxmlformats.org/presentationml/2006/ole">
            <mc:AlternateContent xmlns:mc="http://schemas.openxmlformats.org/markup-compatibility/2006">
              <mc:Choice xmlns:v="urn:schemas-microsoft-com:vml" Requires="v">
                <p:oleObj spid="_x0000_s12150" name="Worksheet" r:id="rId4" imgW="3019408" imgH="2676457" progId="Excel.Sheet.12">
                  <p:embed/>
                </p:oleObj>
              </mc:Choice>
              <mc:Fallback>
                <p:oleObj name="Worksheet" r:id="rId4" imgW="3019408" imgH="2676457" progId="Excel.Sheet.12">
                  <p:embed/>
                  <p:pic>
                    <p:nvPicPr>
                      <p:cNvPr id="0" name=""/>
                      <p:cNvPicPr/>
                      <p:nvPr/>
                    </p:nvPicPr>
                    <p:blipFill>
                      <a:blip r:embed="rId5"/>
                      <a:stretch>
                        <a:fillRect/>
                      </a:stretch>
                    </p:blipFill>
                    <p:spPr>
                      <a:xfrm>
                        <a:off x="3495438" y="4038600"/>
                        <a:ext cx="2800864" cy="2482785"/>
                      </a:xfrm>
                      <a:prstGeom prst="rect">
                        <a:avLst/>
                      </a:prstGeom>
                    </p:spPr>
                  </p:pic>
                </p:oleObj>
              </mc:Fallback>
            </mc:AlternateContent>
          </a:graphicData>
        </a:graphic>
      </p:graphicFrame>
      <p:sp>
        <p:nvSpPr>
          <p:cNvPr id="3" name="Rectangle 2"/>
          <p:cNvSpPr/>
          <p:nvPr/>
        </p:nvSpPr>
        <p:spPr>
          <a:xfrm>
            <a:off x="3124200" y="307777"/>
            <a:ext cx="2362200" cy="3016210"/>
          </a:xfrm>
          <a:prstGeom prst="rect">
            <a:avLst/>
          </a:prstGeom>
        </p:spPr>
        <p:txBody>
          <a:bodyPr wrap="square">
            <a:spAutoFit/>
          </a:bodyPr>
          <a:lstStyle/>
          <a:p>
            <a:r>
              <a:rPr lang="en-US" sz="1000" dirty="0" smtClean="0"/>
              <a:t>http</a:t>
            </a:r>
            <a:r>
              <a:rPr lang="en-US" sz="1000" dirty="0"/>
              <a:t>://www.leespring.com/product_spec.asp?partnum=LL038050U40G&amp;springType=P</a:t>
            </a:r>
          </a:p>
          <a:p>
            <a:endParaRPr lang="en-US" sz="1000" dirty="0"/>
          </a:p>
          <a:p>
            <a:pPr defTabSz="290513"/>
            <a:r>
              <a:rPr lang="en-US" sz="1000" dirty="0"/>
              <a:t>Part </a:t>
            </a:r>
            <a:r>
              <a:rPr lang="en-US" sz="1000" dirty="0" smtClean="0"/>
              <a:t>Number 		LL </a:t>
            </a:r>
            <a:r>
              <a:rPr lang="en-US" sz="1000" dirty="0"/>
              <a:t>038 050 U40G</a:t>
            </a:r>
          </a:p>
          <a:p>
            <a:pPr defTabSz="290513"/>
            <a:r>
              <a:rPr lang="en-US" sz="1000" dirty="0"/>
              <a:t>Outside Diameter	</a:t>
            </a:r>
            <a:r>
              <a:rPr lang="en-US" sz="1000" dirty="0" smtClean="0"/>
              <a:t>0.350 </a:t>
            </a:r>
            <a:r>
              <a:rPr lang="en-US" sz="1000" dirty="0"/>
              <a:t>in</a:t>
            </a:r>
          </a:p>
          <a:p>
            <a:pPr defTabSz="290513"/>
            <a:r>
              <a:rPr lang="en-US" sz="1000" dirty="0"/>
              <a:t>Hole Diameter	</a:t>
            </a:r>
            <a:r>
              <a:rPr lang="en-US" sz="1000" dirty="0" smtClean="0"/>
              <a:t>	0.375 </a:t>
            </a:r>
            <a:r>
              <a:rPr lang="en-US" sz="1000" dirty="0"/>
              <a:t>in</a:t>
            </a:r>
          </a:p>
          <a:p>
            <a:pPr defTabSz="290513"/>
            <a:r>
              <a:rPr lang="en-US" sz="1000" dirty="0"/>
              <a:t>Approx. load at Solid	2.041 </a:t>
            </a:r>
            <a:r>
              <a:rPr lang="en-US" sz="1000" dirty="0" err="1"/>
              <a:t>lb</a:t>
            </a:r>
            <a:endParaRPr lang="en-US" sz="1000" dirty="0"/>
          </a:p>
          <a:p>
            <a:pPr defTabSz="290513"/>
            <a:r>
              <a:rPr lang="en-US" sz="1000" dirty="0"/>
              <a:t>Free Length	</a:t>
            </a:r>
            <a:r>
              <a:rPr lang="en-US" sz="1000" dirty="0" smtClean="0"/>
              <a:t>	0.500 </a:t>
            </a:r>
            <a:r>
              <a:rPr lang="en-US" sz="1000" dirty="0"/>
              <a:t>in</a:t>
            </a:r>
          </a:p>
          <a:p>
            <a:pPr defTabSz="290513"/>
            <a:r>
              <a:rPr lang="en-US" sz="1000" dirty="0"/>
              <a:t>Spring Rate	</a:t>
            </a:r>
            <a:r>
              <a:rPr lang="en-US" sz="1000" dirty="0" smtClean="0"/>
              <a:t>	5.46 </a:t>
            </a:r>
            <a:r>
              <a:rPr lang="en-US" sz="1000" dirty="0" err="1"/>
              <a:t>lb</a:t>
            </a:r>
            <a:r>
              <a:rPr lang="en-US" sz="1000" dirty="0"/>
              <a:t>/in</a:t>
            </a:r>
          </a:p>
          <a:p>
            <a:pPr defTabSz="290513"/>
            <a:r>
              <a:rPr lang="en-US" sz="1000" dirty="0"/>
              <a:t>Rod Diameter	</a:t>
            </a:r>
            <a:r>
              <a:rPr lang="en-US" sz="1000" dirty="0" smtClean="0"/>
              <a:t>	0.150 </a:t>
            </a:r>
            <a:r>
              <a:rPr lang="en-US" sz="1000" dirty="0"/>
              <a:t>in</a:t>
            </a:r>
          </a:p>
          <a:p>
            <a:pPr defTabSz="290513"/>
            <a:r>
              <a:rPr lang="en-US" sz="1000" dirty="0"/>
              <a:t>Radial </a:t>
            </a:r>
            <a:r>
              <a:rPr lang="en-US" sz="1000" dirty="0" smtClean="0"/>
              <a:t>Wall	</a:t>
            </a:r>
            <a:r>
              <a:rPr lang="en-US" sz="1000" dirty="0"/>
              <a:t>	</a:t>
            </a:r>
            <a:r>
              <a:rPr lang="en-US" sz="1000" dirty="0" smtClean="0"/>
              <a:t>	0.082 </a:t>
            </a:r>
            <a:r>
              <a:rPr lang="en-US" sz="1000" dirty="0"/>
              <a:t>in</a:t>
            </a:r>
          </a:p>
          <a:p>
            <a:pPr defTabSz="290513"/>
            <a:r>
              <a:rPr lang="en-US" sz="1000" dirty="0"/>
              <a:t>Solid </a:t>
            </a:r>
            <a:r>
              <a:rPr lang="en-US" sz="1000" dirty="0" err="1"/>
              <a:t>Heignt</a:t>
            </a:r>
            <a:r>
              <a:rPr lang="en-US" sz="1000" dirty="0"/>
              <a:t>	</a:t>
            </a:r>
            <a:r>
              <a:rPr lang="en-US" sz="1000" dirty="0" smtClean="0"/>
              <a:t>	0.127 </a:t>
            </a:r>
            <a:r>
              <a:rPr lang="en-US" sz="1000" dirty="0"/>
              <a:t>in</a:t>
            </a:r>
          </a:p>
          <a:p>
            <a:pPr defTabSz="290513"/>
            <a:r>
              <a:rPr lang="en-US" sz="1000" dirty="0"/>
              <a:t>Number of Coils	</a:t>
            </a:r>
            <a:r>
              <a:rPr lang="en-US" sz="1000" dirty="0" smtClean="0"/>
              <a:t>	2.1</a:t>
            </a:r>
            <a:endParaRPr lang="en-US" sz="1000" dirty="0"/>
          </a:p>
          <a:p>
            <a:pPr defTabSz="290513"/>
            <a:r>
              <a:rPr lang="en-US" sz="1000" dirty="0"/>
              <a:t>Total Coils	</a:t>
            </a:r>
            <a:r>
              <a:rPr lang="en-US" sz="1000" dirty="0" smtClean="0"/>
              <a:t>		4.1</a:t>
            </a:r>
            <a:endParaRPr lang="en-US" sz="1000" dirty="0"/>
          </a:p>
          <a:p>
            <a:pPr defTabSz="290513"/>
            <a:r>
              <a:rPr lang="en-US" sz="1000" dirty="0" smtClean="0"/>
              <a:t>Color	</a:t>
            </a:r>
            <a:r>
              <a:rPr lang="en-US" sz="1000" dirty="0"/>
              <a:t>	RESIN COLOR VIOLET</a:t>
            </a:r>
          </a:p>
          <a:p>
            <a:pPr defTabSz="290513"/>
            <a:r>
              <a:rPr lang="en-US" sz="1000" dirty="0"/>
              <a:t>Material	ULTEM</a:t>
            </a:r>
          </a:p>
          <a:p>
            <a:pPr defTabSz="290513"/>
            <a:r>
              <a:rPr lang="en-US" sz="1000" dirty="0"/>
              <a:t>Radial Wall	</a:t>
            </a:r>
            <a:r>
              <a:rPr lang="en-US" sz="1000" dirty="0" smtClean="0"/>
              <a:t>		0.082 </a:t>
            </a:r>
            <a:r>
              <a:rPr lang="en-US" sz="1000" dirty="0"/>
              <a:t>in</a:t>
            </a:r>
          </a:p>
          <a:p>
            <a:pPr defTabSz="290513"/>
            <a:r>
              <a:rPr lang="en-US" sz="1000" dirty="0"/>
              <a:t>Wire Thickness	</a:t>
            </a:r>
            <a:r>
              <a:rPr lang="en-US" sz="1000" dirty="0" smtClean="0"/>
              <a:t>	0.030 </a:t>
            </a:r>
            <a:r>
              <a:rPr lang="en-US" sz="1000" dirty="0"/>
              <a:t>in</a:t>
            </a:r>
          </a:p>
        </p:txBody>
      </p:sp>
      <p:grpSp>
        <p:nvGrpSpPr>
          <p:cNvPr id="15" name="Group 14"/>
          <p:cNvGrpSpPr/>
          <p:nvPr/>
        </p:nvGrpSpPr>
        <p:grpSpPr>
          <a:xfrm>
            <a:off x="5656161" y="629269"/>
            <a:ext cx="2799545" cy="2831527"/>
            <a:chOff x="418293" y="775855"/>
            <a:chExt cx="2799545" cy="2831527"/>
          </a:xfrm>
        </p:grpSpPr>
        <p:grpSp>
          <p:nvGrpSpPr>
            <p:cNvPr id="16" name="Group 15"/>
            <p:cNvGrpSpPr/>
            <p:nvPr/>
          </p:nvGrpSpPr>
          <p:grpSpPr>
            <a:xfrm>
              <a:off x="418293" y="775855"/>
              <a:ext cx="2799545" cy="2831527"/>
              <a:chOff x="418293" y="775855"/>
              <a:chExt cx="2799545" cy="2831527"/>
            </a:xfrm>
          </p:grpSpPr>
          <p:pic>
            <p:nvPicPr>
              <p:cNvPr id="1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8293" y="775855"/>
                <a:ext cx="2799545" cy="2780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Connector 19"/>
              <p:cNvCxnSpPr/>
              <p:nvPr/>
            </p:nvCxnSpPr>
            <p:spPr>
              <a:xfrm flipH="1">
                <a:off x="1207417" y="929633"/>
                <a:ext cx="9757" cy="267774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2057400" y="1000576"/>
                <a:ext cx="4879" cy="166642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426254" y="2346130"/>
                <a:ext cx="0" cy="12612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1245749" y="3048000"/>
              <a:ext cx="1524000" cy="369332"/>
            </a:xfrm>
            <a:prstGeom prst="rect">
              <a:avLst/>
            </a:prstGeom>
            <a:noFill/>
          </p:spPr>
          <p:txBody>
            <a:bodyPr wrap="square" rtlCol="0">
              <a:spAutoFit/>
            </a:bodyPr>
            <a:lstStyle/>
            <a:p>
              <a:r>
                <a:rPr lang="en-US" dirty="0" smtClean="0"/>
                <a:t>0.6”</a:t>
              </a:r>
              <a:endParaRPr lang="en-US" dirty="0"/>
            </a:p>
          </p:txBody>
        </p:sp>
        <p:sp>
          <p:nvSpPr>
            <p:cNvPr id="18" name="TextBox 17"/>
            <p:cNvSpPr txBox="1"/>
            <p:nvPr/>
          </p:nvSpPr>
          <p:spPr>
            <a:xfrm>
              <a:off x="1297299" y="960521"/>
              <a:ext cx="1524000" cy="369332"/>
            </a:xfrm>
            <a:prstGeom prst="rect">
              <a:avLst/>
            </a:prstGeom>
            <a:noFill/>
          </p:spPr>
          <p:txBody>
            <a:bodyPr wrap="square" rtlCol="0">
              <a:spAutoFit/>
            </a:bodyPr>
            <a:lstStyle/>
            <a:p>
              <a:r>
                <a:rPr lang="en-US" dirty="0" smtClean="0"/>
                <a:t>2.1”</a:t>
              </a:r>
              <a:endParaRPr lang="en-US" dirty="0"/>
            </a:p>
          </p:txBody>
        </p:sp>
      </p:grpSp>
      <p:pic>
        <p:nvPicPr>
          <p:cNvPr id="1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2245865"/>
            <a:ext cx="3183520" cy="161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Object 3"/>
          <p:cNvGraphicFramePr>
            <a:graphicFrameLocks noChangeAspect="1"/>
          </p:cNvGraphicFramePr>
          <p:nvPr>
            <p:extLst>
              <p:ext uri="{D42A27DB-BD31-4B8C-83A1-F6EECF244321}">
                <p14:modId xmlns:p14="http://schemas.microsoft.com/office/powerpoint/2010/main" val="4196872908"/>
              </p:ext>
            </p:extLst>
          </p:nvPr>
        </p:nvGraphicFramePr>
        <p:xfrm>
          <a:off x="6400800" y="4089662"/>
          <a:ext cx="2743200" cy="2431956"/>
        </p:xfrm>
        <a:graphic>
          <a:graphicData uri="http://schemas.openxmlformats.org/presentationml/2006/ole">
            <mc:AlternateContent xmlns:mc="http://schemas.openxmlformats.org/markup-compatibility/2006">
              <mc:Choice xmlns:v="urn:schemas-microsoft-com:vml" Requires="v">
                <p:oleObj spid="_x0000_s12151" name="Worksheet" r:id="rId8" imgW="3019408" imgH="2676457" progId="Excel.Sheet.12">
                  <p:embed/>
                </p:oleObj>
              </mc:Choice>
              <mc:Fallback>
                <p:oleObj name="Worksheet" r:id="rId8" imgW="3019408" imgH="2676457" progId="Excel.Sheet.12">
                  <p:embed/>
                  <p:pic>
                    <p:nvPicPr>
                      <p:cNvPr id="0" name="Object 1"/>
                      <p:cNvPicPr>
                        <a:picLocks noChangeAspect="1" noChangeArrowheads="1"/>
                      </p:cNvPicPr>
                      <p:nvPr/>
                    </p:nvPicPr>
                    <p:blipFill>
                      <a:blip r:embed="rId9"/>
                      <a:srcRect/>
                      <a:stretch>
                        <a:fillRect/>
                      </a:stretch>
                    </p:blipFill>
                    <p:spPr bwMode="auto">
                      <a:xfrm>
                        <a:off x="6400800" y="4089662"/>
                        <a:ext cx="2743200" cy="243195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498260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0"/>
            <a:ext cx="7696200" cy="307777"/>
          </a:xfrm>
          <a:prstGeom prst="rect">
            <a:avLst/>
          </a:prstGeom>
          <a:noFill/>
        </p:spPr>
        <p:txBody>
          <a:bodyPr wrap="square" rtlCol="0">
            <a:spAutoFit/>
          </a:bodyPr>
          <a:lstStyle/>
          <a:p>
            <a:r>
              <a:rPr lang="en-US" sz="1400" b="1" dirty="0" smtClean="0"/>
              <a:t>03/12/12</a:t>
            </a: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3900"/>
          <a:stretch/>
        </p:blipFill>
        <p:spPr bwMode="auto">
          <a:xfrm>
            <a:off x="0" y="513080"/>
            <a:ext cx="4250229" cy="3474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bwMode="auto">
          <a:xfrm>
            <a:off x="1778000" y="3135630"/>
            <a:ext cx="2428875" cy="482600"/>
          </a:xfrm>
          <a:prstGeom prst="rect">
            <a:avLst/>
          </a:prstGeom>
          <a:noFill/>
          <a:ln w="190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40000" smtClean="0">
              <a:ln>
                <a:noFill/>
              </a:ln>
              <a:solidFill>
                <a:schemeClr val="tx1"/>
              </a:solidFill>
              <a:effectLst/>
              <a:latin typeface="Arial" charset="0"/>
            </a:endParaRPr>
          </a:p>
        </p:txBody>
      </p:sp>
      <p:sp>
        <p:nvSpPr>
          <p:cNvPr id="9" name="Rectangle 8"/>
          <p:cNvSpPr/>
          <p:nvPr/>
        </p:nvSpPr>
        <p:spPr bwMode="auto">
          <a:xfrm>
            <a:off x="469900" y="786130"/>
            <a:ext cx="2324100" cy="482600"/>
          </a:xfrm>
          <a:prstGeom prst="rect">
            <a:avLst/>
          </a:prstGeom>
          <a:noFill/>
          <a:ln w="19050"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40000" smtClean="0">
              <a:ln>
                <a:noFill/>
              </a:ln>
              <a:solidFill>
                <a:schemeClr val="tx1"/>
              </a:solidFill>
              <a:effectLst/>
              <a:latin typeface="Arial" charset="0"/>
            </a:endParaRPr>
          </a:p>
        </p:txBody>
      </p:sp>
      <p:grpSp>
        <p:nvGrpSpPr>
          <p:cNvPr id="3" name="Group 2"/>
          <p:cNvGrpSpPr/>
          <p:nvPr/>
        </p:nvGrpSpPr>
        <p:grpSpPr>
          <a:xfrm>
            <a:off x="4572000" y="472440"/>
            <a:ext cx="3657600" cy="3145790"/>
            <a:chOff x="4572000" y="472440"/>
            <a:chExt cx="3657600" cy="3145790"/>
          </a:xfrm>
        </p:grpSpPr>
        <p:pic>
          <p:nvPicPr>
            <p:cNvPr id="10" name="Picture 9"/>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72440"/>
              <a:ext cx="3657600" cy="3145790"/>
            </a:xfrm>
            <a:prstGeom prst="rect">
              <a:avLst/>
            </a:prstGeom>
            <a:noFill/>
          </p:spPr>
        </p:pic>
        <p:sp>
          <p:nvSpPr>
            <p:cNvPr id="12" name="Rectangle 11"/>
            <p:cNvSpPr/>
            <p:nvPr/>
          </p:nvSpPr>
          <p:spPr bwMode="auto">
            <a:xfrm>
              <a:off x="5629276" y="2656523"/>
              <a:ext cx="1676400" cy="424815"/>
            </a:xfrm>
            <a:prstGeom prst="rect">
              <a:avLst/>
            </a:prstGeom>
            <a:noFill/>
            <a:ln w="190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40000" smtClean="0">
                <a:ln>
                  <a:noFill/>
                </a:ln>
                <a:solidFill>
                  <a:schemeClr val="tx1"/>
                </a:solidFill>
                <a:effectLst/>
                <a:latin typeface="Arial" charset="0"/>
              </a:endParaRPr>
            </a:p>
          </p:txBody>
        </p:sp>
        <p:sp>
          <p:nvSpPr>
            <p:cNvPr id="13" name="Rectangle 12"/>
            <p:cNvSpPr/>
            <p:nvPr/>
          </p:nvSpPr>
          <p:spPr bwMode="auto">
            <a:xfrm>
              <a:off x="5064125" y="1011873"/>
              <a:ext cx="1670050" cy="426402"/>
            </a:xfrm>
            <a:prstGeom prst="rect">
              <a:avLst/>
            </a:prstGeom>
            <a:noFill/>
            <a:ln w="19050"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40000" smtClean="0">
                <a:ln>
                  <a:noFill/>
                </a:ln>
                <a:solidFill>
                  <a:schemeClr val="tx1"/>
                </a:solidFill>
                <a:effectLst/>
                <a:latin typeface="Arial" charset="0"/>
              </a:endParaRPr>
            </a:p>
          </p:txBody>
        </p:sp>
      </p:grpSp>
      <p:grpSp>
        <p:nvGrpSpPr>
          <p:cNvPr id="4" name="Group 3"/>
          <p:cNvGrpSpPr/>
          <p:nvPr/>
        </p:nvGrpSpPr>
        <p:grpSpPr>
          <a:xfrm>
            <a:off x="4572000" y="3768090"/>
            <a:ext cx="3657600" cy="3089910"/>
            <a:chOff x="4572000" y="3768090"/>
            <a:chExt cx="3657600" cy="3089910"/>
          </a:xfrm>
        </p:grpSpPr>
        <p:pic>
          <p:nvPicPr>
            <p:cNvPr id="11" name="Picture 10"/>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768090"/>
              <a:ext cx="3657600" cy="3089910"/>
            </a:xfrm>
            <a:prstGeom prst="rect">
              <a:avLst/>
            </a:prstGeom>
            <a:noFill/>
          </p:spPr>
        </p:pic>
        <p:sp>
          <p:nvSpPr>
            <p:cNvPr id="16" name="Rectangle 15"/>
            <p:cNvSpPr/>
            <p:nvPr/>
          </p:nvSpPr>
          <p:spPr bwMode="auto">
            <a:xfrm>
              <a:off x="6076949" y="6024562"/>
              <a:ext cx="2009775" cy="424815"/>
            </a:xfrm>
            <a:prstGeom prst="rect">
              <a:avLst/>
            </a:prstGeom>
            <a:noFill/>
            <a:ln w="1905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40000" smtClean="0">
                <a:ln>
                  <a:noFill/>
                </a:ln>
                <a:solidFill>
                  <a:schemeClr val="tx1"/>
                </a:solidFill>
                <a:effectLst/>
                <a:latin typeface="Arial" charset="0"/>
              </a:endParaRPr>
            </a:p>
          </p:txBody>
        </p:sp>
        <p:sp>
          <p:nvSpPr>
            <p:cNvPr id="17" name="Rectangle 16"/>
            <p:cNvSpPr/>
            <p:nvPr/>
          </p:nvSpPr>
          <p:spPr bwMode="auto">
            <a:xfrm>
              <a:off x="5124450" y="4146550"/>
              <a:ext cx="2047875" cy="426402"/>
            </a:xfrm>
            <a:prstGeom prst="rect">
              <a:avLst/>
            </a:prstGeom>
            <a:noFill/>
            <a:ln w="19050"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40000" smtClean="0">
                <a:ln>
                  <a:noFill/>
                </a:ln>
                <a:solidFill>
                  <a:schemeClr val="tx1"/>
                </a:solidFill>
                <a:effectLst/>
                <a:latin typeface="Arial" charset="0"/>
              </a:endParaRPr>
            </a:p>
          </p:txBody>
        </p:sp>
      </p:grpSp>
    </p:spTree>
    <p:extLst>
      <p:ext uri="{BB962C8B-B14F-4D97-AF65-F5344CB8AC3E}">
        <p14:creationId xmlns:p14="http://schemas.microsoft.com/office/powerpoint/2010/main" val="1541523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Revised device schematic 02/13/12</a:t>
            </a:r>
            <a:endParaRPr lang="en-US" sz="1200" b="1" dirty="0" smtClean="0"/>
          </a:p>
        </p:txBody>
      </p:sp>
      <p:grpSp>
        <p:nvGrpSpPr>
          <p:cNvPr id="4" name="Group 3"/>
          <p:cNvGrpSpPr/>
          <p:nvPr/>
        </p:nvGrpSpPr>
        <p:grpSpPr>
          <a:xfrm>
            <a:off x="76200" y="836118"/>
            <a:ext cx="9067801" cy="4922590"/>
            <a:chOff x="76200" y="836118"/>
            <a:chExt cx="9067801" cy="4922590"/>
          </a:xfrm>
        </p:grpSpPr>
        <p:grpSp>
          <p:nvGrpSpPr>
            <p:cNvPr id="160" name="Group 107"/>
            <p:cNvGrpSpPr>
              <a:grpSpLocks noChangeAspect="1"/>
            </p:cNvGrpSpPr>
            <p:nvPr/>
          </p:nvGrpSpPr>
          <p:grpSpPr bwMode="auto">
            <a:xfrm rot="5400000">
              <a:off x="6127573" y="1620841"/>
              <a:ext cx="457200" cy="293687"/>
              <a:chOff x="528" y="1824"/>
              <a:chExt cx="354" cy="227"/>
            </a:xfrm>
          </p:grpSpPr>
          <p:sp>
            <p:nvSpPr>
              <p:cNvPr id="213"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2" name="Group 107"/>
            <p:cNvGrpSpPr>
              <a:grpSpLocks noChangeAspect="1"/>
            </p:cNvGrpSpPr>
            <p:nvPr/>
          </p:nvGrpSpPr>
          <p:grpSpPr bwMode="auto">
            <a:xfrm>
              <a:off x="6449041" y="1934381"/>
              <a:ext cx="457200" cy="293687"/>
              <a:chOff x="528" y="1824"/>
              <a:chExt cx="354" cy="227"/>
            </a:xfrm>
          </p:grpSpPr>
          <p:sp>
            <p:nvSpPr>
              <p:cNvPr id="194"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6"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1" name="Group 107"/>
            <p:cNvGrpSpPr>
              <a:grpSpLocks noChangeAspect="1"/>
            </p:cNvGrpSpPr>
            <p:nvPr/>
          </p:nvGrpSpPr>
          <p:grpSpPr bwMode="auto">
            <a:xfrm>
              <a:off x="5402085" y="1936752"/>
              <a:ext cx="457200" cy="293687"/>
              <a:chOff x="528" y="1824"/>
              <a:chExt cx="354" cy="227"/>
            </a:xfrm>
          </p:grpSpPr>
          <p:sp>
            <p:nvSpPr>
              <p:cNvPr id="197"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9"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cxnSp>
          <p:nvCxnSpPr>
            <p:cNvPr id="317" name="AutoShape 89"/>
            <p:cNvCxnSpPr>
              <a:cxnSpLocks noChangeShapeType="1"/>
              <a:stCxn id="232" idx="0"/>
              <a:endCxn id="315" idx="1"/>
            </p:cNvCxnSpPr>
            <p:nvPr/>
          </p:nvCxnSpPr>
          <p:spPr bwMode="auto">
            <a:xfrm rot="5400000" flipH="1" flipV="1">
              <a:off x="4760847" y="2744089"/>
              <a:ext cx="273812" cy="3661410"/>
            </a:xfrm>
            <a:prstGeom prst="bentConnector2">
              <a:avLst/>
            </a:prstGeom>
            <a:noFill/>
            <a:ln w="38100">
              <a:solidFill>
                <a:srgbClr val="7030A0"/>
              </a:solidFill>
              <a:prstDash val="sys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AutoShape 89"/>
            <p:cNvCxnSpPr>
              <a:cxnSpLocks noChangeShapeType="1"/>
              <a:stCxn id="315" idx="3"/>
              <a:endCxn id="285" idx="1"/>
            </p:cNvCxnSpPr>
            <p:nvPr/>
          </p:nvCxnSpPr>
          <p:spPr bwMode="auto">
            <a:xfrm flipV="1">
              <a:off x="6765034" y="3921926"/>
              <a:ext cx="958963" cy="515962"/>
            </a:xfrm>
            <a:prstGeom prst="bentConnector3">
              <a:avLst>
                <a:gd name="adj1" fmla="val 50000"/>
              </a:avLst>
            </a:prstGeom>
            <a:noFill/>
            <a:ln w="38100">
              <a:solidFill>
                <a:srgbClr val="7030A0"/>
              </a:solidFill>
              <a:prstDash val="sys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7"/>
            <p:cNvSpPr>
              <a:spLocks noChangeArrowheads="1"/>
            </p:cNvSpPr>
            <p:nvPr/>
          </p:nvSpPr>
          <p:spPr bwMode="auto">
            <a:xfrm>
              <a:off x="7542088" y="836119"/>
              <a:ext cx="104899" cy="2972632"/>
            </a:xfrm>
            <a:prstGeom prst="rect">
              <a:avLst/>
            </a:prstGeom>
            <a:solidFill>
              <a:srgbClr val="99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Rectangle 34"/>
            <p:cNvSpPr>
              <a:spLocks noChangeArrowheads="1"/>
            </p:cNvSpPr>
            <p:nvPr/>
          </p:nvSpPr>
          <p:spPr bwMode="auto">
            <a:xfrm>
              <a:off x="7542088" y="3974667"/>
              <a:ext cx="104899" cy="1784041"/>
            </a:xfrm>
            <a:prstGeom prst="rect">
              <a:avLst/>
            </a:prstGeom>
            <a:solidFill>
              <a:srgbClr val="99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TextBox 114"/>
            <p:cNvSpPr txBox="1">
              <a:spLocks noChangeArrowheads="1"/>
            </p:cNvSpPr>
            <p:nvPr/>
          </p:nvSpPr>
          <p:spPr bwMode="auto">
            <a:xfrm>
              <a:off x="7646987" y="5105400"/>
              <a:ext cx="149701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b="1" dirty="0" smtClean="0">
                  <a:solidFill>
                    <a:srgbClr val="FF0000"/>
                  </a:solidFill>
                </a:rPr>
                <a:t>MR Imaging </a:t>
              </a:r>
              <a:r>
                <a:rPr lang="en-US" b="1" dirty="0">
                  <a:solidFill>
                    <a:srgbClr val="FF0000"/>
                  </a:solidFill>
                </a:rPr>
                <a:t>Room</a:t>
              </a:r>
            </a:p>
          </p:txBody>
        </p:sp>
        <p:sp>
          <p:nvSpPr>
            <p:cNvPr id="73" name="TextBox 115"/>
            <p:cNvSpPr txBox="1">
              <a:spLocks noChangeArrowheads="1"/>
            </p:cNvSpPr>
            <p:nvPr/>
          </p:nvSpPr>
          <p:spPr bwMode="auto">
            <a:xfrm>
              <a:off x="4572354" y="5389376"/>
              <a:ext cx="23618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r" eaLnBrk="1" hangingPunct="1"/>
              <a:r>
                <a:rPr lang="en-US" b="1" dirty="0" smtClean="0">
                  <a:solidFill>
                    <a:srgbClr val="FF0000"/>
                  </a:solidFill>
                </a:rPr>
                <a:t>MR Control Room</a:t>
              </a:r>
              <a:endParaRPr lang="en-US" b="1" dirty="0">
                <a:solidFill>
                  <a:srgbClr val="FF0000"/>
                </a:solidFill>
              </a:endParaRPr>
            </a:p>
          </p:txBody>
        </p:sp>
        <p:grpSp>
          <p:nvGrpSpPr>
            <p:cNvPr id="2" name="Group 1"/>
            <p:cNvGrpSpPr/>
            <p:nvPr/>
          </p:nvGrpSpPr>
          <p:grpSpPr>
            <a:xfrm>
              <a:off x="5832298" y="2342358"/>
              <a:ext cx="308823" cy="307998"/>
              <a:chOff x="2684873" y="1828800"/>
              <a:chExt cx="389703" cy="381000"/>
            </a:xfrm>
          </p:grpSpPr>
          <p:sp>
            <p:nvSpPr>
              <p:cNvPr id="123" name="Oval 122"/>
              <p:cNvSpPr/>
              <p:nvPr/>
            </p:nvSpPr>
            <p:spPr bwMode="auto">
              <a:xfrm>
                <a:off x="2684873" y="1828800"/>
                <a:ext cx="389703" cy="381000"/>
              </a:xfrm>
              <a:prstGeom prst="ellips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cxnSp>
            <p:nvCxnSpPr>
              <p:cNvPr id="124" name="Straight Arrow Connector 123"/>
              <p:cNvCxnSpPr>
                <a:stCxn id="123" idx="5"/>
                <a:endCxn id="123" idx="1"/>
              </p:cNvCxnSpPr>
              <p:nvPr/>
            </p:nvCxnSpPr>
            <p:spPr bwMode="auto">
              <a:xfrm flipH="1" flipV="1">
                <a:off x="2741944" y="1884596"/>
                <a:ext cx="275561" cy="269408"/>
              </a:xfrm>
              <a:prstGeom prst="straightConnector1">
                <a:avLst/>
              </a:prstGeom>
              <a:noFill/>
              <a:ln w="28575" cap="flat" cmpd="sng" algn="ctr">
                <a:solidFill>
                  <a:srgbClr val="0000FF"/>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6" name="Group 107"/>
            <p:cNvGrpSpPr>
              <a:grpSpLocks noChangeAspect="1"/>
            </p:cNvGrpSpPr>
            <p:nvPr/>
          </p:nvGrpSpPr>
          <p:grpSpPr bwMode="auto">
            <a:xfrm rot="5400000">
              <a:off x="2243931" y="3895729"/>
              <a:ext cx="457200" cy="293687"/>
              <a:chOff x="528" y="1824"/>
              <a:chExt cx="354" cy="227"/>
            </a:xfrm>
          </p:grpSpPr>
          <p:sp>
            <p:nvSpPr>
              <p:cNvPr id="265"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7" name="Group 126"/>
            <p:cNvGrpSpPr/>
            <p:nvPr/>
          </p:nvGrpSpPr>
          <p:grpSpPr>
            <a:xfrm>
              <a:off x="4792485" y="2105665"/>
              <a:ext cx="1954261" cy="3308507"/>
              <a:chOff x="3581400" y="3397093"/>
              <a:chExt cx="1954261" cy="3308507"/>
            </a:xfrm>
          </p:grpSpPr>
          <p:sp>
            <p:nvSpPr>
              <p:cNvPr id="263" name="Cube 262"/>
              <p:cNvSpPr/>
              <p:nvPr/>
            </p:nvSpPr>
            <p:spPr>
              <a:xfrm>
                <a:off x="5029200" y="3397093"/>
                <a:ext cx="108449" cy="1761825"/>
              </a:xfrm>
              <a:prstGeom prst="cube">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4" name="Picture 149"/>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8920"/>
              <a:stretch>
                <a:fillRect/>
              </a:stretch>
            </p:blipFill>
            <p:spPr bwMode="auto">
              <a:xfrm>
                <a:off x="3581400" y="4660443"/>
                <a:ext cx="1954261" cy="2045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28" name="AutoShape 9"/>
            <p:cNvCxnSpPr>
              <a:cxnSpLocks noChangeShapeType="1"/>
              <a:stCxn id="285" idx="0"/>
              <a:endCxn id="207" idx="3"/>
            </p:cNvCxnSpPr>
            <p:nvPr/>
          </p:nvCxnSpPr>
          <p:spPr bwMode="auto">
            <a:xfrm rot="5400000" flipH="1" flipV="1">
              <a:off x="7607315" y="2819392"/>
              <a:ext cx="1219217" cy="949277"/>
            </a:xfrm>
            <a:prstGeom prst="bentConnector4">
              <a:avLst>
                <a:gd name="adj1" fmla="val 163155"/>
                <a:gd name="adj2" fmla="val 124081"/>
              </a:avLst>
            </a:prstGeom>
            <a:noFill/>
            <a:ln w="38100">
              <a:solidFill>
                <a:srgbClr val="7030A0"/>
              </a:solidFill>
              <a:prstDash val="sys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AutoShape 12"/>
            <p:cNvCxnSpPr>
              <a:cxnSpLocks noChangeShapeType="1"/>
              <a:endCxn id="197" idx="1"/>
            </p:cNvCxnSpPr>
            <p:nvPr/>
          </p:nvCxnSpPr>
          <p:spPr bwMode="auto">
            <a:xfrm flipV="1">
              <a:off x="3775253" y="2150225"/>
              <a:ext cx="1626832" cy="708072"/>
            </a:xfrm>
            <a:prstGeom prst="bentConnector3">
              <a:avLst>
                <a:gd name="adj1" fmla="val 29508"/>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0" name="Group 14"/>
            <p:cNvGrpSpPr>
              <a:grpSpLocks/>
            </p:cNvGrpSpPr>
            <p:nvPr/>
          </p:nvGrpSpPr>
          <p:grpSpPr bwMode="auto">
            <a:xfrm>
              <a:off x="203200" y="3358362"/>
              <a:ext cx="2185987" cy="1060450"/>
              <a:chOff x="495" y="2093"/>
              <a:chExt cx="1377" cy="668"/>
            </a:xfrm>
          </p:grpSpPr>
          <p:grpSp>
            <p:nvGrpSpPr>
              <p:cNvPr id="246" name="Group 15"/>
              <p:cNvGrpSpPr>
                <a:grpSpLocks noChangeAspect="1"/>
              </p:cNvGrpSpPr>
              <p:nvPr/>
            </p:nvGrpSpPr>
            <p:grpSpPr bwMode="auto">
              <a:xfrm>
                <a:off x="495" y="2093"/>
                <a:ext cx="841" cy="355"/>
                <a:chOff x="2304" y="863"/>
                <a:chExt cx="1177" cy="497"/>
              </a:xfrm>
            </p:grpSpPr>
            <p:sp>
              <p:nvSpPr>
                <p:cNvPr id="256" name="Rectangle 255"/>
                <p:cNvSpPr>
                  <a:spLocks noChangeAspect="1" noChangeArrowheads="1"/>
                </p:cNvSpPr>
                <p:nvPr/>
              </p:nvSpPr>
              <p:spPr bwMode="auto">
                <a:xfrm rot="5400000">
                  <a:off x="2711" y="672"/>
                  <a:ext cx="175" cy="557"/>
                </a:xfrm>
                <a:prstGeom prst="rect">
                  <a:avLst/>
                </a:prstGeom>
                <a:solidFill>
                  <a:schemeClr val="tx1"/>
                </a:solidFill>
                <a:ln w="25400" algn="ctr">
                  <a:solidFill>
                    <a:srgbClr val="7F7F7F"/>
                  </a:solidFill>
                  <a:miter lim="800000"/>
                  <a:headEnd/>
                  <a:tailEnd/>
                </a:ln>
              </p:spPr>
              <p:txBody>
                <a:bodyPr rot="10800000" vert="eaVert" anchor="ctr"/>
                <a:lstStyle/>
                <a:p>
                  <a:pPr fontAlgn="auto">
                    <a:spcBef>
                      <a:spcPts val="0"/>
                    </a:spcBef>
                    <a:spcAft>
                      <a:spcPts val="0"/>
                    </a:spcAft>
                    <a:defRPr/>
                  </a:pPr>
                  <a:endParaRPr lang="en-US">
                    <a:solidFill>
                      <a:schemeClr val="lt1"/>
                    </a:solidFill>
                    <a:latin typeface="+mn-lt"/>
                    <a:cs typeface="+mn-cs"/>
                  </a:endParaRPr>
                </a:p>
              </p:txBody>
            </p:sp>
            <p:sp>
              <p:nvSpPr>
                <p:cNvPr id="257" name="Rectangle 256"/>
                <p:cNvSpPr>
                  <a:spLocks noChangeAspect="1" noChangeArrowheads="1"/>
                </p:cNvSpPr>
                <p:nvPr/>
              </p:nvSpPr>
              <p:spPr bwMode="auto">
                <a:xfrm rot="5400000">
                  <a:off x="2912" y="720"/>
                  <a:ext cx="175" cy="963"/>
                </a:xfrm>
                <a:prstGeom prst="rect">
                  <a:avLst/>
                </a:prstGeom>
                <a:solidFill>
                  <a:srgbClr val="D9D9D9"/>
                </a:solidFill>
                <a:ln w="25400" algn="ctr">
                  <a:solidFill>
                    <a:srgbClr val="385D8A"/>
                  </a:solidFill>
                  <a:miter lim="800000"/>
                  <a:headEnd/>
                  <a:tailEnd/>
                </a:ln>
              </p:spPr>
              <p:txBody>
                <a:bodyPr rot="10800000" vert="eaVert" anchor="ctr"/>
                <a:lstStyle/>
                <a:p>
                  <a:pPr fontAlgn="auto">
                    <a:spcBef>
                      <a:spcPts val="0"/>
                    </a:spcBef>
                    <a:spcAft>
                      <a:spcPts val="0"/>
                    </a:spcAft>
                    <a:defRPr/>
                  </a:pPr>
                  <a:endParaRPr lang="en-US">
                    <a:solidFill>
                      <a:schemeClr val="lt1"/>
                    </a:solidFill>
                    <a:latin typeface="+mn-lt"/>
                    <a:cs typeface="+mn-cs"/>
                  </a:endParaRPr>
                </a:p>
              </p:txBody>
            </p:sp>
            <p:sp>
              <p:nvSpPr>
                <p:cNvPr id="258" name="TextBox 111"/>
                <p:cNvSpPr txBox="1">
                  <a:spLocks noChangeAspect="1" noChangeArrowheads="1"/>
                </p:cNvSpPr>
                <p:nvPr/>
              </p:nvSpPr>
              <p:spPr bwMode="auto">
                <a:xfrm>
                  <a:off x="2569" y="866"/>
                  <a:ext cx="508"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endParaRPr lang="en-US" sz="800" dirty="0">
                    <a:solidFill>
                      <a:srgbClr val="D9D9D9"/>
                    </a:solidFill>
                    <a:latin typeface="Calibri" pitchFamily="34" charset="0"/>
                  </a:endParaRPr>
                </a:p>
              </p:txBody>
            </p:sp>
            <p:sp>
              <p:nvSpPr>
                <p:cNvPr id="259" name="TextBox 112"/>
                <p:cNvSpPr txBox="1">
                  <a:spLocks noChangeAspect="1" noChangeArrowheads="1"/>
                </p:cNvSpPr>
                <p:nvPr/>
              </p:nvSpPr>
              <p:spPr bwMode="auto">
                <a:xfrm>
                  <a:off x="2524" y="1112"/>
                  <a:ext cx="935"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endParaRPr lang="en-US" sz="1000" dirty="0">
                    <a:latin typeface="Calibri" pitchFamily="34" charset="0"/>
                  </a:endParaRPr>
                </a:p>
              </p:txBody>
            </p:sp>
            <p:sp>
              <p:nvSpPr>
                <p:cNvPr id="260" name="Rectangle 259"/>
                <p:cNvSpPr>
                  <a:spLocks noChangeAspect="1" noChangeArrowheads="1"/>
                </p:cNvSpPr>
                <p:nvPr/>
              </p:nvSpPr>
              <p:spPr bwMode="auto">
                <a:xfrm rot="5400000">
                  <a:off x="2200" y="967"/>
                  <a:ext cx="427" cy="220"/>
                </a:xfrm>
                <a:prstGeom prst="rect">
                  <a:avLst/>
                </a:prstGeom>
                <a:solidFill>
                  <a:srgbClr val="D9D9D9"/>
                </a:solidFill>
                <a:ln w="25400" algn="ctr">
                  <a:solidFill>
                    <a:srgbClr val="385D8A"/>
                  </a:solidFill>
                  <a:miter lim="800000"/>
                  <a:headEnd/>
                  <a:tailEnd/>
                </a:ln>
              </p:spPr>
              <p:txBody>
                <a:bodyPr rot="10800000" vert="eaVert" anchor="ctr"/>
                <a:lstStyle/>
                <a:p>
                  <a:pPr fontAlgn="auto">
                    <a:spcBef>
                      <a:spcPts val="0"/>
                    </a:spcBef>
                    <a:spcAft>
                      <a:spcPts val="0"/>
                    </a:spcAft>
                    <a:defRPr/>
                  </a:pPr>
                  <a:endParaRPr lang="en-US">
                    <a:solidFill>
                      <a:schemeClr val="lt1"/>
                    </a:solidFill>
                    <a:latin typeface="+mn-lt"/>
                    <a:cs typeface="+mn-cs"/>
                  </a:endParaRPr>
                </a:p>
              </p:txBody>
            </p:sp>
            <p:sp>
              <p:nvSpPr>
                <p:cNvPr id="261" name="Rectangle 106"/>
                <p:cNvSpPr>
                  <a:spLocks noChangeAspect="1" noChangeArrowheads="1"/>
                </p:cNvSpPr>
                <p:nvPr/>
              </p:nvSpPr>
              <p:spPr bwMode="auto">
                <a:xfrm rot="10800000">
                  <a:off x="3184" y="1296"/>
                  <a:ext cx="176" cy="64"/>
                </a:xfrm>
                <a:prstGeom prst="rect">
                  <a:avLst/>
                </a:prstGeom>
                <a:solidFill>
                  <a:srgbClr val="FF6600"/>
                </a:solidFill>
                <a:ln w="25400" algn="ctr">
                  <a:solidFill>
                    <a:srgbClr val="7F7F7F"/>
                  </a:solidFill>
                  <a:miter lim="800000"/>
                  <a:headEnd/>
                  <a:tailEnd/>
                </a:ln>
              </p:spPr>
              <p:txBody>
                <a:bodyPr rot="10800000" anchor="ctr"/>
                <a:lstStyle/>
                <a:p>
                  <a:pPr fontAlgn="auto">
                    <a:spcBef>
                      <a:spcPts val="0"/>
                    </a:spcBef>
                    <a:spcAft>
                      <a:spcPts val="0"/>
                    </a:spcAft>
                    <a:defRPr/>
                  </a:pPr>
                  <a:endParaRPr lang="en-US">
                    <a:solidFill>
                      <a:schemeClr val="lt1"/>
                    </a:solidFill>
                    <a:latin typeface="+mn-lt"/>
                    <a:cs typeface="+mn-cs"/>
                  </a:endParaRPr>
                </a:p>
              </p:txBody>
            </p:sp>
            <p:sp>
              <p:nvSpPr>
                <p:cNvPr id="262" name="Rectangle 106"/>
                <p:cNvSpPr>
                  <a:spLocks noChangeAspect="1" noChangeArrowheads="1"/>
                </p:cNvSpPr>
                <p:nvPr/>
              </p:nvSpPr>
              <p:spPr bwMode="auto">
                <a:xfrm rot="10800000">
                  <a:off x="2657" y="1296"/>
                  <a:ext cx="175" cy="64"/>
                </a:xfrm>
                <a:prstGeom prst="rect">
                  <a:avLst/>
                </a:prstGeom>
                <a:solidFill>
                  <a:srgbClr val="FF6600"/>
                </a:solidFill>
                <a:ln w="25400" algn="ctr">
                  <a:solidFill>
                    <a:srgbClr val="7F7F7F"/>
                  </a:solidFill>
                  <a:miter lim="800000"/>
                  <a:headEnd/>
                  <a:tailEnd/>
                </a:ln>
              </p:spPr>
              <p:txBody>
                <a:bodyPr rot="10800000" anchor="ctr"/>
                <a:lstStyle/>
                <a:p>
                  <a:pPr fontAlgn="auto">
                    <a:spcBef>
                      <a:spcPts val="0"/>
                    </a:spcBef>
                    <a:spcAft>
                      <a:spcPts val="0"/>
                    </a:spcAft>
                    <a:defRPr/>
                  </a:pPr>
                  <a:endParaRPr lang="en-US">
                    <a:solidFill>
                      <a:schemeClr val="lt1"/>
                    </a:solidFill>
                    <a:latin typeface="+mn-lt"/>
                    <a:cs typeface="+mn-cs"/>
                  </a:endParaRPr>
                </a:p>
              </p:txBody>
            </p:sp>
          </p:grpSp>
          <p:sp>
            <p:nvSpPr>
              <p:cNvPr id="247" name="Rectangle 24"/>
              <p:cNvSpPr>
                <a:spLocks noChangeArrowheads="1"/>
              </p:cNvSpPr>
              <p:nvPr/>
            </p:nvSpPr>
            <p:spPr bwMode="auto">
              <a:xfrm rot="10800000">
                <a:off x="1449" y="2241"/>
                <a:ext cx="288" cy="179"/>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8" name="Line 25"/>
              <p:cNvSpPr>
                <a:spLocks noChangeShapeType="1"/>
              </p:cNvSpPr>
              <p:nvPr/>
            </p:nvSpPr>
            <p:spPr bwMode="auto">
              <a:xfrm rot="10800000" flipH="1">
                <a:off x="1735" y="2241"/>
                <a:ext cx="1" cy="1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9" name="Line 26"/>
              <p:cNvSpPr>
                <a:spLocks noChangeShapeType="1"/>
              </p:cNvSpPr>
              <p:nvPr/>
            </p:nvSpPr>
            <p:spPr bwMode="auto">
              <a:xfrm rot="10800000">
                <a:off x="1447" y="2241"/>
                <a:ext cx="1" cy="179"/>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0" name="Line 27"/>
              <p:cNvSpPr>
                <a:spLocks noChangeShapeType="1"/>
              </p:cNvSpPr>
              <p:nvPr/>
            </p:nvSpPr>
            <p:spPr bwMode="auto">
              <a:xfrm rot="10800000" flipH="1">
                <a:off x="1735" y="2241"/>
                <a:ext cx="1" cy="17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1" name="Line 28"/>
              <p:cNvSpPr>
                <a:spLocks noChangeShapeType="1"/>
              </p:cNvSpPr>
              <p:nvPr/>
            </p:nvSpPr>
            <p:spPr bwMode="auto">
              <a:xfrm rot="10800000" flipH="1">
                <a:off x="1406" y="2420"/>
                <a:ext cx="33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2" name="Line 29"/>
              <p:cNvSpPr>
                <a:spLocks noChangeShapeType="1"/>
              </p:cNvSpPr>
              <p:nvPr/>
            </p:nvSpPr>
            <p:spPr bwMode="auto">
              <a:xfrm rot="10800000" flipH="1" flipV="1">
                <a:off x="1401" y="2239"/>
                <a:ext cx="336"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3" name="Line 30"/>
              <p:cNvSpPr>
                <a:spLocks noChangeShapeType="1"/>
              </p:cNvSpPr>
              <p:nvPr/>
            </p:nvSpPr>
            <p:spPr bwMode="auto">
              <a:xfrm rot="10800000">
                <a:off x="1344" y="2331"/>
                <a:ext cx="104"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4" name="AutoShape 31"/>
              <p:cNvSpPr>
                <a:spLocks noChangeArrowheads="1"/>
              </p:cNvSpPr>
              <p:nvPr/>
            </p:nvSpPr>
            <p:spPr bwMode="auto">
              <a:xfrm rot="10800000">
                <a:off x="1680" y="2252"/>
                <a:ext cx="192" cy="48"/>
              </a:xfrm>
              <a:prstGeom prst="plus">
                <a:avLst>
                  <a:gd name="adj" fmla="val 3958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5" name="Text Box 33"/>
              <p:cNvSpPr txBox="1">
                <a:spLocks noChangeArrowheads="1"/>
              </p:cNvSpPr>
              <p:nvPr/>
            </p:nvSpPr>
            <p:spPr bwMode="auto">
              <a:xfrm>
                <a:off x="1183" y="2451"/>
                <a:ext cx="494"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600" dirty="0"/>
                  <a:t>Master </a:t>
                </a:r>
                <a:r>
                  <a:rPr lang="en-US" sz="1600" dirty="0" smtClean="0"/>
                  <a:t>cylinder</a:t>
                </a:r>
                <a:endParaRPr lang="en-US" sz="1600" dirty="0"/>
              </a:p>
            </p:txBody>
          </p:sp>
        </p:grpSp>
        <p:grpSp>
          <p:nvGrpSpPr>
            <p:cNvPr id="131" name="Group 36"/>
            <p:cNvGrpSpPr>
              <a:grpSpLocks noChangeAspect="1"/>
            </p:cNvGrpSpPr>
            <p:nvPr/>
          </p:nvGrpSpPr>
          <p:grpSpPr bwMode="auto">
            <a:xfrm rot="5400000">
              <a:off x="1804194" y="3224216"/>
              <a:ext cx="457200" cy="293687"/>
              <a:chOff x="528" y="1824"/>
              <a:chExt cx="354" cy="227"/>
            </a:xfrm>
          </p:grpSpPr>
          <p:sp>
            <p:nvSpPr>
              <p:cNvPr id="243" name="AutoShape 37"/>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4" name="Line 38"/>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 name="Line 39"/>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33" name="Text Box 41"/>
            <p:cNvSpPr txBox="1">
              <a:spLocks noChangeArrowheads="1"/>
            </p:cNvSpPr>
            <p:nvPr/>
          </p:nvSpPr>
          <p:spPr bwMode="auto">
            <a:xfrm>
              <a:off x="8220502" y="3661571"/>
              <a:ext cx="84613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600" dirty="0"/>
                <a:t>Slave </a:t>
              </a:r>
              <a:r>
                <a:rPr lang="en-US" sz="1600" dirty="0" smtClean="0"/>
                <a:t>cylinder</a:t>
              </a:r>
              <a:endParaRPr lang="en-US" sz="1600" dirty="0"/>
            </a:p>
          </p:txBody>
        </p:sp>
        <p:sp>
          <p:nvSpPr>
            <p:cNvPr id="135" name="TextBox 124"/>
            <p:cNvSpPr txBox="1">
              <a:spLocks noChangeArrowheads="1"/>
            </p:cNvSpPr>
            <p:nvPr/>
          </p:nvSpPr>
          <p:spPr bwMode="auto">
            <a:xfrm>
              <a:off x="4792485" y="2339185"/>
              <a:ext cx="1066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dirty="0"/>
                <a:t>Pressure </a:t>
              </a:r>
              <a:r>
                <a:rPr lang="en-US" sz="1600" dirty="0" smtClean="0"/>
                <a:t>transducer</a:t>
              </a:r>
              <a:endParaRPr lang="en-US" sz="1600" dirty="0"/>
            </a:p>
          </p:txBody>
        </p:sp>
        <p:sp>
          <p:nvSpPr>
            <p:cNvPr id="136" name="Rectangle 73"/>
            <p:cNvSpPr>
              <a:spLocks noChangeArrowheads="1"/>
            </p:cNvSpPr>
            <p:nvPr/>
          </p:nvSpPr>
          <p:spPr bwMode="auto">
            <a:xfrm>
              <a:off x="7967662" y="3290097"/>
              <a:ext cx="166688" cy="284163"/>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Line 74"/>
            <p:cNvSpPr>
              <a:spLocks noChangeShapeType="1"/>
            </p:cNvSpPr>
            <p:nvPr/>
          </p:nvSpPr>
          <p:spPr bwMode="auto">
            <a:xfrm flipH="1">
              <a:off x="7967662" y="3290097"/>
              <a:ext cx="1588" cy="284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8" name="Line 75"/>
            <p:cNvSpPr>
              <a:spLocks noChangeShapeType="1"/>
            </p:cNvSpPr>
            <p:nvPr/>
          </p:nvSpPr>
          <p:spPr bwMode="auto">
            <a:xfrm flipH="1">
              <a:off x="7967662" y="3290097"/>
              <a:ext cx="1588" cy="2841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9" name="Line 76"/>
            <p:cNvSpPr>
              <a:spLocks noChangeShapeType="1"/>
            </p:cNvSpPr>
            <p:nvPr/>
          </p:nvSpPr>
          <p:spPr bwMode="auto">
            <a:xfrm flipH="1">
              <a:off x="7962900" y="3291685"/>
              <a:ext cx="42068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 name="Line 77"/>
            <p:cNvSpPr>
              <a:spLocks noChangeShapeType="1"/>
            </p:cNvSpPr>
            <p:nvPr/>
          </p:nvSpPr>
          <p:spPr bwMode="auto">
            <a:xfrm flipH="1">
              <a:off x="7967662" y="3574260"/>
              <a:ext cx="427038"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41" name="Group 78"/>
            <p:cNvGrpSpPr>
              <a:grpSpLocks/>
            </p:cNvGrpSpPr>
            <p:nvPr/>
          </p:nvGrpSpPr>
          <p:grpSpPr bwMode="auto">
            <a:xfrm>
              <a:off x="8134350" y="3290097"/>
              <a:ext cx="306387" cy="284163"/>
              <a:chOff x="4935" y="1535"/>
              <a:chExt cx="193" cy="179"/>
            </a:xfrm>
          </p:grpSpPr>
          <p:sp>
            <p:nvSpPr>
              <p:cNvPr id="236" name="Line 79"/>
              <p:cNvSpPr>
                <a:spLocks noChangeShapeType="1"/>
              </p:cNvSpPr>
              <p:nvPr/>
            </p:nvSpPr>
            <p:spPr bwMode="auto">
              <a:xfrm>
                <a:off x="4935" y="1535"/>
                <a:ext cx="1" cy="179"/>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 name="Line 80"/>
              <p:cNvSpPr>
                <a:spLocks noChangeShapeType="1"/>
              </p:cNvSpPr>
              <p:nvPr/>
            </p:nvSpPr>
            <p:spPr bwMode="auto">
              <a:xfrm>
                <a:off x="4936" y="1625"/>
                <a:ext cx="192"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2" name="Line 81"/>
            <p:cNvSpPr>
              <a:spLocks noChangeShapeType="1"/>
            </p:cNvSpPr>
            <p:nvPr/>
          </p:nvSpPr>
          <p:spPr bwMode="auto">
            <a:xfrm>
              <a:off x="8439150" y="3269460"/>
              <a:ext cx="0" cy="32702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 name="AutoShape 82"/>
            <p:cNvSpPr>
              <a:spLocks noChangeArrowheads="1"/>
            </p:cNvSpPr>
            <p:nvPr/>
          </p:nvSpPr>
          <p:spPr bwMode="auto">
            <a:xfrm rot="16200000">
              <a:off x="7885112" y="3623472"/>
              <a:ext cx="304800" cy="76200"/>
            </a:xfrm>
            <a:prstGeom prst="plus">
              <a:avLst>
                <a:gd name="adj" fmla="val 3958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44" name="AutoShape 87"/>
            <p:cNvCxnSpPr>
              <a:cxnSpLocks noChangeShapeType="1"/>
              <a:stCxn id="194" idx="3"/>
            </p:cNvCxnSpPr>
            <p:nvPr/>
          </p:nvCxnSpPr>
          <p:spPr bwMode="auto">
            <a:xfrm>
              <a:off x="6906241" y="2147854"/>
              <a:ext cx="496887" cy="1737785"/>
            </a:xfrm>
            <a:prstGeom prst="bentConnector2">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47" name="Group 90"/>
            <p:cNvGrpSpPr>
              <a:grpSpLocks/>
            </p:cNvGrpSpPr>
            <p:nvPr/>
          </p:nvGrpSpPr>
          <p:grpSpPr bwMode="auto">
            <a:xfrm>
              <a:off x="2736848" y="4483100"/>
              <a:ext cx="719138" cy="1003300"/>
              <a:chOff x="3152" y="3600"/>
              <a:chExt cx="453" cy="632"/>
            </a:xfrm>
          </p:grpSpPr>
          <p:grpSp>
            <p:nvGrpSpPr>
              <p:cNvPr id="231" name="Group 91"/>
              <p:cNvGrpSpPr>
                <a:grpSpLocks/>
              </p:cNvGrpSpPr>
              <p:nvPr/>
            </p:nvGrpSpPr>
            <p:grpSpPr bwMode="auto">
              <a:xfrm>
                <a:off x="3152" y="3600"/>
                <a:ext cx="453" cy="632"/>
                <a:chOff x="3776" y="3600"/>
                <a:chExt cx="453" cy="632"/>
              </a:xfrm>
            </p:grpSpPr>
            <p:sp>
              <p:nvSpPr>
                <p:cNvPr id="234" name="Text Box 92"/>
                <p:cNvSpPr txBox="1">
                  <a:spLocks noChangeArrowheads="1"/>
                </p:cNvSpPr>
                <p:nvPr/>
              </p:nvSpPr>
              <p:spPr bwMode="auto">
                <a:xfrm>
                  <a:off x="3776" y="4077"/>
                  <a:ext cx="453"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600" dirty="0"/>
                    <a:t>Bucket</a:t>
                  </a:r>
                </a:p>
              </p:txBody>
            </p:sp>
            <p:sp>
              <p:nvSpPr>
                <p:cNvPr id="235" name="Freeform 93"/>
                <p:cNvSpPr>
                  <a:spLocks/>
                </p:cNvSpPr>
                <p:nvPr/>
              </p:nvSpPr>
              <p:spPr bwMode="auto">
                <a:xfrm>
                  <a:off x="3840" y="3600"/>
                  <a:ext cx="384" cy="432"/>
                </a:xfrm>
                <a:custGeom>
                  <a:avLst/>
                  <a:gdLst>
                    <a:gd name="T0" fmla="*/ 96 w 384"/>
                    <a:gd name="T1" fmla="*/ 0 h 432"/>
                    <a:gd name="T2" fmla="*/ 96 w 384"/>
                    <a:gd name="T3" fmla="*/ 48 h 432"/>
                    <a:gd name="T4" fmla="*/ 0 w 384"/>
                    <a:gd name="T5" fmla="*/ 48 h 432"/>
                    <a:gd name="T6" fmla="*/ 0 w 384"/>
                    <a:gd name="T7" fmla="*/ 432 h 432"/>
                    <a:gd name="T8" fmla="*/ 384 w 384"/>
                    <a:gd name="T9" fmla="*/ 432 h 432"/>
                    <a:gd name="T10" fmla="*/ 384 w 384"/>
                    <a:gd name="T11" fmla="*/ 48 h 432"/>
                    <a:gd name="T12" fmla="*/ 192 w 384"/>
                    <a:gd name="T13" fmla="*/ 48 h 432"/>
                    <a:gd name="T14" fmla="*/ 192 w 384"/>
                    <a:gd name="T15" fmla="*/ 0 h 4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432">
                      <a:moveTo>
                        <a:pt x="96" y="0"/>
                      </a:moveTo>
                      <a:lnTo>
                        <a:pt x="96" y="48"/>
                      </a:lnTo>
                      <a:lnTo>
                        <a:pt x="0" y="48"/>
                      </a:lnTo>
                      <a:lnTo>
                        <a:pt x="0" y="432"/>
                      </a:lnTo>
                      <a:lnTo>
                        <a:pt x="384" y="432"/>
                      </a:lnTo>
                      <a:lnTo>
                        <a:pt x="384" y="48"/>
                      </a:lnTo>
                      <a:lnTo>
                        <a:pt x="192" y="48"/>
                      </a:lnTo>
                      <a:lnTo>
                        <a:pt x="192" y="0"/>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32" name="Rectangle 94"/>
              <p:cNvSpPr>
                <a:spLocks noChangeArrowheads="1"/>
              </p:cNvSpPr>
              <p:nvPr/>
            </p:nvSpPr>
            <p:spPr bwMode="auto">
              <a:xfrm>
                <a:off x="3312" y="3744"/>
                <a:ext cx="9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3" name="Rectangle 95"/>
              <p:cNvSpPr>
                <a:spLocks noChangeArrowheads="1"/>
              </p:cNvSpPr>
              <p:nvPr/>
            </p:nvSpPr>
            <p:spPr bwMode="auto">
              <a:xfrm>
                <a:off x="3361" y="3764"/>
                <a:ext cx="48"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148" name="AutoShape 101"/>
            <p:cNvCxnSpPr>
              <a:cxnSpLocks noChangeShapeType="1"/>
              <a:stCxn id="228" idx="1"/>
              <a:endCxn id="149" idx="3"/>
            </p:cNvCxnSpPr>
            <p:nvPr/>
          </p:nvCxnSpPr>
          <p:spPr bwMode="auto">
            <a:xfrm rot="10800000">
              <a:off x="1143001" y="2618582"/>
              <a:ext cx="166687" cy="365877"/>
            </a:xfrm>
            <a:prstGeom prst="bentConnector3">
              <a:avLst>
                <a:gd name="adj1" fmla="val 50000"/>
              </a:avLst>
            </a:prstGeom>
            <a:noFill/>
            <a:ln w="38100">
              <a:solidFill>
                <a:srgbClr val="7030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9" name="Picture 10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 y="2438400"/>
              <a:ext cx="10668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0" name="Group 107"/>
            <p:cNvGrpSpPr>
              <a:grpSpLocks noChangeAspect="1"/>
            </p:cNvGrpSpPr>
            <p:nvPr/>
          </p:nvGrpSpPr>
          <p:grpSpPr bwMode="auto">
            <a:xfrm>
              <a:off x="1309687" y="2770985"/>
              <a:ext cx="457200" cy="293687"/>
              <a:chOff x="528" y="1824"/>
              <a:chExt cx="354" cy="227"/>
            </a:xfrm>
          </p:grpSpPr>
          <p:sp>
            <p:nvSpPr>
              <p:cNvPr id="228"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9"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0"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1" name="Freeform 150"/>
            <p:cNvSpPr/>
            <p:nvPr/>
          </p:nvSpPr>
          <p:spPr bwMode="auto">
            <a:xfrm>
              <a:off x="8485187" y="2971800"/>
              <a:ext cx="533400" cy="639762"/>
            </a:xfrm>
            <a:custGeom>
              <a:avLst/>
              <a:gdLst>
                <a:gd name="connsiteX0" fmla="*/ 139700 w 2216150"/>
                <a:gd name="connsiteY0" fmla="*/ 0 h 1866900"/>
                <a:gd name="connsiteX1" fmla="*/ 69850 w 2216150"/>
                <a:gd name="connsiteY1" fmla="*/ 146050 h 1866900"/>
                <a:gd name="connsiteX2" fmla="*/ 50800 w 2216150"/>
                <a:gd name="connsiteY2" fmla="*/ 368300 h 1866900"/>
                <a:gd name="connsiteX3" fmla="*/ 12700 w 2216150"/>
                <a:gd name="connsiteY3" fmla="*/ 692150 h 1866900"/>
                <a:gd name="connsiteX4" fmla="*/ 12700 w 2216150"/>
                <a:gd name="connsiteY4" fmla="*/ 1104900 h 1866900"/>
                <a:gd name="connsiteX5" fmla="*/ 6350 w 2216150"/>
                <a:gd name="connsiteY5" fmla="*/ 1428750 h 1866900"/>
                <a:gd name="connsiteX6" fmla="*/ 0 w 2216150"/>
                <a:gd name="connsiteY6" fmla="*/ 1758950 h 1866900"/>
                <a:gd name="connsiteX7" fmla="*/ 6350 w 2216150"/>
                <a:gd name="connsiteY7" fmla="*/ 1828800 h 1866900"/>
                <a:gd name="connsiteX8" fmla="*/ 19050 w 2216150"/>
                <a:gd name="connsiteY8" fmla="*/ 1847850 h 1866900"/>
                <a:gd name="connsiteX9" fmla="*/ 266700 w 2216150"/>
                <a:gd name="connsiteY9" fmla="*/ 1816100 h 1866900"/>
                <a:gd name="connsiteX10" fmla="*/ 488950 w 2216150"/>
                <a:gd name="connsiteY10" fmla="*/ 1816100 h 1866900"/>
                <a:gd name="connsiteX11" fmla="*/ 654050 w 2216150"/>
                <a:gd name="connsiteY11" fmla="*/ 1803400 h 1866900"/>
                <a:gd name="connsiteX12" fmla="*/ 863600 w 2216150"/>
                <a:gd name="connsiteY12" fmla="*/ 1803400 h 1866900"/>
                <a:gd name="connsiteX13" fmla="*/ 1104900 w 2216150"/>
                <a:gd name="connsiteY13" fmla="*/ 1803400 h 1866900"/>
                <a:gd name="connsiteX14" fmla="*/ 1244600 w 2216150"/>
                <a:gd name="connsiteY14" fmla="*/ 1803400 h 1866900"/>
                <a:gd name="connsiteX15" fmla="*/ 1441450 w 2216150"/>
                <a:gd name="connsiteY15" fmla="*/ 1822450 h 1866900"/>
                <a:gd name="connsiteX16" fmla="*/ 1612900 w 2216150"/>
                <a:gd name="connsiteY16" fmla="*/ 1835150 h 1866900"/>
                <a:gd name="connsiteX17" fmla="*/ 1809750 w 2216150"/>
                <a:gd name="connsiteY17" fmla="*/ 1828800 h 1866900"/>
                <a:gd name="connsiteX18" fmla="*/ 1987550 w 2216150"/>
                <a:gd name="connsiteY18" fmla="*/ 1841500 h 1866900"/>
                <a:gd name="connsiteX19" fmla="*/ 2127250 w 2216150"/>
                <a:gd name="connsiteY19" fmla="*/ 1866900 h 1866900"/>
                <a:gd name="connsiteX20" fmla="*/ 2216150 w 2216150"/>
                <a:gd name="connsiteY20" fmla="*/ 1866900 h 1866900"/>
                <a:gd name="connsiteX21" fmla="*/ 2203450 w 2216150"/>
                <a:gd name="connsiteY21" fmla="*/ 1028700 h 1866900"/>
                <a:gd name="connsiteX22" fmla="*/ 2070100 w 2216150"/>
                <a:gd name="connsiteY22" fmla="*/ 1041400 h 1866900"/>
                <a:gd name="connsiteX23" fmla="*/ 1885950 w 2216150"/>
                <a:gd name="connsiteY23" fmla="*/ 1060450 h 1866900"/>
                <a:gd name="connsiteX24" fmla="*/ 1714500 w 2216150"/>
                <a:gd name="connsiteY24" fmla="*/ 1079500 h 1866900"/>
                <a:gd name="connsiteX25" fmla="*/ 1479550 w 2216150"/>
                <a:gd name="connsiteY25" fmla="*/ 1098550 h 1866900"/>
                <a:gd name="connsiteX26" fmla="*/ 1168400 w 2216150"/>
                <a:gd name="connsiteY26" fmla="*/ 1111250 h 1866900"/>
                <a:gd name="connsiteX27" fmla="*/ 914400 w 2216150"/>
                <a:gd name="connsiteY27" fmla="*/ 1130300 h 1866900"/>
                <a:gd name="connsiteX28" fmla="*/ 781050 w 2216150"/>
                <a:gd name="connsiteY28" fmla="*/ 1123950 h 1866900"/>
                <a:gd name="connsiteX29" fmla="*/ 685800 w 2216150"/>
                <a:gd name="connsiteY29" fmla="*/ 1136650 h 1866900"/>
                <a:gd name="connsiteX30" fmla="*/ 431800 w 2216150"/>
                <a:gd name="connsiteY30" fmla="*/ 539750 h 1866900"/>
                <a:gd name="connsiteX31" fmla="*/ 349250 w 2216150"/>
                <a:gd name="connsiteY31" fmla="*/ 69850 h 1866900"/>
                <a:gd name="connsiteX32" fmla="*/ 336550 w 2216150"/>
                <a:gd name="connsiteY32" fmla="*/ 44450 h 1866900"/>
                <a:gd name="connsiteX33" fmla="*/ 323850 w 2216150"/>
                <a:gd name="connsiteY33" fmla="*/ 31750 h 1866900"/>
                <a:gd name="connsiteX34" fmla="*/ 139700 w 2216150"/>
                <a:gd name="connsiteY34" fmla="*/ 0 h 1866900"/>
                <a:gd name="connsiteX0" fmla="*/ 139700 w 2216150"/>
                <a:gd name="connsiteY0" fmla="*/ 0 h 1866900"/>
                <a:gd name="connsiteX1" fmla="*/ 69850 w 2216150"/>
                <a:gd name="connsiteY1" fmla="*/ 146050 h 1866900"/>
                <a:gd name="connsiteX2" fmla="*/ 90374 w 2216150"/>
                <a:gd name="connsiteY2" fmla="*/ 354573 h 1866900"/>
                <a:gd name="connsiteX3" fmla="*/ 12700 w 2216150"/>
                <a:gd name="connsiteY3" fmla="*/ 692150 h 1866900"/>
                <a:gd name="connsiteX4" fmla="*/ 12700 w 2216150"/>
                <a:gd name="connsiteY4" fmla="*/ 1104900 h 1866900"/>
                <a:gd name="connsiteX5" fmla="*/ 6350 w 2216150"/>
                <a:gd name="connsiteY5" fmla="*/ 1428750 h 1866900"/>
                <a:gd name="connsiteX6" fmla="*/ 0 w 2216150"/>
                <a:gd name="connsiteY6" fmla="*/ 1758950 h 1866900"/>
                <a:gd name="connsiteX7" fmla="*/ 6350 w 2216150"/>
                <a:gd name="connsiteY7" fmla="*/ 1828800 h 1866900"/>
                <a:gd name="connsiteX8" fmla="*/ 19050 w 2216150"/>
                <a:gd name="connsiteY8" fmla="*/ 1847850 h 1866900"/>
                <a:gd name="connsiteX9" fmla="*/ 266700 w 2216150"/>
                <a:gd name="connsiteY9" fmla="*/ 1816100 h 1866900"/>
                <a:gd name="connsiteX10" fmla="*/ 488950 w 2216150"/>
                <a:gd name="connsiteY10" fmla="*/ 1816100 h 1866900"/>
                <a:gd name="connsiteX11" fmla="*/ 654050 w 2216150"/>
                <a:gd name="connsiteY11" fmla="*/ 1803400 h 1866900"/>
                <a:gd name="connsiteX12" fmla="*/ 863600 w 2216150"/>
                <a:gd name="connsiteY12" fmla="*/ 1803400 h 1866900"/>
                <a:gd name="connsiteX13" fmla="*/ 1104900 w 2216150"/>
                <a:gd name="connsiteY13" fmla="*/ 1803400 h 1866900"/>
                <a:gd name="connsiteX14" fmla="*/ 1244600 w 2216150"/>
                <a:gd name="connsiteY14" fmla="*/ 1803400 h 1866900"/>
                <a:gd name="connsiteX15" fmla="*/ 1441450 w 2216150"/>
                <a:gd name="connsiteY15" fmla="*/ 1822450 h 1866900"/>
                <a:gd name="connsiteX16" fmla="*/ 1612900 w 2216150"/>
                <a:gd name="connsiteY16" fmla="*/ 1835150 h 1866900"/>
                <a:gd name="connsiteX17" fmla="*/ 1809750 w 2216150"/>
                <a:gd name="connsiteY17" fmla="*/ 1828800 h 1866900"/>
                <a:gd name="connsiteX18" fmla="*/ 1987550 w 2216150"/>
                <a:gd name="connsiteY18" fmla="*/ 1841500 h 1866900"/>
                <a:gd name="connsiteX19" fmla="*/ 2127250 w 2216150"/>
                <a:gd name="connsiteY19" fmla="*/ 1866900 h 1866900"/>
                <a:gd name="connsiteX20" fmla="*/ 2216150 w 2216150"/>
                <a:gd name="connsiteY20" fmla="*/ 1866900 h 1866900"/>
                <a:gd name="connsiteX21" fmla="*/ 2203450 w 2216150"/>
                <a:gd name="connsiteY21" fmla="*/ 1028700 h 1866900"/>
                <a:gd name="connsiteX22" fmla="*/ 2070100 w 2216150"/>
                <a:gd name="connsiteY22" fmla="*/ 1041400 h 1866900"/>
                <a:gd name="connsiteX23" fmla="*/ 1885950 w 2216150"/>
                <a:gd name="connsiteY23" fmla="*/ 1060450 h 1866900"/>
                <a:gd name="connsiteX24" fmla="*/ 1714500 w 2216150"/>
                <a:gd name="connsiteY24" fmla="*/ 1079500 h 1866900"/>
                <a:gd name="connsiteX25" fmla="*/ 1479550 w 2216150"/>
                <a:gd name="connsiteY25" fmla="*/ 1098550 h 1866900"/>
                <a:gd name="connsiteX26" fmla="*/ 1168400 w 2216150"/>
                <a:gd name="connsiteY26" fmla="*/ 1111250 h 1866900"/>
                <a:gd name="connsiteX27" fmla="*/ 914400 w 2216150"/>
                <a:gd name="connsiteY27" fmla="*/ 1130300 h 1866900"/>
                <a:gd name="connsiteX28" fmla="*/ 781050 w 2216150"/>
                <a:gd name="connsiteY28" fmla="*/ 1123950 h 1866900"/>
                <a:gd name="connsiteX29" fmla="*/ 685800 w 2216150"/>
                <a:gd name="connsiteY29" fmla="*/ 1136650 h 1866900"/>
                <a:gd name="connsiteX30" fmla="*/ 431800 w 2216150"/>
                <a:gd name="connsiteY30" fmla="*/ 539750 h 1866900"/>
                <a:gd name="connsiteX31" fmla="*/ 349250 w 2216150"/>
                <a:gd name="connsiteY31" fmla="*/ 69850 h 1866900"/>
                <a:gd name="connsiteX32" fmla="*/ 336550 w 2216150"/>
                <a:gd name="connsiteY32" fmla="*/ 44450 h 1866900"/>
                <a:gd name="connsiteX33" fmla="*/ 323850 w 2216150"/>
                <a:gd name="connsiteY33" fmla="*/ 31750 h 1866900"/>
                <a:gd name="connsiteX34" fmla="*/ 139700 w 2216150"/>
                <a:gd name="connsiteY34" fmla="*/ 0 h 1866900"/>
                <a:gd name="connsiteX0" fmla="*/ 139700 w 2216150"/>
                <a:gd name="connsiteY0" fmla="*/ 0 h 1866900"/>
                <a:gd name="connsiteX1" fmla="*/ 38191 w 2216150"/>
                <a:gd name="connsiteY1" fmla="*/ 139183 h 1866900"/>
                <a:gd name="connsiteX2" fmla="*/ 90374 w 2216150"/>
                <a:gd name="connsiteY2" fmla="*/ 354573 h 1866900"/>
                <a:gd name="connsiteX3" fmla="*/ 12700 w 2216150"/>
                <a:gd name="connsiteY3" fmla="*/ 692150 h 1866900"/>
                <a:gd name="connsiteX4" fmla="*/ 12700 w 2216150"/>
                <a:gd name="connsiteY4" fmla="*/ 1104900 h 1866900"/>
                <a:gd name="connsiteX5" fmla="*/ 6350 w 2216150"/>
                <a:gd name="connsiteY5" fmla="*/ 1428750 h 1866900"/>
                <a:gd name="connsiteX6" fmla="*/ 0 w 2216150"/>
                <a:gd name="connsiteY6" fmla="*/ 1758950 h 1866900"/>
                <a:gd name="connsiteX7" fmla="*/ 6350 w 2216150"/>
                <a:gd name="connsiteY7" fmla="*/ 1828800 h 1866900"/>
                <a:gd name="connsiteX8" fmla="*/ 19050 w 2216150"/>
                <a:gd name="connsiteY8" fmla="*/ 1847850 h 1866900"/>
                <a:gd name="connsiteX9" fmla="*/ 266700 w 2216150"/>
                <a:gd name="connsiteY9" fmla="*/ 1816100 h 1866900"/>
                <a:gd name="connsiteX10" fmla="*/ 488950 w 2216150"/>
                <a:gd name="connsiteY10" fmla="*/ 1816100 h 1866900"/>
                <a:gd name="connsiteX11" fmla="*/ 654050 w 2216150"/>
                <a:gd name="connsiteY11" fmla="*/ 1803400 h 1866900"/>
                <a:gd name="connsiteX12" fmla="*/ 863600 w 2216150"/>
                <a:gd name="connsiteY12" fmla="*/ 1803400 h 1866900"/>
                <a:gd name="connsiteX13" fmla="*/ 1104900 w 2216150"/>
                <a:gd name="connsiteY13" fmla="*/ 1803400 h 1866900"/>
                <a:gd name="connsiteX14" fmla="*/ 1244600 w 2216150"/>
                <a:gd name="connsiteY14" fmla="*/ 1803400 h 1866900"/>
                <a:gd name="connsiteX15" fmla="*/ 1441450 w 2216150"/>
                <a:gd name="connsiteY15" fmla="*/ 1822450 h 1866900"/>
                <a:gd name="connsiteX16" fmla="*/ 1612900 w 2216150"/>
                <a:gd name="connsiteY16" fmla="*/ 1835150 h 1866900"/>
                <a:gd name="connsiteX17" fmla="*/ 1809750 w 2216150"/>
                <a:gd name="connsiteY17" fmla="*/ 1828800 h 1866900"/>
                <a:gd name="connsiteX18" fmla="*/ 1987550 w 2216150"/>
                <a:gd name="connsiteY18" fmla="*/ 1841500 h 1866900"/>
                <a:gd name="connsiteX19" fmla="*/ 2127250 w 2216150"/>
                <a:gd name="connsiteY19" fmla="*/ 1866900 h 1866900"/>
                <a:gd name="connsiteX20" fmla="*/ 2216150 w 2216150"/>
                <a:gd name="connsiteY20" fmla="*/ 1866900 h 1866900"/>
                <a:gd name="connsiteX21" fmla="*/ 2203450 w 2216150"/>
                <a:gd name="connsiteY21" fmla="*/ 1028700 h 1866900"/>
                <a:gd name="connsiteX22" fmla="*/ 2070100 w 2216150"/>
                <a:gd name="connsiteY22" fmla="*/ 1041400 h 1866900"/>
                <a:gd name="connsiteX23" fmla="*/ 1885950 w 2216150"/>
                <a:gd name="connsiteY23" fmla="*/ 1060450 h 1866900"/>
                <a:gd name="connsiteX24" fmla="*/ 1714500 w 2216150"/>
                <a:gd name="connsiteY24" fmla="*/ 1079500 h 1866900"/>
                <a:gd name="connsiteX25" fmla="*/ 1479550 w 2216150"/>
                <a:gd name="connsiteY25" fmla="*/ 1098550 h 1866900"/>
                <a:gd name="connsiteX26" fmla="*/ 1168400 w 2216150"/>
                <a:gd name="connsiteY26" fmla="*/ 1111250 h 1866900"/>
                <a:gd name="connsiteX27" fmla="*/ 914400 w 2216150"/>
                <a:gd name="connsiteY27" fmla="*/ 1130300 h 1866900"/>
                <a:gd name="connsiteX28" fmla="*/ 781050 w 2216150"/>
                <a:gd name="connsiteY28" fmla="*/ 1123950 h 1866900"/>
                <a:gd name="connsiteX29" fmla="*/ 685800 w 2216150"/>
                <a:gd name="connsiteY29" fmla="*/ 1136650 h 1866900"/>
                <a:gd name="connsiteX30" fmla="*/ 431800 w 2216150"/>
                <a:gd name="connsiteY30" fmla="*/ 539750 h 1866900"/>
                <a:gd name="connsiteX31" fmla="*/ 349250 w 2216150"/>
                <a:gd name="connsiteY31" fmla="*/ 69850 h 1866900"/>
                <a:gd name="connsiteX32" fmla="*/ 336550 w 2216150"/>
                <a:gd name="connsiteY32" fmla="*/ 44450 h 1866900"/>
                <a:gd name="connsiteX33" fmla="*/ 323850 w 2216150"/>
                <a:gd name="connsiteY33" fmla="*/ 31750 h 1866900"/>
                <a:gd name="connsiteX34" fmla="*/ 139700 w 2216150"/>
                <a:gd name="connsiteY34" fmla="*/ 0 h 1866900"/>
                <a:gd name="connsiteX0" fmla="*/ 139700 w 2216150"/>
                <a:gd name="connsiteY0" fmla="*/ 0 h 1866900"/>
                <a:gd name="connsiteX1" fmla="*/ 38191 w 2216150"/>
                <a:gd name="connsiteY1" fmla="*/ 139183 h 1866900"/>
                <a:gd name="connsiteX2" fmla="*/ 90374 w 2216150"/>
                <a:gd name="connsiteY2" fmla="*/ 354573 h 1866900"/>
                <a:gd name="connsiteX3" fmla="*/ 12700 w 2216150"/>
                <a:gd name="connsiteY3" fmla="*/ 692150 h 1866900"/>
                <a:gd name="connsiteX4" fmla="*/ 12700 w 2216150"/>
                <a:gd name="connsiteY4" fmla="*/ 1104900 h 1866900"/>
                <a:gd name="connsiteX5" fmla="*/ 6350 w 2216150"/>
                <a:gd name="connsiteY5" fmla="*/ 1428750 h 1866900"/>
                <a:gd name="connsiteX6" fmla="*/ 0 w 2216150"/>
                <a:gd name="connsiteY6" fmla="*/ 1758950 h 1866900"/>
                <a:gd name="connsiteX7" fmla="*/ 6350 w 2216150"/>
                <a:gd name="connsiteY7" fmla="*/ 1828800 h 1866900"/>
                <a:gd name="connsiteX8" fmla="*/ 19050 w 2216150"/>
                <a:gd name="connsiteY8" fmla="*/ 1847850 h 1866900"/>
                <a:gd name="connsiteX9" fmla="*/ 266700 w 2216150"/>
                <a:gd name="connsiteY9" fmla="*/ 1816100 h 1866900"/>
                <a:gd name="connsiteX10" fmla="*/ 488950 w 2216150"/>
                <a:gd name="connsiteY10" fmla="*/ 1816100 h 1866900"/>
                <a:gd name="connsiteX11" fmla="*/ 654050 w 2216150"/>
                <a:gd name="connsiteY11" fmla="*/ 1803400 h 1866900"/>
                <a:gd name="connsiteX12" fmla="*/ 863600 w 2216150"/>
                <a:gd name="connsiteY12" fmla="*/ 1803400 h 1866900"/>
                <a:gd name="connsiteX13" fmla="*/ 1104900 w 2216150"/>
                <a:gd name="connsiteY13" fmla="*/ 1803400 h 1866900"/>
                <a:gd name="connsiteX14" fmla="*/ 1244600 w 2216150"/>
                <a:gd name="connsiteY14" fmla="*/ 1803400 h 1866900"/>
                <a:gd name="connsiteX15" fmla="*/ 1441450 w 2216150"/>
                <a:gd name="connsiteY15" fmla="*/ 1822450 h 1866900"/>
                <a:gd name="connsiteX16" fmla="*/ 1612900 w 2216150"/>
                <a:gd name="connsiteY16" fmla="*/ 1835150 h 1866900"/>
                <a:gd name="connsiteX17" fmla="*/ 1809750 w 2216150"/>
                <a:gd name="connsiteY17" fmla="*/ 1828800 h 1866900"/>
                <a:gd name="connsiteX18" fmla="*/ 1987550 w 2216150"/>
                <a:gd name="connsiteY18" fmla="*/ 1841500 h 1866900"/>
                <a:gd name="connsiteX19" fmla="*/ 2127250 w 2216150"/>
                <a:gd name="connsiteY19" fmla="*/ 1866900 h 1866900"/>
                <a:gd name="connsiteX20" fmla="*/ 2216150 w 2216150"/>
                <a:gd name="connsiteY20" fmla="*/ 1866900 h 1866900"/>
                <a:gd name="connsiteX21" fmla="*/ 2203450 w 2216150"/>
                <a:gd name="connsiteY21" fmla="*/ 1028700 h 1866900"/>
                <a:gd name="connsiteX22" fmla="*/ 2070100 w 2216150"/>
                <a:gd name="connsiteY22" fmla="*/ 1041400 h 1866900"/>
                <a:gd name="connsiteX23" fmla="*/ 1885950 w 2216150"/>
                <a:gd name="connsiteY23" fmla="*/ 1060450 h 1866900"/>
                <a:gd name="connsiteX24" fmla="*/ 1714500 w 2216150"/>
                <a:gd name="connsiteY24" fmla="*/ 1079500 h 1866900"/>
                <a:gd name="connsiteX25" fmla="*/ 1479550 w 2216150"/>
                <a:gd name="connsiteY25" fmla="*/ 1098550 h 1866900"/>
                <a:gd name="connsiteX26" fmla="*/ 1168400 w 2216150"/>
                <a:gd name="connsiteY26" fmla="*/ 1111250 h 1866900"/>
                <a:gd name="connsiteX27" fmla="*/ 914400 w 2216150"/>
                <a:gd name="connsiteY27" fmla="*/ 1130300 h 1866900"/>
                <a:gd name="connsiteX28" fmla="*/ 781050 w 2216150"/>
                <a:gd name="connsiteY28" fmla="*/ 1123950 h 1866900"/>
                <a:gd name="connsiteX29" fmla="*/ 685800 w 2216150"/>
                <a:gd name="connsiteY29" fmla="*/ 1136650 h 1866900"/>
                <a:gd name="connsiteX30" fmla="*/ 431800 w 2216150"/>
                <a:gd name="connsiteY30" fmla="*/ 539750 h 1866900"/>
                <a:gd name="connsiteX31" fmla="*/ 349250 w 2216150"/>
                <a:gd name="connsiteY31" fmla="*/ 69850 h 1866900"/>
                <a:gd name="connsiteX32" fmla="*/ 336550 w 2216150"/>
                <a:gd name="connsiteY32" fmla="*/ 44450 h 1866900"/>
                <a:gd name="connsiteX33" fmla="*/ 284275 w 2216150"/>
                <a:gd name="connsiteY33" fmla="*/ 18023 h 1866900"/>
                <a:gd name="connsiteX34" fmla="*/ 139700 w 2216150"/>
                <a:gd name="connsiteY34" fmla="*/ 0 h 1866900"/>
                <a:gd name="connsiteX0" fmla="*/ 139700 w 2216150"/>
                <a:gd name="connsiteY0" fmla="*/ 0 h 1866900"/>
                <a:gd name="connsiteX1" fmla="*/ 76511 w 2216150"/>
                <a:gd name="connsiteY1" fmla="*/ 70923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50 w 2216150"/>
                <a:gd name="connsiteY8" fmla="*/ 1828800 h 1866900"/>
                <a:gd name="connsiteX9" fmla="*/ 19050 w 2216150"/>
                <a:gd name="connsiteY9" fmla="*/ 1847850 h 1866900"/>
                <a:gd name="connsiteX10" fmla="*/ 266700 w 2216150"/>
                <a:gd name="connsiteY10" fmla="*/ 1816100 h 1866900"/>
                <a:gd name="connsiteX11" fmla="*/ 488950 w 2216150"/>
                <a:gd name="connsiteY11" fmla="*/ 1816100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50 w 2216150"/>
                <a:gd name="connsiteY8" fmla="*/ 1828800 h 1866900"/>
                <a:gd name="connsiteX9" fmla="*/ 19050 w 2216150"/>
                <a:gd name="connsiteY9" fmla="*/ 1847850 h 1866900"/>
                <a:gd name="connsiteX10" fmla="*/ 266700 w 2216150"/>
                <a:gd name="connsiteY10" fmla="*/ 1816100 h 1866900"/>
                <a:gd name="connsiteX11" fmla="*/ 488950 w 2216150"/>
                <a:gd name="connsiteY11" fmla="*/ 1816100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50 w 2216150"/>
                <a:gd name="connsiteY8" fmla="*/ 1828800 h 1866900"/>
                <a:gd name="connsiteX9" fmla="*/ 121941 w 2216150"/>
                <a:gd name="connsiteY9" fmla="*/ 1847851 h 1866900"/>
                <a:gd name="connsiteX10" fmla="*/ 266700 w 2216150"/>
                <a:gd name="connsiteY10" fmla="*/ 1816100 h 1866900"/>
                <a:gd name="connsiteX11" fmla="*/ 488950 w 2216150"/>
                <a:gd name="connsiteY11" fmla="*/ 1816100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66700 w 2216150"/>
                <a:gd name="connsiteY10" fmla="*/ 1816100 h 1866900"/>
                <a:gd name="connsiteX11" fmla="*/ 488950 w 2216150"/>
                <a:gd name="connsiteY11" fmla="*/ 1816100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88950 w 2216150"/>
                <a:gd name="connsiteY11" fmla="*/ 1816100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583059 w 2216150"/>
                <a:gd name="connsiteY31" fmla="*/ 853375 h 1866900"/>
                <a:gd name="connsiteX32" fmla="*/ 431800 w 2216150"/>
                <a:gd name="connsiteY32" fmla="*/ 539750 h 1866900"/>
                <a:gd name="connsiteX33" fmla="*/ 349250 w 2216150"/>
                <a:gd name="connsiteY33" fmla="*/ 69850 h 1866900"/>
                <a:gd name="connsiteX34" fmla="*/ 336550 w 2216150"/>
                <a:gd name="connsiteY34" fmla="*/ 44450 h 1866900"/>
                <a:gd name="connsiteX35" fmla="*/ 284275 w 2216150"/>
                <a:gd name="connsiteY35" fmla="*/ 18023 h 1866900"/>
                <a:gd name="connsiteX36" fmla="*/ 139700 w 2216150"/>
                <a:gd name="connsiteY36"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583059 w 2216150"/>
                <a:gd name="connsiteY31" fmla="*/ 853375 h 1866900"/>
                <a:gd name="connsiteX32" fmla="*/ 447627 w 2216150"/>
                <a:gd name="connsiteY32" fmla="*/ 423069 h 1866900"/>
                <a:gd name="connsiteX33" fmla="*/ 349250 w 2216150"/>
                <a:gd name="connsiteY33" fmla="*/ 69850 h 1866900"/>
                <a:gd name="connsiteX34" fmla="*/ 336550 w 2216150"/>
                <a:gd name="connsiteY34" fmla="*/ 44450 h 1866900"/>
                <a:gd name="connsiteX35" fmla="*/ 284275 w 2216150"/>
                <a:gd name="connsiteY35" fmla="*/ 18023 h 1866900"/>
                <a:gd name="connsiteX36" fmla="*/ 139700 w 2216150"/>
                <a:gd name="connsiteY36"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583059 w 2216150"/>
                <a:gd name="connsiteY31" fmla="*/ 853375 h 1866900"/>
                <a:gd name="connsiteX32" fmla="*/ 447627 w 2216150"/>
                <a:gd name="connsiteY32" fmla="*/ 423069 h 1866900"/>
                <a:gd name="connsiteX33" fmla="*/ 385190 w 2216150"/>
                <a:gd name="connsiteY33" fmla="*/ 208195 h 1866900"/>
                <a:gd name="connsiteX34" fmla="*/ 349250 w 2216150"/>
                <a:gd name="connsiteY34" fmla="*/ 69850 h 1866900"/>
                <a:gd name="connsiteX35" fmla="*/ 336550 w 2216150"/>
                <a:gd name="connsiteY35" fmla="*/ 44450 h 1866900"/>
                <a:gd name="connsiteX36" fmla="*/ 284275 w 2216150"/>
                <a:gd name="connsiteY36" fmla="*/ 18023 h 1866900"/>
                <a:gd name="connsiteX37" fmla="*/ 139700 w 2216150"/>
                <a:gd name="connsiteY37"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583059 w 2216150"/>
                <a:gd name="connsiteY31" fmla="*/ 853375 h 1866900"/>
                <a:gd name="connsiteX32" fmla="*/ 447627 w 2216150"/>
                <a:gd name="connsiteY32" fmla="*/ 423069 h 1866900"/>
                <a:gd name="connsiteX33" fmla="*/ 361444 w 2216150"/>
                <a:gd name="connsiteY33" fmla="*/ 208195 h 1866900"/>
                <a:gd name="connsiteX34" fmla="*/ 349250 w 2216150"/>
                <a:gd name="connsiteY34" fmla="*/ 69850 h 1866900"/>
                <a:gd name="connsiteX35" fmla="*/ 336550 w 2216150"/>
                <a:gd name="connsiteY35" fmla="*/ 44450 h 1866900"/>
                <a:gd name="connsiteX36" fmla="*/ 284275 w 2216150"/>
                <a:gd name="connsiteY36" fmla="*/ 18023 h 1866900"/>
                <a:gd name="connsiteX37" fmla="*/ 139700 w 2216150"/>
                <a:gd name="connsiteY37"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614719 w 2216150"/>
                <a:gd name="connsiteY31" fmla="*/ 963193 h 1866900"/>
                <a:gd name="connsiteX32" fmla="*/ 583059 w 2216150"/>
                <a:gd name="connsiteY32" fmla="*/ 853375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606805 w 2216150"/>
                <a:gd name="connsiteY31" fmla="*/ 997510 h 1866900"/>
                <a:gd name="connsiteX32" fmla="*/ 583059 w 2216150"/>
                <a:gd name="connsiteY32" fmla="*/ 853375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8963 w 2216150"/>
                <a:gd name="connsiteY29" fmla="*/ 1151405 h 1866900"/>
                <a:gd name="connsiteX30" fmla="*/ 685800 w 2216150"/>
                <a:gd name="connsiteY30" fmla="*/ 113665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8963 w 2216150"/>
                <a:gd name="connsiteY29" fmla="*/ 1151405 h 1866900"/>
                <a:gd name="connsiteX30" fmla="*/ 630397 w 2216150"/>
                <a:gd name="connsiteY30" fmla="*/ 1129784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8963 w 2216150"/>
                <a:gd name="connsiteY29" fmla="*/ 1192588 h 1866900"/>
                <a:gd name="connsiteX30" fmla="*/ 630397 w 2216150"/>
                <a:gd name="connsiteY30" fmla="*/ 1129784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8963 w 2216150"/>
                <a:gd name="connsiteY29" fmla="*/ 1192588 h 1866900"/>
                <a:gd name="connsiteX30" fmla="*/ 606652 w 2216150"/>
                <a:gd name="connsiteY30" fmla="*/ 117783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49 w 2216150"/>
                <a:gd name="connsiteY29" fmla="*/ 1171996 h 1866900"/>
                <a:gd name="connsiteX30" fmla="*/ 606652 w 2216150"/>
                <a:gd name="connsiteY30" fmla="*/ 117783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61887 w 2216150"/>
                <a:gd name="connsiteY28" fmla="*/ 1150889 h 1866900"/>
                <a:gd name="connsiteX29" fmla="*/ 781049 w 2216150"/>
                <a:gd name="connsiteY29" fmla="*/ 1171996 h 1866900"/>
                <a:gd name="connsiteX30" fmla="*/ 606652 w 2216150"/>
                <a:gd name="connsiteY30" fmla="*/ 117783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06652 w 2216150"/>
                <a:gd name="connsiteY30" fmla="*/ 117783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0801 w 2216150"/>
                <a:gd name="connsiteY3" fmla="*/ 320255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60191 w 2216150"/>
                <a:gd name="connsiteY4" fmla="*/ 692151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60191 w 2216150"/>
                <a:gd name="connsiteY4" fmla="*/ 692151 h 1866900"/>
                <a:gd name="connsiteX5" fmla="*/ 107678 w 2216150"/>
                <a:gd name="connsiteY5" fmla="*/ 1111764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60191 w 2216150"/>
                <a:gd name="connsiteY4" fmla="*/ 692151 h 1866900"/>
                <a:gd name="connsiteX5" fmla="*/ 163083 w 2216150"/>
                <a:gd name="connsiteY5" fmla="*/ 1111764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60191 w 2216150"/>
                <a:gd name="connsiteY4" fmla="*/ 692151 h 1866900"/>
                <a:gd name="connsiteX5" fmla="*/ 131423 w 2216150"/>
                <a:gd name="connsiteY5" fmla="*/ 1118627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60191 w 2216150"/>
                <a:gd name="connsiteY4" fmla="*/ 692151 h 1866900"/>
                <a:gd name="connsiteX5" fmla="*/ 131423 w 2216150"/>
                <a:gd name="connsiteY5" fmla="*/ 1118627 h 1866900"/>
                <a:gd name="connsiteX6" fmla="*/ 45925 w 2216150"/>
                <a:gd name="connsiteY6" fmla="*/ 1401296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3352 w 2209802"/>
                <a:gd name="connsiteY0" fmla="*/ 0 h 1866900"/>
                <a:gd name="connsiteX1" fmla="*/ 46417 w 2209802"/>
                <a:gd name="connsiteY1" fmla="*/ 64060 h 1866900"/>
                <a:gd name="connsiteX2" fmla="*/ 95161 w 2209802"/>
                <a:gd name="connsiteY2" fmla="*/ 166637 h 1866900"/>
                <a:gd name="connsiteX3" fmla="*/ 52367 w 2209802"/>
                <a:gd name="connsiteY3" fmla="*/ 347710 h 1866900"/>
                <a:gd name="connsiteX4" fmla="*/ 53843 w 2209802"/>
                <a:gd name="connsiteY4" fmla="*/ 692151 h 1866900"/>
                <a:gd name="connsiteX5" fmla="*/ 125075 w 2209802"/>
                <a:gd name="connsiteY5" fmla="*/ 1118627 h 1866900"/>
                <a:gd name="connsiteX6" fmla="*/ 39577 w 2209802"/>
                <a:gd name="connsiteY6" fmla="*/ 1401296 h 1866900"/>
                <a:gd name="connsiteX7" fmla="*/ 41139 w 2209802"/>
                <a:gd name="connsiteY7" fmla="*/ 1724633 h 1866900"/>
                <a:gd name="connsiteX8" fmla="*/ 0 w 2209802"/>
                <a:gd name="connsiteY8" fmla="*/ 1856255 h 1866900"/>
                <a:gd name="connsiteX9" fmla="*/ 115593 w 2209802"/>
                <a:gd name="connsiteY9" fmla="*/ 1847851 h 1866900"/>
                <a:gd name="connsiteX10" fmla="*/ 236606 w 2209802"/>
                <a:gd name="connsiteY10" fmla="*/ 1795510 h 1866900"/>
                <a:gd name="connsiteX11" fmla="*/ 506346 w 2209802"/>
                <a:gd name="connsiteY11" fmla="*/ 1733738 h 1866900"/>
                <a:gd name="connsiteX12" fmla="*/ 734762 w 2209802"/>
                <a:gd name="connsiteY12" fmla="*/ 1755353 h 1866900"/>
                <a:gd name="connsiteX13" fmla="*/ 936401 w 2209802"/>
                <a:gd name="connsiteY13" fmla="*/ 1769082 h 1866900"/>
                <a:gd name="connsiteX14" fmla="*/ 1122295 w 2209802"/>
                <a:gd name="connsiteY14" fmla="*/ 1796533 h 1866900"/>
                <a:gd name="connsiteX15" fmla="*/ 1238252 w 2209802"/>
                <a:gd name="connsiteY15" fmla="*/ 1803400 h 1866900"/>
                <a:gd name="connsiteX16" fmla="*/ 1435102 w 2209802"/>
                <a:gd name="connsiteY16" fmla="*/ 1822450 h 1866900"/>
                <a:gd name="connsiteX17" fmla="*/ 1606552 w 2209802"/>
                <a:gd name="connsiteY17" fmla="*/ 1835150 h 1866900"/>
                <a:gd name="connsiteX18" fmla="*/ 1803402 w 2209802"/>
                <a:gd name="connsiteY18" fmla="*/ 1828800 h 1866900"/>
                <a:gd name="connsiteX19" fmla="*/ 1981202 w 2209802"/>
                <a:gd name="connsiteY19" fmla="*/ 1841500 h 1866900"/>
                <a:gd name="connsiteX20" fmla="*/ 2120902 w 2209802"/>
                <a:gd name="connsiteY20" fmla="*/ 1866900 h 1866900"/>
                <a:gd name="connsiteX21" fmla="*/ 2209802 w 2209802"/>
                <a:gd name="connsiteY21" fmla="*/ 1866900 h 1866900"/>
                <a:gd name="connsiteX22" fmla="*/ 2197102 w 2209802"/>
                <a:gd name="connsiteY22" fmla="*/ 1028700 h 1866900"/>
                <a:gd name="connsiteX23" fmla="*/ 2063752 w 2209802"/>
                <a:gd name="connsiteY23" fmla="*/ 1041400 h 1866900"/>
                <a:gd name="connsiteX24" fmla="*/ 1879602 w 2209802"/>
                <a:gd name="connsiteY24" fmla="*/ 1060450 h 1866900"/>
                <a:gd name="connsiteX25" fmla="*/ 1708152 w 2209802"/>
                <a:gd name="connsiteY25" fmla="*/ 1079500 h 1866900"/>
                <a:gd name="connsiteX26" fmla="*/ 1473202 w 2209802"/>
                <a:gd name="connsiteY26" fmla="*/ 1098550 h 1866900"/>
                <a:gd name="connsiteX27" fmla="*/ 1225369 w 2209802"/>
                <a:gd name="connsiteY27" fmla="*/ 1131842 h 1866900"/>
                <a:gd name="connsiteX28" fmla="*/ 955539 w 2209802"/>
                <a:gd name="connsiteY28" fmla="*/ 1150889 h 1866900"/>
                <a:gd name="connsiteX29" fmla="*/ 774701 w 2209802"/>
                <a:gd name="connsiteY29" fmla="*/ 1171996 h 1866900"/>
                <a:gd name="connsiteX30" fmla="*/ 631963 w 2209802"/>
                <a:gd name="connsiteY30" fmla="*/ 1150376 h 1866900"/>
                <a:gd name="connsiteX31" fmla="*/ 600457 w 2209802"/>
                <a:gd name="connsiteY31" fmla="*/ 997510 h 1866900"/>
                <a:gd name="connsiteX32" fmla="*/ 552969 w 2209802"/>
                <a:gd name="connsiteY32" fmla="*/ 832784 h 1866900"/>
                <a:gd name="connsiteX33" fmla="*/ 433365 w 2209802"/>
                <a:gd name="connsiteY33" fmla="*/ 512298 h 1866900"/>
                <a:gd name="connsiteX34" fmla="*/ 355096 w 2209802"/>
                <a:gd name="connsiteY34" fmla="*/ 338604 h 1866900"/>
                <a:gd name="connsiteX35" fmla="*/ 319156 w 2209802"/>
                <a:gd name="connsiteY35" fmla="*/ 227715 h 1866900"/>
                <a:gd name="connsiteX36" fmla="*/ 274800 w 2209802"/>
                <a:gd name="connsiteY36" fmla="*/ 119949 h 1866900"/>
                <a:gd name="connsiteX37" fmla="*/ 230440 w 2209802"/>
                <a:gd name="connsiteY37" fmla="*/ 38612 h 1866900"/>
                <a:gd name="connsiteX38" fmla="*/ 133352 w 2209802"/>
                <a:gd name="connsiteY38" fmla="*/ 0 h 1866900"/>
                <a:gd name="connsiteX0" fmla="*/ 93775 w 2170225"/>
                <a:gd name="connsiteY0" fmla="*/ 0 h 1866900"/>
                <a:gd name="connsiteX1" fmla="*/ 6840 w 2170225"/>
                <a:gd name="connsiteY1" fmla="*/ 64060 h 1866900"/>
                <a:gd name="connsiteX2" fmla="*/ 55584 w 2170225"/>
                <a:gd name="connsiteY2" fmla="*/ 166637 h 1866900"/>
                <a:gd name="connsiteX3" fmla="*/ 12790 w 2170225"/>
                <a:gd name="connsiteY3" fmla="*/ 347710 h 1866900"/>
                <a:gd name="connsiteX4" fmla="*/ 14266 w 2170225"/>
                <a:gd name="connsiteY4" fmla="*/ 692151 h 1866900"/>
                <a:gd name="connsiteX5" fmla="*/ 85498 w 2170225"/>
                <a:gd name="connsiteY5" fmla="*/ 1118627 h 1866900"/>
                <a:gd name="connsiteX6" fmla="*/ 0 w 2170225"/>
                <a:gd name="connsiteY6" fmla="*/ 1401296 h 1866900"/>
                <a:gd name="connsiteX7" fmla="*/ 1562 w 2170225"/>
                <a:gd name="connsiteY7" fmla="*/ 1724633 h 1866900"/>
                <a:gd name="connsiteX8" fmla="*/ 76016 w 2170225"/>
                <a:gd name="connsiteY8" fmla="*/ 1847851 h 1866900"/>
                <a:gd name="connsiteX9" fmla="*/ 197029 w 2170225"/>
                <a:gd name="connsiteY9" fmla="*/ 1795510 h 1866900"/>
                <a:gd name="connsiteX10" fmla="*/ 466769 w 2170225"/>
                <a:gd name="connsiteY10" fmla="*/ 1733738 h 1866900"/>
                <a:gd name="connsiteX11" fmla="*/ 695185 w 2170225"/>
                <a:gd name="connsiteY11" fmla="*/ 1755353 h 1866900"/>
                <a:gd name="connsiteX12" fmla="*/ 896824 w 2170225"/>
                <a:gd name="connsiteY12" fmla="*/ 1769082 h 1866900"/>
                <a:gd name="connsiteX13" fmla="*/ 1082718 w 2170225"/>
                <a:gd name="connsiteY13" fmla="*/ 1796533 h 1866900"/>
                <a:gd name="connsiteX14" fmla="*/ 1198675 w 2170225"/>
                <a:gd name="connsiteY14" fmla="*/ 1803400 h 1866900"/>
                <a:gd name="connsiteX15" fmla="*/ 1395525 w 2170225"/>
                <a:gd name="connsiteY15" fmla="*/ 1822450 h 1866900"/>
                <a:gd name="connsiteX16" fmla="*/ 1566975 w 2170225"/>
                <a:gd name="connsiteY16" fmla="*/ 1835150 h 1866900"/>
                <a:gd name="connsiteX17" fmla="*/ 1763825 w 2170225"/>
                <a:gd name="connsiteY17" fmla="*/ 1828800 h 1866900"/>
                <a:gd name="connsiteX18" fmla="*/ 1941625 w 2170225"/>
                <a:gd name="connsiteY18" fmla="*/ 1841500 h 1866900"/>
                <a:gd name="connsiteX19" fmla="*/ 2081325 w 2170225"/>
                <a:gd name="connsiteY19" fmla="*/ 1866900 h 1866900"/>
                <a:gd name="connsiteX20" fmla="*/ 2170225 w 2170225"/>
                <a:gd name="connsiteY20" fmla="*/ 1866900 h 1866900"/>
                <a:gd name="connsiteX21" fmla="*/ 2157525 w 2170225"/>
                <a:gd name="connsiteY21" fmla="*/ 1028700 h 1866900"/>
                <a:gd name="connsiteX22" fmla="*/ 2024175 w 2170225"/>
                <a:gd name="connsiteY22" fmla="*/ 1041400 h 1866900"/>
                <a:gd name="connsiteX23" fmla="*/ 1840025 w 2170225"/>
                <a:gd name="connsiteY23" fmla="*/ 1060450 h 1866900"/>
                <a:gd name="connsiteX24" fmla="*/ 1668575 w 2170225"/>
                <a:gd name="connsiteY24" fmla="*/ 1079500 h 1866900"/>
                <a:gd name="connsiteX25" fmla="*/ 1433625 w 2170225"/>
                <a:gd name="connsiteY25" fmla="*/ 1098550 h 1866900"/>
                <a:gd name="connsiteX26" fmla="*/ 1185792 w 2170225"/>
                <a:gd name="connsiteY26" fmla="*/ 1131842 h 1866900"/>
                <a:gd name="connsiteX27" fmla="*/ 915962 w 2170225"/>
                <a:gd name="connsiteY27" fmla="*/ 1150889 h 1866900"/>
                <a:gd name="connsiteX28" fmla="*/ 735124 w 2170225"/>
                <a:gd name="connsiteY28" fmla="*/ 1171996 h 1866900"/>
                <a:gd name="connsiteX29" fmla="*/ 592386 w 2170225"/>
                <a:gd name="connsiteY29" fmla="*/ 1150376 h 1866900"/>
                <a:gd name="connsiteX30" fmla="*/ 560880 w 2170225"/>
                <a:gd name="connsiteY30" fmla="*/ 997510 h 1866900"/>
                <a:gd name="connsiteX31" fmla="*/ 513392 w 2170225"/>
                <a:gd name="connsiteY31" fmla="*/ 832784 h 1866900"/>
                <a:gd name="connsiteX32" fmla="*/ 393788 w 2170225"/>
                <a:gd name="connsiteY32" fmla="*/ 512298 h 1866900"/>
                <a:gd name="connsiteX33" fmla="*/ 315519 w 2170225"/>
                <a:gd name="connsiteY33" fmla="*/ 338604 h 1866900"/>
                <a:gd name="connsiteX34" fmla="*/ 279579 w 2170225"/>
                <a:gd name="connsiteY34" fmla="*/ 227715 h 1866900"/>
                <a:gd name="connsiteX35" fmla="*/ 235223 w 2170225"/>
                <a:gd name="connsiteY35" fmla="*/ 119949 h 1866900"/>
                <a:gd name="connsiteX36" fmla="*/ 190863 w 2170225"/>
                <a:gd name="connsiteY36" fmla="*/ 38612 h 1866900"/>
                <a:gd name="connsiteX37" fmla="*/ 93775 w 2170225"/>
                <a:gd name="connsiteY37" fmla="*/ 0 h 1866900"/>
                <a:gd name="connsiteX0" fmla="*/ 93775 w 2170225"/>
                <a:gd name="connsiteY0" fmla="*/ 0 h 1866900"/>
                <a:gd name="connsiteX1" fmla="*/ 6840 w 2170225"/>
                <a:gd name="connsiteY1" fmla="*/ 64060 h 1866900"/>
                <a:gd name="connsiteX2" fmla="*/ 55584 w 2170225"/>
                <a:gd name="connsiteY2" fmla="*/ 166637 h 1866900"/>
                <a:gd name="connsiteX3" fmla="*/ 12790 w 2170225"/>
                <a:gd name="connsiteY3" fmla="*/ 347710 h 1866900"/>
                <a:gd name="connsiteX4" fmla="*/ 14266 w 2170225"/>
                <a:gd name="connsiteY4" fmla="*/ 692151 h 1866900"/>
                <a:gd name="connsiteX5" fmla="*/ 85498 w 2170225"/>
                <a:gd name="connsiteY5" fmla="*/ 1118627 h 1866900"/>
                <a:gd name="connsiteX6" fmla="*/ 0 w 2170225"/>
                <a:gd name="connsiteY6" fmla="*/ 1401296 h 1866900"/>
                <a:gd name="connsiteX7" fmla="*/ 1562 w 2170225"/>
                <a:gd name="connsiteY7" fmla="*/ 1724633 h 1866900"/>
                <a:gd name="connsiteX8" fmla="*/ 76016 w 2170225"/>
                <a:gd name="connsiteY8" fmla="*/ 1820396 h 1866900"/>
                <a:gd name="connsiteX9" fmla="*/ 197029 w 2170225"/>
                <a:gd name="connsiteY9" fmla="*/ 1795510 h 1866900"/>
                <a:gd name="connsiteX10" fmla="*/ 466769 w 2170225"/>
                <a:gd name="connsiteY10" fmla="*/ 1733738 h 1866900"/>
                <a:gd name="connsiteX11" fmla="*/ 695185 w 2170225"/>
                <a:gd name="connsiteY11" fmla="*/ 1755353 h 1866900"/>
                <a:gd name="connsiteX12" fmla="*/ 896824 w 2170225"/>
                <a:gd name="connsiteY12" fmla="*/ 1769082 h 1866900"/>
                <a:gd name="connsiteX13" fmla="*/ 1082718 w 2170225"/>
                <a:gd name="connsiteY13" fmla="*/ 1796533 h 1866900"/>
                <a:gd name="connsiteX14" fmla="*/ 1198675 w 2170225"/>
                <a:gd name="connsiteY14" fmla="*/ 1803400 h 1866900"/>
                <a:gd name="connsiteX15" fmla="*/ 1395525 w 2170225"/>
                <a:gd name="connsiteY15" fmla="*/ 1822450 h 1866900"/>
                <a:gd name="connsiteX16" fmla="*/ 1566975 w 2170225"/>
                <a:gd name="connsiteY16" fmla="*/ 1835150 h 1866900"/>
                <a:gd name="connsiteX17" fmla="*/ 1763825 w 2170225"/>
                <a:gd name="connsiteY17" fmla="*/ 1828800 h 1866900"/>
                <a:gd name="connsiteX18" fmla="*/ 1941625 w 2170225"/>
                <a:gd name="connsiteY18" fmla="*/ 1841500 h 1866900"/>
                <a:gd name="connsiteX19" fmla="*/ 2081325 w 2170225"/>
                <a:gd name="connsiteY19" fmla="*/ 1866900 h 1866900"/>
                <a:gd name="connsiteX20" fmla="*/ 2170225 w 2170225"/>
                <a:gd name="connsiteY20" fmla="*/ 1866900 h 1866900"/>
                <a:gd name="connsiteX21" fmla="*/ 2157525 w 2170225"/>
                <a:gd name="connsiteY21" fmla="*/ 1028700 h 1866900"/>
                <a:gd name="connsiteX22" fmla="*/ 2024175 w 2170225"/>
                <a:gd name="connsiteY22" fmla="*/ 1041400 h 1866900"/>
                <a:gd name="connsiteX23" fmla="*/ 1840025 w 2170225"/>
                <a:gd name="connsiteY23" fmla="*/ 1060450 h 1866900"/>
                <a:gd name="connsiteX24" fmla="*/ 1668575 w 2170225"/>
                <a:gd name="connsiteY24" fmla="*/ 1079500 h 1866900"/>
                <a:gd name="connsiteX25" fmla="*/ 1433625 w 2170225"/>
                <a:gd name="connsiteY25" fmla="*/ 1098550 h 1866900"/>
                <a:gd name="connsiteX26" fmla="*/ 1185792 w 2170225"/>
                <a:gd name="connsiteY26" fmla="*/ 1131842 h 1866900"/>
                <a:gd name="connsiteX27" fmla="*/ 915962 w 2170225"/>
                <a:gd name="connsiteY27" fmla="*/ 1150889 h 1866900"/>
                <a:gd name="connsiteX28" fmla="*/ 735124 w 2170225"/>
                <a:gd name="connsiteY28" fmla="*/ 1171996 h 1866900"/>
                <a:gd name="connsiteX29" fmla="*/ 592386 w 2170225"/>
                <a:gd name="connsiteY29" fmla="*/ 1150376 h 1866900"/>
                <a:gd name="connsiteX30" fmla="*/ 560880 w 2170225"/>
                <a:gd name="connsiteY30" fmla="*/ 997510 h 1866900"/>
                <a:gd name="connsiteX31" fmla="*/ 513392 w 2170225"/>
                <a:gd name="connsiteY31" fmla="*/ 832784 h 1866900"/>
                <a:gd name="connsiteX32" fmla="*/ 393788 w 2170225"/>
                <a:gd name="connsiteY32" fmla="*/ 512298 h 1866900"/>
                <a:gd name="connsiteX33" fmla="*/ 315519 w 2170225"/>
                <a:gd name="connsiteY33" fmla="*/ 338604 h 1866900"/>
                <a:gd name="connsiteX34" fmla="*/ 279579 w 2170225"/>
                <a:gd name="connsiteY34" fmla="*/ 227715 h 1866900"/>
                <a:gd name="connsiteX35" fmla="*/ 235223 w 2170225"/>
                <a:gd name="connsiteY35" fmla="*/ 119949 h 1866900"/>
                <a:gd name="connsiteX36" fmla="*/ 190863 w 2170225"/>
                <a:gd name="connsiteY36" fmla="*/ 38612 h 1866900"/>
                <a:gd name="connsiteX37" fmla="*/ 93775 w 2170225"/>
                <a:gd name="connsiteY37" fmla="*/ 0 h 1866900"/>
                <a:gd name="connsiteX0" fmla="*/ 93775 w 2170225"/>
                <a:gd name="connsiteY0" fmla="*/ 0 h 1866900"/>
                <a:gd name="connsiteX1" fmla="*/ 6840 w 2170225"/>
                <a:gd name="connsiteY1" fmla="*/ 64060 h 1866900"/>
                <a:gd name="connsiteX2" fmla="*/ 55584 w 2170225"/>
                <a:gd name="connsiteY2" fmla="*/ 166637 h 1866900"/>
                <a:gd name="connsiteX3" fmla="*/ 12790 w 2170225"/>
                <a:gd name="connsiteY3" fmla="*/ 347710 h 1866900"/>
                <a:gd name="connsiteX4" fmla="*/ 14266 w 2170225"/>
                <a:gd name="connsiteY4" fmla="*/ 692151 h 1866900"/>
                <a:gd name="connsiteX5" fmla="*/ 85498 w 2170225"/>
                <a:gd name="connsiteY5" fmla="*/ 1118627 h 1866900"/>
                <a:gd name="connsiteX6" fmla="*/ 0 w 2170225"/>
                <a:gd name="connsiteY6" fmla="*/ 1401296 h 1866900"/>
                <a:gd name="connsiteX7" fmla="*/ 1562 w 2170225"/>
                <a:gd name="connsiteY7" fmla="*/ 1724633 h 1866900"/>
                <a:gd name="connsiteX8" fmla="*/ 76016 w 2170225"/>
                <a:gd name="connsiteY8" fmla="*/ 1820396 h 1866900"/>
                <a:gd name="connsiteX9" fmla="*/ 284093 w 2170225"/>
                <a:gd name="connsiteY9" fmla="*/ 1788647 h 1866900"/>
                <a:gd name="connsiteX10" fmla="*/ 466769 w 2170225"/>
                <a:gd name="connsiteY10" fmla="*/ 1733738 h 1866900"/>
                <a:gd name="connsiteX11" fmla="*/ 695185 w 2170225"/>
                <a:gd name="connsiteY11" fmla="*/ 1755353 h 1866900"/>
                <a:gd name="connsiteX12" fmla="*/ 896824 w 2170225"/>
                <a:gd name="connsiteY12" fmla="*/ 1769082 h 1866900"/>
                <a:gd name="connsiteX13" fmla="*/ 1082718 w 2170225"/>
                <a:gd name="connsiteY13" fmla="*/ 1796533 h 1866900"/>
                <a:gd name="connsiteX14" fmla="*/ 1198675 w 2170225"/>
                <a:gd name="connsiteY14" fmla="*/ 1803400 h 1866900"/>
                <a:gd name="connsiteX15" fmla="*/ 1395525 w 2170225"/>
                <a:gd name="connsiteY15" fmla="*/ 1822450 h 1866900"/>
                <a:gd name="connsiteX16" fmla="*/ 1566975 w 2170225"/>
                <a:gd name="connsiteY16" fmla="*/ 1835150 h 1866900"/>
                <a:gd name="connsiteX17" fmla="*/ 1763825 w 2170225"/>
                <a:gd name="connsiteY17" fmla="*/ 1828800 h 1866900"/>
                <a:gd name="connsiteX18" fmla="*/ 1941625 w 2170225"/>
                <a:gd name="connsiteY18" fmla="*/ 1841500 h 1866900"/>
                <a:gd name="connsiteX19" fmla="*/ 2081325 w 2170225"/>
                <a:gd name="connsiteY19" fmla="*/ 1866900 h 1866900"/>
                <a:gd name="connsiteX20" fmla="*/ 2170225 w 2170225"/>
                <a:gd name="connsiteY20" fmla="*/ 1866900 h 1866900"/>
                <a:gd name="connsiteX21" fmla="*/ 2157525 w 2170225"/>
                <a:gd name="connsiteY21" fmla="*/ 1028700 h 1866900"/>
                <a:gd name="connsiteX22" fmla="*/ 2024175 w 2170225"/>
                <a:gd name="connsiteY22" fmla="*/ 1041400 h 1866900"/>
                <a:gd name="connsiteX23" fmla="*/ 1840025 w 2170225"/>
                <a:gd name="connsiteY23" fmla="*/ 1060450 h 1866900"/>
                <a:gd name="connsiteX24" fmla="*/ 1668575 w 2170225"/>
                <a:gd name="connsiteY24" fmla="*/ 1079500 h 1866900"/>
                <a:gd name="connsiteX25" fmla="*/ 1433625 w 2170225"/>
                <a:gd name="connsiteY25" fmla="*/ 1098550 h 1866900"/>
                <a:gd name="connsiteX26" fmla="*/ 1185792 w 2170225"/>
                <a:gd name="connsiteY26" fmla="*/ 1131842 h 1866900"/>
                <a:gd name="connsiteX27" fmla="*/ 915962 w 2170225"/>
                <a:gd name="connsiteY27" fmla="*/ 1150889 h 1866900"/>
                <a:gd name="connsiteX28" fmla="*/ 735124 w 2170225"/>
                <a:gd name="connsiteY28" fmla="*/ 1171996 h 1866900"/>
                <a:gd name="connsiteX29" fmla="*/ 592386 w 2170225"/>
                <a:gd name="connsiteY29" fmla="*/ 1150376 h 1866900"/>
                <a:gd name="connsiteX30" fmla="*/ 560880 w 2170225"/>
                <a:gd name="connsiteY30" fmla="*/ 997510 h 1866900"/>
                <a:gd name="connsiteX31" fmla="*/ 513392 w 2170225"/>
                <a:gd name="connsiteY31" fmla="*/ 832784 h 1866900"/>
                <a:gd name="connsiteX32" fmla="*/ 393788 w 2170225"/>
                <a:gd name="connsiteY32" fmla="*/ 512298 h 1866900"/>
                <a:gd name="connsiteX33" fmla="*/ 315519 w 2170225"/>
                <a:gd name="connsiteY33" fmla="*/ 338604 h 1866900"/>
                <a:gd name="connsiteX34" fmla="*/ 279579 w 2170225"/>
                <a:gd name="connsiteY34" fmla="*/ 227715 h 1866900"/>
                <a:gd name="connsiteX35" fmla="*/ 235223 w 2170225"/>
                <a:gd name="connsiteY35" fmla="*/ 119949 h 1866900"/>
                <a:gd name="connsiteX36" fmla="*/ 190863 w 2170225"/>
                <a:gd name="connsiteY36" fmla="*/ 38612 h 1866900"/>
                <a:gd name="connsiteX37" fmla="*/ 93775 w 2170225"/>
                <a:gd name="connsiteY37"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70225" h="1866900">
                  <a:moveTo>
                    <a:pt x="93775" y="0"/>
                  </a:moveTo>
                  <a:lnTo>
                    <a:pt x="6840" y="64060"/>
                  </a:lnTo>
                  <a:lnTo>
                    <a:pt x="55584" y="166637"/>
                  </a:lnTo>
                  <a:lnTo>
                    <a:pt x="12790" y="347710"/>
                  </a:lnTo>
                  <a:lnTo>
                    <a:pt x="14266" y="692151"/>
                  </a:lnTo>
                  <a:lnTo>
                    <a:pt x="85498" y="1118627"/>
                  </a:lnTo>
                  <a:lnTo>
                    <a:pt x="0" y="1401296"/>
                  </a:lnTo>
                  <a:cubicBezTo>
                    <a:pt x="521" y="1509075"/>
                    <a:pt x="1041" y="1616854"/>
                    <a:pt x="1562" y="1724633"/>
                  </a:cubicBezTo>
                  <a:lnTo>
                    <a:pt x="76016" y="1820396"/>
                  </a:lnTo>
                  <a:lnTo>
                    <a:pt x="284093" y="1788647"/>
                  </a:lnTo>
                  <a:lnTo>
                    <a:pt x="466769" y="1733738"/>
                  </a:lnTo>
                  <a:lnTo>
                    <a:pt x="695185" y="1755353"/>
                  </a:lnTo>
                  <a:cubicBezTo>
                    <a:pt x="736015" y="1771369"/>
                    <a:pt x="832235" y="1762219"/>
                    <a:pt x="896824" y="1769082"/>
                  </a:cubicBezTo>
                  <a:cubicBezTo>
                    <a:pt x="961413" y="1775945"/>
                    <a:pt x="1032410" y="1790813"/>
                    <a:pt x="1082718" y="1796533"/>
                  </a:cubicBezTo>
                  <a:cubicBezTo>
                    <a:pt x="1133027" y="1802253"/>
                    <a:pt x="1152108" y="1803400"/>
                    <a:pt x="1198675" y="1803400"/>
                  </a:cubicBezTo>
                  <a:lnTo>
                    <a:pt x="1395525" y="1822450"/>
                  </a:lnTo>
                  <a:lnTo>
                    <a:pt x="1566975" y="1835150"/>
                  </a:lnTo>
                  <a:lnTo>
                    <a:pt x="1763825" y="1828800"/>
                  </a:lnTo>
                  <a:lnTo>
                    <a:pt x="1941625" y="1841500"/>
                  </a:lnTo>
                  <a:lnTo>
                    <a:pt x="2081325" y="1866900"/>
                  </a:lnTo>
                  <a:lnTo>
                    <a:pt x="2170225" y="1866900"/>
                  </a:lnTo>
                  <a:lnTo>
                    <a:pt x="2157525" y="1028700"/>
                  </a:lnTo>
                  <a:lnTo>
                    <a:pt x="2024175" y="1041400"/>
                  </a:lnTo>
                  <a:lnTo>
                    <a:pt x="1840025" y="1060450"/>
                  </a:lnTo>
                  <a:lnTo>
                    <a:pt x="1668575" y="1079500"/>
                  </a:lnTo>
                  <a:lnTo>
                    <a:pt x="1433625" y="1098550"/>
                  </a:lnTo>
                  <a:lnTo>
                    <a:pt x="1185792" y="1131842"/>
                  </a:lnTo>
                  <a:lnTo>
                    <a:pt x="915962" y="1150889"/>
                  </a:lnTo>
                  <a:lnTo>
                    <a:pt x="735124" y="1171996"/>
                  </a:lnTo>
                  <a:lnTo>
                    <a:pt x="592386" y="1150376"/>
                  </a:lnTo>
                  <a:lnTo>
                    <a:pt x="560880" y="997510"/>
                  </a:lnTo>
                  <a:lnTo>
                    <a:pt x="513392" y="832784"/>
                  </a:lnTo>
                  <a:lnTo>
                    <a:pt x="393788" y="512298"/>
                  </a:lnTo>
                  <a:lnTo>
                    <a:pt x="315519" y="338604"/>
                  </a:lnTo>
                  <a:lnTo>
                    <a:pt x="279579" y="227715"/>
                  </a:lnTo>
                  <a:lnTo>
                    <a:pt x="235223" y="119949"/>
                  </a:lnTo>
                  <a:lnTo>
                    <a:pt x="190863" y="38612"/>
                  </a:lnTo>
                  <a:lnTo>
                    <a:pt x="93775" y="0"/>
                  </a:lnTo>
                  <a:close/>
                </a:path>
              </a:pathLst>
            </a:custGeom>
            <a:solidFill>
              <a:srgbClr val="EFA365"/>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grpSp>
          <p:nvGrpSpPr>
            <p:cNvPr id="152" name="Group 100"/>
            <p:cNvGrpSpPr>
              <a:grpSpLocks/>
            </p:cNvGrpSpPr>
            <p:nvPr/>
          </p:nvGrpSpPr>
          <p:grpSpPr bwMode="auto">
            <a:xfrm>
              <a:off x="88746" y="4615274"/>
              <a:ext cx="2375405" cy="941482"/>
              <a:chOff x="438149" y="5690520"/>
              <a:chExt cx="2375405" cy="942230"/>
            </a:xfrm>
          </p:grpSpPr>
          <p:sp>
            <p:nvSpPr>
              <p:cNvPr id="223" name="Text Box 63"/>
              <p:cNvSpPr txBox="1">
                <a:spLocks noChangeArrowheads="1"/>
              </p:cNvSpPr>
              <p:nvPr/>
            </p:nvSpPr>
            <p:spPr bwMode="auto">
              <a:xfrm>
                <a:off x="438149" y="5690520"/>
                <a:ext cx="2375405" cy="24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600" b="1" dirty="0"/>
                  <a:t>Hydraulic </a:t>
                </a:r>
                <a:r>
                  <a:rPr lang="en-US" sz="1600" b="1" dirty="0" smtClean="0"/>
                  <a:t>Tubing</a:t>
                </a:r>
                <a:endParaRPr lang="en-US" sz="1600" b="1" dirty="0"/>
              </a:p>
            </p:txBody>
          </p:sp>
          <p:cxnSp>
            <p:nvCxnSpPr>
              <p:cNvPr id="224" name="AutoShape 69"/>
              <p:cNvCxnSpPr>
                <a:cxnSpLocks noChangeShapeType="1"/>
              </p:cNvCxnSpPr>
              <p:nvPr/>
            </p:nvCxnSpPr>
            <p:spPr bwMode="auto">
              <a:xfrm>
                <a:off x="533400" y="6470756"/>
                <a:ext cx="257175" cy="0"/>
              </a:xfrm>
              <a:prstGeom prst="straightConnector1">
                <a:avLst/>
              </a:prstGeom>
              <a:noFill/>
              <a:ln w="38100">
                <a:solidFill>
                  <a:srgbClr val="99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 name="AutoShape 71"/>
              <p:cNvCxnSpPr>
                <a:cxnSpLocks noChangeShapeType="1"/>
              </p:cNvCxnSpPr>
              <p:nvPr/>
            </p:nvCxnSpPr>
            <p:spPr bwMode="auto">
              <a:xfrm>
                <a:off x="533400" y="6165714"/>
                <a:ext cx="257175" cy="0"/>
              </a:xfrm>
              <a:prstGeom prst="straightConnector1">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6" name="Text Box 72"/>
              <p:cNvSpPr txBox="1">
                <a:spLocks noChangeArrowheads="1"/>
              </p:cNvSpPr>
              <p:nvPr/>
            </p:nvSpPr>
            <p:spPr bwMode="auto">
              <a:xfrm>
                <a:off x="887413" y="6054181"/>
                <a:ext cx="1831509" cy="492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lnSpc>
                    <a:spcPct val="75000"/>
                  </a:lnSpc>
                  <a:spcBef>
                    <a:spcPct val="50000"/>
                  </a:spcBef>
                </a:pPr>
                <a:r>
                  <a:rPr lang="en-US" sz="1600" dirty="0" smtClean="0"/>
                  <a:t>Pressure</a:t>
                </a:r>
                <a:endParaRPr lang="en-US" sz="1600" dirty="0"/>
              </a:p>
              <a:p>
                <a:pPr algn="l" eaLnBrk="1" hangingPunct="1">
                  <a:lnSpc>
                    <a:spcPct val="75000"/>
                  </a:lnSpc>
                  <a:spcBef>
                    <a:spcPct val="50000"/>
                  </a:spcBef>
                </a:pPr>
                <a:r>
                  <a:rPr lang="en-US" sz="1600" dirty="0" smtClean="0"/>
                  <a:t>Fill/Empty/Release</a:t>
                </a:r>
                <a:endParaRPr lang="en-US" sz="1600" dirty="0"/>
              </a:p>
            </p:txBody>
          </p:sp>
          <p:sp>
            <p:nvSpPr>
              <p:cNvPr id="227" name="Rectangle 118"/>
              <p:cNvSpPr>
                <a:spLocks noChangeArrowheads="1"/>
              </p:cNvSpPr>
              <p:nvPr/>
            </p:nvSpPr>
            <p:spPr bwMode="auto">
              <a:xfrm>
                <a:off x="438149" y="6003103"/>
                <a:ext cx="2253787" cy="629647"/>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sz="2400" baseline="40000"/>
              </a:p>
            </p:txBody>
          </p:sp>
        </p:grpSp>
        <p:grpSp>
          <p:nvGrpSpPr>
            <p:cNvPr id="154" name="Group 153"/>
            <p:cNvGrpSpPr/>
            <p:nvPr/>
          </p:nvGrpSpPr>
          <p:grpSpPr>
            <a:xfrm rot="10800000">
              <a:off x="1764506" y="2829850"/>
              <a:ext cx="242888" cy="304800"/>
              <a:chOff x="457200" y="2895600"/>
              <a:chExt cx="513602" cy="533400"/>
            </a:xfrm>
            <a:solidFill>
              <a:srgbClr val="00B050"/>
            </a:solidFill>
          </p:grpSpPr>
          <p:sp>
            <p:nvSpPr>
              <p:cNvPr id="221" name="Rectangle 220"/>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22" name="Rectangle 221"/>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cxnSp>
          <p:nvCxnSpPr>
            <p:cNvPr id="155" name="AutoShape 101"/>
            <p:cNvCxnSpPr>
              <a:cxnSpLocks noChangeShapeType="1"/>
              <a:stCxn id="218" idx="1"/>
              <a:endCxn id="191" idx="3"/>
            </p:cNvCxnSpPr>
            <p:nvPr/>
          </p:nvCxnSpPr>
          <p:spPr bwMode="auto">
            <a:xfrm rot="16200000" flipV="1">
              <a:off x="1465397" y="1876516"/>
              <a:ext cx="491108" cy="497728"/>
            </a:xfrm>
            <a:prstGeom prst="bentConnector2">
              <a:avLst/>
            </a:prstGeom>
            <a:noFill/>
            <a:ln w="38100">
              <a:solidFill>
                <a:srgbClr val="7030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 name="Group 107"/>
            <p:cNvGrpSpPr>
              <a:grpSpLocks noChangeAspect="1"/>
            </p:cNvGrpSpPr>
            <p:nvPr/>
          </p:nvGrpSpPr>
          <p:grpSpPr bwMode="auto">
            <a:xfrm rot="5400000">
              <a:off x="1797844" y="2452691"/>
              <a:ext cx="457200" cy="293687"/>
              <a:chOff x="528" y="1824"/>
              <a:chExt cx="354" cy="227"/>
            </a:xfrm>
          </p:grpSpPr>
          <p:sp>
            <p:nvSpPr>
              <p:cNvPr id="218"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0"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57" name="Group 156"/>
            <p:cNvGrpSpPr/>
            <p:nvPr/>
          </p:nvGrpSpPr>
          <p:grpSpPr>
            <a:xfrm rot="16200000">
              <a:off x="6177579" y="1942310"/>
              <a:ext cx="242888" cy="304800"/>
              <a:chOff x="457200" y="2895600"/>
              <a:chExt cx="513602" cy="533400"/>
            </a:xfrm>
            <a:solidFill>
              <a:srgbClr val="00B050"/>
            </a:solidFill>
          </p:grpSpPr>
          <p:sp>
            <p:nvSpPr>
              <p:cNvPr id="216" name="Rectangle 215"/>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17" name="Rectangle 216"/>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cxnSp>
          <p:nvCxnSpPr>
            <p:cNvPr id="158" name="AutoShape 101"/>
            <p:cNvCxnSpPr>
              <a:cxnSpLocks noChangeShapeType="1"/>
              <a:stCxn id="213" idx="1"/>
              <a:endCxn id="159" idx="0"/>
            </p:cNvCxnSpPr>
            <p:nvPr/>
          </p:nvCxnSpPr>
          <p:spPr bwMode="auto">
            <a:xfrm rot="16200000" flipV="1">
              <a:off x="6000302" y="1249842"/>
              <a:ext cx="195253" cy="383232"/>
            </a:xfrm>
            <a:prstGeom prst="bentConnector2">
              <a:avLst/>
            </a:prstGeom>
            <a:noFill/>
            <a:ln w="38100">
              <a:solidFill>
                <a:srgbClr val="7030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59" name="Picture 10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41703">
              <a:off x="5192770" y="803961"/>
              <a:ext cx="36036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1" name="TextBox 124"/>
            <p:cNvSpPr txBox="1">
              <a:spLocks noChangeArrowheads="1"/>
            </p:cNvSpPr>
            <p:nvPr/>
          </p:nvSpPr>
          <p:spPr bwMode="auto">
            <a:xfrm>
              <a:off x="4911547" y="904501"/>
              <a:ext cx="9810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dirty="0" smtClean="0"/>
                <a:t>Syringe</a:t>
              </a:r>
              <a:endParaRPr lang="en-US" sz="1600" dirty="0"/>
            </a:p>
          </p:txBody>
        </p:sp>
        <p:grpSp>
          <p:nvGrpSpPr>
            <p:cNvPr id="162" name="Group 36"/>
            <p:cNvGrpSpPr>
              <a:grpSpLocks noChangeAspect="1"/>
            </p:cNvGrpSpPr>
            <p:nvPr/>
          </p:nvGrpSpPr>
          <p:grpSpPr bwMode="auto">
            <a:xfrm rot="16200000">
              <a:off x="7741444" y="2165353"/>
              <a:ext cx="457200" cy="293687"/>
              <a:chOff x="528" y="1824"/>
              <a:chExt cx="354" cy="227"/>
            </a:xfrm>
          </p:grpSpPr>
          <p:sp>
            <p:nvSpPr>
              <p:cNvPr id="210" name="AutoShape 37"/>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1" name="Line 38"/>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2" name="Line 39"/>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3" name="Group 107"/>
            <p:cNvGrpSpPr>
              <a:grpSpLocks noChangeAspect="1"/>
            </p:cNvGrpSpPr>
            <p:nvPr/>
          </p:nvGrpSpPr>
          <p:grpSpPr bwMode="auto">
            <a:xfrm>
              <a:off x="8234362" y="2470947"/>
              <a:ext cx="457200" cy="293688"/>
              <a:chOff x="528" y="1824"/>
              <a:chExt cx="354" cy="227"/>
            </a:xfrm>
          </p:grpSpPr>
          <p:sp>
            <p:nvSpPr>
              <p:cNvPr id="207"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4" name="Group 163"/>
            <p:cNvGrpSpPr/>
            <p:nvPr/>
          </p:nvGrpSpPr>
          <p:grpSpPr>
            <a:xfrm>
              <a:off x="7995076" y="2548106"/>
              <a:ext cx="242888" cy="304800"/>
              <a:chOff x="457200" y="2895600"/>
              <a:chExt cx="513602" cy="533400"/>
            </a:xfrm>
            <a:solidFill>
              <a:srgbClr val="00B050"/>
            </a:solidFill>
          </p:grpSpPr>
          <p:sp>
            <p:nvSpPr>
              <p:cNvPr id="205" name="Rectangle 204"/>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06" name="Rectangle 205"/>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grpSp>
          <p:nvGrpSpPr>
            <p:cNvPr id="165" name="Group 36"/>
            <p:cNvGrpSpPr>
              <a:grpSpLocks noChangeAspect="1"/>
            </p:cNvGrpSpPr>
            <p:nvPr/>
          </p:nvGrpSpPr>
          <p:grpSpPr bwMode="auto">
            <a:xfrm rot="16200000">
              <a:off x="7752556" y="2940053"/>
              <a:ext cx="457200" cy="293688"/>
              <a:chOff x="528" y="1824"/>
              <a:chExt cx="354" cy="227"/>
            </a:xfrm>
          </p:grpSpPr>
          <p:sp>
            <p:nvSpPr>
              <p:cNvPr id="202" name="AutoShape 37"/>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 name="Line 38"/>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 name="Line 39"/>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cxnSp>
          <p:nvCxnSpPr>
            <p:cNvPr id="166" name="AutoShape 101"/>
            <p:cNvCxnSpPr>
              <a:cxnSpLocks noChangeShapeType="1"/>
              <a:stCxn id="210" idx="3"/>
              <a:endCxn id="167" idx="3"/>
            </p:cNvCxnSpPr>
            <p:nvPr/>
          </p:nvCxnSpPr>
          <p:spPr bwMode="auto">
            <a:xfrm rot="16200000" flipV="1">
              <a:off x="7660059" y="1706981"/>
              <a:ext cx="587379" cy="165851"/>
            </a:xfrm>
            <a:prstGeom prst="bentConnector4">
              <a:avLst>
                <a:gd name="adj1" fmla="val 47293"/>
                <a:gd name="adj2" fmla="val 188616"/>
              </a:avLst>
            </a:prstGeom>
            <a:noFill/>
            <a:ln w="38100">
              <a:solidFill>
                <a:srgbClr val="7030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7" name="Picture 10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0800000">
              <a:off x="7870822" y="1316036"/>
              <a:ext cx="106680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0" name="Group 169"/>
            <p:cNvGrpSpPr/>
            <p:nvPr/>
          </p:nvGrpSpPr>
          <p:grpSpPr>
            <a:xfrm rot="16200000">
              <a:off x="5865634" y="2070895"/>
              <a:ext cx="242888" cy="304800"/>
              <a:chOff x="457200" y="2895600"/>
              <a:chExt cx="513602" cy="533400"/>
            </a:xfrm>
            <a:solidFill>
              <a:srgbClr val="00B050"/>
            </a:solidFill>
            <a:scene3d>
              <a:camera prst="orthographicFront">
                <a:rot lat="0" lon="0" rev="10800000"/>
              </a:camera>
              <a:lightRig rig="threePt" dir="t"/>
            </a:scene3d>
          </p:grpSpPr>
          <p:sp>
            <p:nvSpPr>
              <p:cNvPr id="200" name="Rectangle 199"/>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01" name="Rectangle 200"/>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sp>
          <p:nvSpPr>
            <p:cNvPr id="173" name="TextBox 201"/>
            <p:cNvSpPr txBox="1">
              <a:spLocks noChangeArrowheads="1"/>
            </p:cNvSpPr>
            <p:nvPr/>
          </p:nvSpPr>
          <p:spPr bwMode="auto">
            <a:xfrm>
              <a:off x="5334000" y="1600200"/>
              <a:ext cx="75651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r" eaLnBrk="1" hangingPunct="1"/>
              <a:r>
                <a:rPr lang="en-US" sz="1600" dirty="0" smtClean="0"/>
                <a:t>Valve</a:t>
              </a:r>
              <a:endParaRPr lang="en-US" sz="1600" dirty="0"/>
            </a:p>
          </p:txBody>
        </p:sp>
        <p:sp>
          <p:nvSpPr>
            <p:cNvPr id="181" name="TextBox 124"/>
            <p:cNvSpPr txBox="1">
              <a:spLocks noChangeArrowheads="1"/>
            </p:cNvSpPr>
            <p:nvPr/>
          </p:nvSpPr>
          <p:spPr bwMode="auto">
            <a:xfrm>
              <a:off x="6477000" y="2842789"/>
              <a:ext cx="85518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600" dirty="0" smtClean="0"/>
                <a:t>System highpoint</a:t>
              </a:r>
              <a:endParaRPr lang="en-US" sz="1600" dirty="0"/>
            </a:p>
          </p:txBody>
        </p:sp>
        <p:cxnSp>
          <p:nvCxnSpPr>
            <p:cNvPr id="182" name="Straight Arrow Connector 181"/>
            <p:cNvCxnSpPr>
              <a:stCxn id="181" idx="0"/>
            </p:cNvCxnSpPr>
            <p:nvPr/>
          </p:nvCxnSpPr>
          <p:spPr>
            <a:xfrm flipH="1" flipV="1">
              <a:off x="6369758" y="2290685"/>
              <a:ext cx="534833" cy="55210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83" name="Group 107"/>
            <p:cNvGrpSpPr>
              <a:grpSpLocks noChangeAspect="1"/>
            </p:cNvGrpSpPr>
            <p:nvPr/>
          </p:nvGrpSpPr>
          <p:grpSpPr bwMode="auto">
            <a:xfrm>
              <a:off x="1004887" y="1666353"/>
              <a:ext cx="457200" cy="293687"/>
              <a:chOff x="528" y="1824"/>
              <a:chExt cx="354" cy="227"/>
            </a:xfrm>
          </p:grpSpPr>
          <p:sp>
            <p:nvSpPr>
              <p:cNvPr id="191"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2"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3"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184" name="Picture 2"/>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86567"/>
                      </a14:imgEffect>
                    </a14:imgLayer>
                  </a14:imgProps>
                </a:ext>
                <a:ext uri="{28A0092B-C50C-407E-A947-70E740481C1C}">
                  <a14:useLocalDpi xmlns:a14="http://schemas.microsoft.com/office/drawing/2010/main" val="0"/>
                </a:ext>
              </a:extLst>
            </a:blip>
            <a:srcRect/>
            <a:stretch>
              <a:fillRect/>
            </a:stretch>
          </p:blipFill>
          <p:spPr bwMode="auto">
            <a:xfrm>
              <a:off x="179387" y="836118"/>
              <a:ext cx="1008063" cy="1301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5" name="Text Box 40"/>
            <p:cNvSpPr txBox="1">
              <a:spLocks noChangeArrowheads="1"/>
            </p:cNvSpPr>
            <p:nvPr/>
          </p:nvSpPr>
          <p:spPr bwMode="auto">
            <a:xfrm>
              <a:off x="1039676" y="890888"/>
              <a:ext cx="86677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600" dirty="0" smtClean="0"/>
                <a:t>Fill tank</a:t>
              </a:r>
              <a:endParaRPr lang="en-US" sz="1600" dirty="0"/>
            </a:p>
          </p:txBody>
        </p:sp>
        <p:cxnSp>
          <p:nvCxnSpPr>
            <p:cNvPr id="187" name="AutoShape 89"/>
            <p:cNvCxnSpPr>
              <a:cxnSpLocks noChangeShapeType="1"/>
              <a:stCxn id="232" idx="0"/>
              <a:endCxn id="265" idx="3"/>
            </p:cNvCxnSpPr>
            <p:nvPr/>
          </p:nvCxnSpPr>
          <p:spPr bwMode="auto">
            <a:xfrm rot="16200000" flipV="1">
              <a:off x="2516211" y="4160864"/>
              <a:ext cx="440531" cy="661147"/>
            </a:xfrm>
            <a:prstGeom prst="bentConnector3">
              <a:avLst>
                <a:gd name="adj1" fmla="val 68870"/>
              </a:avLst>
            </a:prstGeom>
            <a:noFill/>
            <a:ln w="38100">
              <a:solidFill>
                <a:srgbClr val="7030A0"/>
              </a:solidFill>
              <a:prstDash val="sys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8" name="Text Box 40"/>
            <p:cNvSpPr txBox="1">
              <a:spLocks noChangeArrowheads="1"/>
            </p:cNvSpPr>
            <p:nvPr/>
          </p:nvSpPr>
          <p:spPr bwMode="auto">
            <a:xfrm>
              <a:off x="2667000" y="3657600"/>
              <a:ext cx="630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720" tIns="45720" rIns="45720" bIns="4572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600" dirty="0" smtClean="0"/>
                <a:t>Drain valve</a:t>
              </a:r>
              <a:endParaRPr lang="en-US" sz="1600" dirty="0"/>
            </a:p>
          </p:txBody>
        </p:sp>
        <p:sp>
          <p:nvSpPr>
            <p:cNvPr id="268" name="Text Box 33"/>
            <p:cNvSpPr txBox="1">
              <a:spLocks noChangeArrowheads="1"/>
            </p:cNvSpPr>
            <p:nvPr/>
          </p:nvSpPr>
          <p:spPr bwMode="auto">
            <a:xfrm>
              <a:off x="152400" y="3927157"/>
              <a:ext cx="79400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600" dirty="0" smtClean="0"/>
                <a:t>Linear actuator</a:t>
              </a:r>
              <a:endParaRPr lang="en-US" sz="1600" dirty="0"/>
            </a:p>
          </p:txBody>
        </p:sp>
        <p:sp>
          <p:nvSpPr>
            <p:cNvPr id="285" name="Rectangle 94"/>
            <p:cNvSpPr>
              <a:spLocks noChangeArrowheads="1"/>
            </p:cNvSpPr>
            <p:nvPr/>
          </p:nvSpPr>
          <p:spPr bwMode="auto">
            <a:xfrm>
              <a:off x="7723997" y="3903638"/>
              <a:ext cx="36576" cy="36576"/>
            </a:xfrm>
            <a:prstGeom prst="rect">
              <a:avLst/>
            </a:prstGeom>
            <a:solidFill>
              <a:srgbClr val="7030A0"/>
            </a:solidFill>
            <a:ln w="12700" algn="ctr">
              <a:noFill/>
              <a:miter lim="800000"/>
              <a:headEnd/>
              <a:tailEnd/>
            </a:ln>
            <a:effectLst/>
            <a:extLst/>
          </p:spPr>
          <p:txBody>
            <a:bodyPr wrap="none" anchor="ctr"/>
            <a:lstStyle/>
            <a:p>
              <a:endParaRPr lang="en-US" dirty="0"/>
            </a:p>
          </p:txBody>
        </p:sp>
        <p:sp>
          <p:nvSpPr>
            <p:cNvPr id="315" name="Rectangle 94"/>
            <p:cNvSpPr>
              <a:spLocks noChangeArrowheads="1"/>
            </p:cNvSpPr>
            <p:nvPr/>
          </p:nvSpPr>
          <p:spPr bwMode="auto">
            <a:xfrm>
              <a:off x="6728458" y="4419600"/>
              <a:ext cx="36576" cy="36576"/>
            </a:xfrm>
            <a:prstGeom prst="rect">
              <a:avLst/>
            </a:prstGeom>
            <a:solidFill>
              <a:srgbClr val="7030A0"/>
            </a:solidFill>
            <a:ln w="12700" algn="ctr">
              <a:noFill/>
              <a:miter lim="800000"/>
              <a:headEnd/>
              <a:tailEnd/>
            </a:ln>
            <a:effectLst/>
            <a:extLst/>
          </p:spPr>
          <p:txBody>
            <a:bodyPr wrap="none" anchor="ctr"/>
            <a:lstStyle/>
            <a:p>
              <a:endParaRPr lang="en-US" dirty="0"/>
            </a:p>
          </p:txBody>
        </p:sp>
        <p:cxnSp>
          <p:nvCxnSpPr>
            <p:cNvPr id="145" name="AutoShape 88"/>
            <p:cNvCxnSpPr>
              <a:cxnSpLocks noChangeShapeType="1"/>
              <a:endCxn id="143" idx="1"/>
            </p:cNvCxnSpPr>
            <p:nvPr/>
          </p:nvCxnSpPr>
          <p:spPr bwMode="auto">
            <a:xfrm flipV="1">
              <a:off x="7403128" y="3813972"/>
              <a:ext cx="634384" cy="53518"/>
            </a:xfrm>
            <a:prstGeom prst="bentConnector2">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40" name="Group 339"/>
            <p:cNvGrpSpPr>
              <a:grpSpLocks noChangeAspect="1"/>
            </p:cNvGrpSpPr>
            <p:nvPr/>
          </p:nvGrpSpPr>
          <p:grpSpPr>
            <a:xfrm rot="5400000">
              <a:off x="3787323" y="2814060"/>
              <a:ext cx="283302" cy="742868"/>
              <a:chOff x="3131609" y="1133606"/>
              <a:chExt cx="317236" cy="831851"/>
            </a:xfrm>
          </p:grpSpPr>
          <p:sp>
            <p:nvSpPr>
              <p:cNvPr id="323" name="Rectangle 322"/>
              <p:cNvSpPr/>
              <p:nvPr/>
            </p:nvSpPr>
            <p:spPr>
              <a:xfrm>
                <a:off x="3145632" y="1341103"/>
                <a:ext cx="302416" cy="394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p:cNvSpPr/>
              <p:nvPr/>
            </p:nvSpPr>
            <p:spPr>
              <a:xfrm>
                <a:off x="3145633" y="1735935"/>
                <a:ext cx="303212" cy="2295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6" name="Straight Connector 325"/>
              <p:cNvCxnSpPr>
                <a:stCxn id="323" idx="1"/>
              </p:cNvCxnSpPr>
              <p:nvPr/>
            </p:nvCxnSpPr>
            <p:spPr>
              <a:xfrm>
                <a:off x="3145632" y="1538519"/>
                <a:ext cx="89693" cy="5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V="1">
                <a:off x="3237707" y="1497649"/>
                <a:ext cx="0" cy="807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3358355" y="1541507"/>
                <a:ext cx="89693" cy="5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3358355" y="1498540"/>
                <a:ext cx="0" cy="807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Arrow Connector 333"/>
              <p:cNvCxnSpPr/>
              <p:nvPr/>
            </p:nvCxnSpPr>
            <p:spPr>
              <a:xfrm>
                <a:off x="3131609" y="1892319"/>
                <a:ext cx="3032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5" name="Rectangle 334"/>
              <p:cNvSpPr/>
              <p:nvPr/>
            </p:nvSpPr>
            <p:spPr>
              <a:xfrm>
                <a:off x="3190478" y="1133606"/>
                <a:ext cx="212723" cy="203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8" name="Straight Connector 337"/>
              <p:cNvCxnSpPr/>
              <p:nvPr/>
            </p:nvCxnSpPr>
            <p:spPr>
              <a:xfrm>
                <a:off x="3180554" y="1133606"/>
                <a:ext cx="219871" cy="1935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6" name="Group 345"/>
            <p:cNvGrpSpPr/>
            <p:nvPr/>
          </p:nvGrpSpPr>
          <p:grpSpPr>
            <a:xfrm rot="16200000">
              <a:off x="3501409" y="2774156"/>
              <a:ext cx="242888" cy="304800"/>
              <a:chOff x="457200" y="2895600"/>
              <a:chExt cx="513602" cy="533400"/>
            </a:xfrm>
            <a:solidFill>
              <a:srgbClr val="00B050"/>
            </a:solidFill>
            <a:scene3d>
              <a:camera prst="orthographicFront">
                <a:rot lat="0" lon="0" rev="10800000"/>
              </a:camera>
              <a:lightRig rig="threePt" dir="t"/>
            </a:scene3d>
          </p:grpSpPr>
          <p:sp>
            <p:nvSpPr>
              <p:cNvPr id="347" name="Rectangle 346"/>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348" name="Rectangle 347"/>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grpSp>
          <p:nvGrpSpPr>
            <p:cNvPr id="355" name="Group 354"/>
            <p:cNvGrpSpPr/>
            <p:nvPr/>
          </p:nvGrpSpPr>
          <p:grpSpPr>
            <a:xfrm rot="16200000">
              <a:off x="3188493" y="2641873"/>
              <a:ext cx="242888" cy="304800"/>
              <a:chOff x="457200" y="2895600"/>
              <a:chExt cx="513602" cy="533400"/>
            </a:xfrm>
            <a:solidFill>
              <a:srgbClr val="00B050"/>
            </a:solidFill>
          </p:grpSpPr>
          <p:sp>
            <p:nvSpPr>
              <p:cNvPr id="356" name="Rectangle 355"/>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357" name="Rectangle 356"/>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cxnSp>
          <p:nvCxnSpPr>
            <p:cNvPr id="359" name="AutoShape 89"/>
            <p:cNvCxnSpPr>
              <a:cxnSpLocks noChangeShapeType="1"/>
              <a:stCxn id="232" idx="0"/>
              <a:endCxn id="324" idx="3"/>
            </p:cNvCxnSpPr>
            <p:nvPr/>
          </p:nvCxnSpPr>
          <p:spPr bwMode="auto">
            <a:xfrm rot="5400000" flipH="1" flipV="1">
              <a:off x="2671259" y="3722935"/>
              <a:ext cx="1384555" cy="592977"/>
            </a:xfrm>
            <a:prstGeom prst="bentConnector3">
              <a:avLst>
                <a:gd name="adj1" fmla="val 29362"/>
              </a:avLst>
            </a:prstGeom>
            <a:noFill/>
            <a:ln w="38100">
              <a:solidFill>
                <a:srgbClr val="7030A0"/>
              </a:solidFill>
              <a:prstDash val="sys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94" name="Group 393"/>
            <p:cNvGrpSpPr>
              <a:grpSpLocks noChangeAspect="1"/>
            </p:cNvGrpSpPr>
            <p:nvPr/>
          </p:nvGrpSpPr>
          <p:grpSpPr>
            <a:xfrm rot="10800000">
              <a:off x="3173457" y="2247370"/>
              <a:ext cx="288680" cy="447153"/>
              <a:chOff x="3330618" y="1219200"/>
              <a:chExt cx="352597" cy="546158"/>
            </a:xfrm>
          </p:grpSpPr>
          <p:sp>
            <p:nvSpPr>
              <p:cNvPr id="364" name="Rectangle 363"/>
              <p:cNvSpPr/>
              <p:nvPr/>
            </p:nvSpPr>
            <p:spPr>
              <a:xfrm rot="5400000">
                <a:off x="3371883" y="1323808"/>
                <a:ext cx="270067" cy="35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0" name="Straight Arrow Connector 369"/>
              <p:cNvCxnSpPr/>
              <p:nvPr/>
            </p:nvCxnSpPr>
            <p:spPr>
              <a:xfrm>
                <a:off x="3447383" y="1353979"/>
                <a:ext cx="0" cy="2700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1" name="Group 380"/>
              <p:cNvGrpSpPr/>
              <p:nvPr/>
            </p:nvGrpSpPr>
            <p:grpSpPr>
              <a:xfrm rot="16200000">
                <a:off x="3447271" y="1643855"/>
                <a:ext cx="130218" cy="112788"/>
                <a:chOff x="3276600" y="1864363"/>
                <a:chExt cx="130218" cy="112788"/>
              </a:xfrm>
            </p:grpSpPr>
            <p:cxnSp>
              <p:nvCxnSpPr>
                <p:cNvPr id="372" name="Straight Connector 371"/>
                <p:cNvCxnSpPr/>
                <p:nvPr/>
              </p:nvCxnSpPr>
              <p:spPr>
                <a:xfrm flipH="1">
                  <a:off x="3276600" y="1920711"/>
                  <a:ext cx="1302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a:off x="3276600" y="1864363"/>
                  <a:ext cx="0" cy="1127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4" name="Straight Connector 383"/>
              <p:cNvCxnSpPr>
                <a:endCxn id="364" idx="1"/>
              </p:cNvCxnSpPr>
              <p:nvPr/>
            </p:nvCxnSpPr>
            <p:spPr>
              <a:xfrm>
                <a:off x="3506916" y="1219200"/>
                <a:ext cx="0" cy="1458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Elbow Connector 387"/>
              <p:cNvCxnSpPr>
                <a:endCxn id="364" idx="2"/>
              </p:cNvCxnSpPr>
              <p:nvPr/>
            </p:nvCxnSpPr>
            <p:spPr>
              <a:xfrm rot="5400000">
                <a:off x="3278315" y="1271506"/>
                <a:ext cx="280904" cy="176298"/>
              </a:xfrm>
              <a:prstGeom prst="bentConnector4">
                <a:avLst>
                  <a:gd name="adj1" fmla="val 18619"/>
                  <a:gd name="adj2" fmla="val 172937"/>
                </a:avLst>
              </a:prstGeom>
              <a:ln w="19050">
                <a:solidFill>
                  <a:srgbClr val="000000"/>
                </a:solidFill>
                <a:prstDash val="sysDot"/>
              </a:ln>
            </p:spPr>
            <p:style>
              <a:lnRef idx="1">
                <a:schemeClr val="accent1"/>
              </a:lnRef>
              <a:fillRef idx="0">
                <a:schemeClr val="accent1"/>
              </a:fillRef>
              <a:effectRef idx="0">
                <a:schemeClr val="accent1"/>
              </a:effectRef>
              <a:fontRef idx="minor">
                <a:schemeClr val="tx1"/>
              </a:fontRef>
            </p:style>
          </p:cxnSp>
        </p:grpSp>
        <p:cxnSp>
          <p:nvCxnSpPr>
            <p:cNvPr id="395" name="AutoShape 12"/>
            <p:cNvCxnSpPr>
              <a:cxnSpLocks noChangeShapeType="1"/>
              <a:endCxn id="356" idx="0"/>
            </p:cNvCxnSpPr>
            <p:nvPr/>
          </p:nvCxnSpPr>
          <p:spPr bwMode="auto">
            <a:xfrm flipV="1">
              <a:off x="2202042" y="2861663"/>
              <a:ext cx="955495" cy="779048"/>
            </a:xfrm>
            <a:prstGeom prst="bentConnector3">
              <a:avLst>
                <a:gd name="adj1" fmla="val 84890"/>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9" name="TextBox 124"/>
            <p:cNvSpPr txBox="1">
              <a:spLocks noChangeArrowheads="1"/>
            </p:cNvSpPr>
            <p:nvPr/>
          </p:nvSpPr>
          <p:spPr bwMode="auto">
            <a:xfrm>
              <a:off x="3156524" y="1735625"/>
              <a:ext cx="1066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600" dirty="0"/>
                <a:t>Pressure </a:t>
              </a:r>
              <a:r>
                <a:rPr lang="en-US" sz="1600" dirty="0" smtClean="0"/>
                <a:t>relief valve</a:t>
              </a:r>
              <a:endParaRPr lang="en-US" sz="1600" dirty="0"/>
            </a:p>
          </p:txBody>
        </p:sp>
        <p:sp>
          <p:nvSpPr>
            <p:cNvPr id="400" name="TextBox 124"/>
            <p:cNvSpPr txBox="1">
              <a:spLocks noChangeArrowheads="1"/>
            </p:cNvSpPr>
            <p:nvPr/>
          </p:nvSpPr>
          <p:spPr bwMode="auto">
            <a:xfrm>
              <a:off x="3775253" y="3367137"/>
              <a:ext cx="81341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600" dirty="0" smtClean="0"/>
                <a:t>Solenoid safety valve</a:t>
              </a:r>
              <a:endParaRPr lang="en-US" sz="1600" dirty="0"/>
            </a:p>
          </p:txBody>
        </p:sp>
        <p:grpSp>
          <p:nvGrpSpPr>
            <p:cNvPr id="186" name="Group 185"/>
            <p:cNvGrpSpPr/>
            <p:nvPr/>
          </p:nvGrpSpPr>
          <p:grpSpPr>
            <a:xfrm rot="16200000">
              <a:off x="2267744" y="3554416"/>
              <a:ext cx="242888" cy="304800"/>
              <a:chOff x="457200" y="2895600"/>
              <a:chExt cx="513602" cy="533400"/>
            </a:xfrm>
            <a:solidFill>
              <a:srgbClr val="00B050"/>
            </a:solidFill>
            <a:scene3d>
              <a:camera prst="orthographicFront">
                <a:rot lat="0" lon="0" rev="10800000"/>
              </a:camera>
              <a:lightRig rig="threePt" dir="t"/>
            </a:scene3d>
          </p:grpSpPr>
          <p:sp>
            <p:nvSpPr>
              <p:cNvPr id="189" name="Rectangle 188"/>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190" name="Rectangle 189"/>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sp>
          <p:nvSpPr>
            <p:cNvPr id="405" name="Text Box 41"/>
            <p:cNvSpPr txBox="1">
              <a:spLocks noChangeArrowheads="1"/>
            </p:cNvSpPr>
            <p:nvPr/>
          </p:nvSpPr>
          <p:spPr bwMode="auto">
            <a:xfrm>
              <a:off x="7894418" y="4544730"/>
              <a:ext cx="9184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600" dirty="0" smtClean="0"/>
                <a:t>Wall port</a:t>
              </a:r>
              <a:endParaRPr lang="en-US" sz="1600" dirty="0"/>
            </a:p>
          </p:txBody>
        </p:sp>
        <p:cxnSp>
          <p:nvCxnSpPr>
            <p:cNvPr id="407" name="Straight Arrow Connector 406"/>
            <p:cNvCxnSpPr>
              <a:stCxn id="405" idx="0"/>
            </p:cNvCxnSpPr>
            <p:nvPr/>
          </p:nvCxnSpPr>
          <p:spPr>
            <a:xfrm flipH="1" flipV="1">
              <a:off x="7742286" y="3993017"/>
              <a:ext cx="611340" cy="5517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0" name="Straight Arrow Connector 429"/>
            <p:cNvCxnSpPr/>
            <p:nvPr/>
          </p:nvCxnSpPr>
          <p:spPr>
            <a:xfrm flipH="1">
              <a:off x="6927275" y="5578557"/>
              <a:ext cx="54032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2" name="Straight Arrow Connector 431"/>
            <p:cNvCxnSpPr/>
            <p:nvPr/>
          </p:nvCxnSpPr>
          <p:spPr>
            <a:xfrm>
              <a:off x="7695184" y="5578557"/>
              <a:ext cx="26127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7" name="Group 6"/>
            <p:cNvGrpSpPr>
              <a:grpSpLocks noChangeAspect="1"/>
            </p:cNvGrpSpPr>
            <p:nvPr/>
          </p:nvGrpSpPr>
          <p:grpSpPr>
            <a:xfrm>
              <a:off x="1711327" y="1470720"/>
              <a:ext cx="269873" cy="485055"/>
              <a:chOff x="2473327" y="764801"/>
              <a:chExt cx="269873" cy="485055"/>
            </a:xfrm>
            <a:solidFill>
              <a:schemeClr val="bg2">
                <a:lumMod val="50000"/>
              </a:schemeClr>
            </a:solidFill>
          </p:grpSpPr>
          <p:sp>
            <p:nvSpPr>
              <p:cNvPr id="5" name="Bent Arrow 4"/>
              <p:cNvSpPr/>
              <p:nvPr/>
            </p:nvSpPr>
            <p:spPr>
              <a:xfrm>
                <a:off x="2534870" y="764801"/>
                <a:ext cx="208330" cy="152400"/>
              </a:xfrm>
              <a:prstGeom prst="bentArrow">
                <a:avLst>
                  <a:gd name="adj1" fmla="val 50000"/>
                  <a:gd name="adj2" fmla="val 34375"/>
                  <a:gd name="adj3" fmla="val 0"/>
                  <a:gd name="adj4" fmla="val 4583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p:cNvSpPr/>
              <p:nvPr/>
            </p:nvSpPr>
            <p:spPr>
              <a:xfrm>
                <a:off x="2473327" y="866775"/>
                <a:ext cx="193673" cy="38308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8" name="Text Box 40"/>
            <p:cNvSpPr txBox="1">
              <a:spLocks noChangeArrowheads="1"/>
            </p:cNvSpPr>
            <p:nvPr/>
          </p:nvSpPr>
          <p:spPr bwMode="auto">
            <a:xfrm>
              <a:off x="2040030" y="1485066"/>
              <a:ext cx="97422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600" dirty="0" smtClean="0"/>
                <a:t>Air eliminator</a:t>
              </a:r>
              <a:endParaRPr lang="en-US" sz="1600" dirty="0"/>
            </a:p>
          </p:txBody>
        </p:sp>
      </p:grpSp>
    </p:spTree>
    <p:extLst>
      <p:ext uri="{BB962C8B-B14F-4D97-AF65-F5344CB8AC3E}">
        <p14:creationId xmlns:p14="http://schemas.microsoft.com/office/powerpoint/2010/main" val="2749251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Revised device schematic 02/13/12</a:t>
            </a:r>
            <a:endParaRPr lang="en-US" sz="1200" b="1" dirty="0" smtClean="0"/>
          </a:p>
        </p:txBody>
      </p:sp>
      <p:pic>
        <p:nvPicPr>
          <p:cNvPr id="176" name="Picture 17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57199"/>
            <a:ext cx="7848600" cy="6230345"/>
          </a:xfrm>
          <a:prstGeom prst="rect">
            <a:avLst/>
          </a:prstGeom>
          <a:noFill/>
        </p:spPr>
      </p:pic>
      <p:cxnSp>
        <p:nvCxnSpPr>
          <p:cNvPr id="9" name="Straight Connector 8"/>
          <p:cNvCxnSpPr/>
          <p:nvPr/>
        </p:nvCxnSpPr>
        <p:spPr>
          <a:xfrm flipH="1">
            <a:off x="914400" y="4419600"/>
            <a:ext cx="2895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H="1">
            <a:off x="914400" y="3886200"/>
            <a:ext cx="28956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ight Brace 9"/>
          <p:cNvSpPr/>
          <p:nvPr/>
        </p:nvSpPr>
        <p:spPr>
          <a:xfrm>
            <a:off x="1219200" y="3733800"/>
            <a:ext cx="152400" cy="116681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p:cNvSpPr/>
          <p:nvPr/>
        </p:nvSpPr>
        <p:spPr>
          <a:xfrm>
            <a:off x="1981200" y="3836194"/>
            <a:ext cx="152400" cy="5834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9" name="Right Brace 238"/>
          <p:cNvSpPr/>
          <p:nvPr/>
        </p:nvSpPr>
        <p:spPr>
          <a:xfrm>
            <a:off x="1295400" y="4298156"/>
            <a:ext cx="152400" cy="29170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6805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Maximum load ever during testing – determined for paper 03/15/12</a:t>
            </a:r>
            <a:endParaRPr lang="en-US" sz="1200" b="1" dirty="0" smtClean="0"/>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524000"/>
            <a:ext cx="5848350"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0842" y="533400"/>
            <a:ext cx="8157358" cy="646331"/>
          </a:xfrm>
          <a:prstGeom prst="rect">
            <a:avLst/>
          </a:prstGeom>
          <a:noFill/>
        </p:spPr>
        <p:txBody>
          <a:bodyPr wrap="square" rtlCol="0">
            <a:spAutoFit/>
          </a:bodyPr>
          <a:lstStyle/>
          <a:p>
            <a:r>
              <a:rPr lang="en-US" dirty="0" smtClean="0"/>
              <a:t>Maximum load ever attained by device</a:t>
            </a:r>
            <a:r>
              <a:rPr lang="en-US" dirty="0"/>
              <a:t>: </a:t>
            </a:r>
            <a:r>
              <a:rPr lang="en-US" dirty="0" smtClean="0"/>
              <a:t>1541.5 N, using Digitally filtered (“smoothed”) max data value from 02-18-2012_Waveform_06.TDMS</a:t>
            </a:r>
            <a:endParaRPr lang="en-US" dirty="0"/>
          </a:p>
        </p:txBody>
      </p:sp>
    </p:spTree>
    <p:extLst>
      <p:ext uri="{BB962C8B-B14F-4D97-AF65-F5344CB8AC3E}">
        <p14:creationId xmlns:p14="http://schemas.microsoft.com/office/powerpoint/2010/main" val="2232957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Revised device schematic </a:t>
            </a:r>
            <a:r>
              <a:rPr lang="en-US" sz="1400" b="1" dirty="0" smtClean="0"/>
              <a:t>07/29/16</a:t>
            </a:r>
            <a:endParaRPr lang="en-US" sz="1200" b="1" dirty="0" smtClean="0"/>
          </a:p>
        </p:txBody>
      </p:sp>
      <p:grpSp>
        <p:nvGrpSpPr>
          <p:cNvPr id="22" name="Group 21"/>
          <p:cNvGrpSpPr/>
          <p:nvPr/>
        </p:nvGrpSpPr>
        <p:grpSpPr>
          <a:xfrm>
            <a:off x="762000" y="914400"/>
            <a:ext cx="7249152" cy="4922590"/>
            <a:chOff x="-248745" y="836118"/>
            <a:chExt cx="7249152" cy="4922590"/>
          </a:xfrm>
        </p:grpSpPr>
        <p:grpSp>
          <p:nvGrpSpPr>
            <p:cNvPr id="160" name="Group 107"/>
            <p:cNvGrpSpPr>
              <a:grpSpLocks noChangeAspect="1"/>
            </p:cNvGrpSpPr>
            <p:nvPr/>
          </p:nvGrpSpPr>
          <p:grpSpPr bwMode="auto">
            <a:xfrm rot="5400000">
              <a:off x="4383088" y="1620841"/>
              <a:ext cx="457200" cy="293687"/>
              <a:chOff x="528" y="1824"/>
              <a:chExt cx="354" cy="227"/>
            </a:xfrm>
          </p:grpSpPr>
          <p:sp>
            <p:nvSpPr>
              <p:cNvPr id="213"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2" name="Group 107"/>
            <p:cNvGrpSpPr>
              <a:grpSpLocks noChangeAspect="1"/>
            </p:cNvGrpSpPr>
            <p:nvPr/>
          </p:nvGrpSpPr>
          <p:grpSpPr bwMode="auto">
            <a:xfrm>
              <a:off x="4704556" y="1934381"/>
              <a:ext cx="457200" cy="293687"/>
              <a:chOff x="528" y="1824"/>
              <a:chExt cx="354" cy="227"/>
            </a:xfrm>
          </p:grpSpPr>
          <p:sp>
            <p:nvSpPr>
              <p:cNvPr id="194"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6"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1" name="Group 107"/>
            <p:cNvGrpSpPr>
              <a:grpSpLocks noChangeAspect="1"/>
            </p:cNvGrpSpPr>
            <p:nvPr/>
          </p:nvGrpSpPr>
          <p:grpSpPr bwMode="auto">
            <a:xfrm>
              <a:off x="3657600" y="1936752"/>
              <a:ext cx="457200" cy="293687"/>
              <a:chOff x="528" y="1824"/>
              <a:chExt cx="354" cy="227"/>
            </a:xfrm>
          </p:grpSpPr>
          <p:sp>
            <p:nvSpPr>
              <p:cNvPr id="197"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9"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cxnSp>
          <p:nvCxnSpPr>
            <p:cNvPr id="317" name="AutoShape 89"/>
            <p:cNvCxnSpPr>
              <a:cxnSpLocks noChangeShapeType="1"/>
              <a:stCxn id="232" idx="0"/>
            </p:cNvCxnSpPr>
            <p:nvPr/>
          </p:nvCxnSpPr>
          <p:spPr bwMode="auto">
            <a:xfrm rot="5400000" flipH="1" flipV="1">
              <a:off x="3650480" y="3378208"/>
              <a:ext cx="273812" cy="2393173"/>
            </a:xfrm>
            <a:prstGeom prst="bentConnector2">
              <a:avLst/>
            </a:prstGeom>
            <a:noFill/>
            <a:ln w="38100">
              <a:solidFill>
                <a:srgbClr val="7030A0"/>
              </a:solidFill>
              <a:prstDash val="sys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AutoShape 89"/>
            <p:cNvCxnSpPr>
              <a:cxnSpLocks noChangeShapeType="1"/>
              <a:endCxn id="285" idx="1"/>
            </p:cNvCxnSpPr>
            <p:nvPr/>
          </p:nvCxnSpPr>
          <p:spPr bwMode="auto">
            <a:xfrm flipV="1">
              <a:off x="5020549" y="3921926"/>
              <a:ext cx="481920" cy="515962"/>
            </a:xfrm>
            <a:prstGeom prst="bentConnector3">
              <a:avLst>
                <a:gd name="adj1" fmla="val 50000"/>
              </a:avLst>
            </a:prstGeom>
            <a:noFill/>
            <a:ln w="38100">
              <a:solidFill>
                <a:srgbClr val="7030A0"/>
              </a:solidFill>
              <a:prstDash val="sys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7"/>
            <p:cNvSpPr>
              <a:spLocks noChangeArrowheads="1"/>
            </p:cNvSpPr>
            <p:nvPr/>
          </p:nvSpPr>
          <p:spPr bwMode="auto">
            <a:xfrm>
              <a:off x="5320560" y="836119"/>
              <a:ext cx="104899" cy="2972632"/>
            </a:xfrm>
            <a:prstGeom prst="rect">
              <a:avLst/>
            </a:prstGeom>
            <a:solidFill>
              <a:srgbClr val="99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Rectangle 34"/>
            <p:cNvSpPr>
              <a:spLocks noChangeArrowheads="1"/>
            </p:cNvSpPr>
            <p:nvPr/>
          </p:nvSpPr>
          <p:spPr bwMode="auto">
            <a:xfrm>
              <a:off x="5320560" y="3974667"/>
              <a:ext cx="104899" cy="1784041"/>
            </a:xfrm>
            <a:prstGeom prst="rect">
              <a:avLst/>
            </a:prstGeom>
            <a:solidFill>
              <a:srgbClr val="99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TextBox 114"/>
            <p:cNvSpPr txBox="1">
              <a:spLocks noChangeArrowheads="1"/>
            </p:cNvSpPr>
            <p:nvPr/>
          </p:nvSpPr>
          <p:spPr bwMode="auto">
            <a:xfrm>
              <a:off x="5503393" y="4429369"/>
              <a:ext cx="149701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3000" b="1" dirty="0" smtClean="0">
                  <a:solidFill>
                    <a:srgbClr val="FF0000"/>
                  </a:solidFill>
                </a:rPr>
                <a:t>MRI room</a:t>
              </a:r>
              <a:endParaRPr lang="en-US" sz="3000" b="1" dirty="0">
                <a:solidFill>
                  <a:srgbClr val="FF0000"/>
                </a:solidFill>
              </a:endParaRPr>
            </a:p>
          </p:txBody>
        </p:sp>
        <p:sp>
          <p:nvSpPr>
            <p:cNvPr id="73" name="TextBox 115"/>
            <p:cNvSpPr txBox="1">
              <a:spLocks noChangeArrowheads="1"/>
            </p:cNvSpPr>
            <p:nvPr/>
          </p:nvSpPr>
          <p:spPr bwMode="auto">
            <a:xfrm>
              <a:off x="-248745" y="4443092"/>
              <a:ext cx="236184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r" eaLnBrk="1" hangingPunct="1"/>
              <a:r>
                <a:rPr lang="en-US" sz="3000" b="1" dirty="0" smtClean="0">
                  <a:solidFill>
                    <a:srgbClr val="FF0000"/>
                  </a:solidFill>
                </a:rPr>
                <a:t>Control </a:t>
              </a:r>
              <a:r>
                <a:rPr lang="en-US" sz="3000" b="1" dirty="0">
                  <a:solidFill>
                    <a:srgbClr val="FF0000"/>
                  </a:solidFill>
                </a:rPr>
                <a:t>r</a:t>
              </a:r>
              <a:r>
                <a:rPr lang="en-US" sz="3000" b="1" dirty="0" smtClean="0">
                  <a:solidFill>
                    <a:srgbClr val="FF0000"/>
                  </a:solidFill>
                </a:rPr>
                <a:t>oom</a:t>
              </a:r>
              <a:endParaRPr lang="en-US" sz="3000" b="1" dirty="0">
                <a:solidFill>
                  <a:srgbClr val="FF0000"/>
                </a:solidFill>
              </a:endParaRPr>
            </a:p>
          </p:txBody>
        </p:sp>
        <p:grpSp>
          <p:nvGrpSpPr>
            <p:cNvPr id="2" name="Group 1"/>
            <p:cNvGrpSpPr/>
            <p:nvPr/>
          </p:nvGrpSpPr>
          <p:grpSpPr>
            <a:xfrm>
              <a:off x="4087813" y="2342358"/>
              <a:ext cx="308823" cy="307998"/>
              <a:chOff x="2684873" y="1828800"/>
              <a:chExt cx="389703" cy="381000"/>
            </a:xfrm>
          </p:grpSpPr>
          <p:sp>
            <p:nvSpPr>
              <p:cNvPr id="123" name="Oval 122"/>
              <p:cNvSpPr/>
              <p:nvPr/>
            </p:nvSpPr>
            <p:spPr bwMode="auto">
              <a:xfrm>
                <a:off x="2684873" y="1828800"/>
                <a:ext cx="389703" cy="381000"/>
              </a:xfrm>
              <a:prstGeom prst="ellips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cxnSp>
            <p:nvCxnSpPr>
              <p:cNvPr id="124" name="Straight Arrow Connector 123"/>
              <p:cNvCxnSpPr>
                <a:stCxn id="123" idx="5"/>
                <a:endCxn id="123" idx="1"/>
              </p:cNvCxnSpPr>
              <p:nvPr/>
            </p:nvCxnSpPr>
            <p:spPr bwMode="auto">
              <a:xfrm flipH="1" flipV="1">
                <a:off x="2741944" y="1884596"/>
                <a:ext cx="275561" cy="269408"/>
              </a:xfrm>
              <a:prstGeom prst="straightConnector1">
                <a:avLst/>
              </a:prstGeom>
              <a:noFill/>
              <a:ln w="28575" cap="flat" cmpd="sng" algn="ctr">
                <a:solidFill>
                  <a:srgbClr val="0000FF"/>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6" name="Group 107"/>
            <p:cNvGrpSpPr>
              <a:grpSpLocks noChangeAspect="1"/>
            </p:cNvGrpSpPr>
            <p:nvPr/>
          </p:nvGrpSpPr>
          <p:grpSpPr bwMode="auto">
            <a:xfrm rot="5400000">
              <a:off x="2243931" y="3895729"/>
              <a:ext cx="457200" cy="293687"/>
              <a:chOff x="528" y="1824"/>
              <a:chExt cx="354" cy="227"/>
            </a:xfrm>
          </p:grpSpPr>
          <p:sp>
            <p:nvSpPr>
              <p:cNvPr id="265"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7" name="Group 126"/>
            <p:cNvGrpSpPr/>
            <p:nvPr/>
          </p:nvGrpSpPr>
          <p:grpSpPr>
            <a:xfrm>
              <a:off x="3048000" y="2105665"/>
              <a:ext cx="1954261" cy="3308507"/>
              <a:chOff x="3581400" y="3397093"/>
              <a:chExt cx="1954261" cy="3308507"/>
            </a:xfrm>
          </p:grpSpPr>
          <p:sp>
            <p:nvSpPr>
              <p:cNvPr id="263" name="Cube 262"/>
              <p:cNvSpPr/>
              <p:nvPr/>
            </p:nvSpPr>
            <p:spPr>
              <a:xfrm>
                <a:off x="5029200" y="3397093"/>
                <a:ext cx="108449" cy="1761825"/>
              </a:xfrm>
              <a:prstGeom prst="cube">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4" name="Picture 149"/>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8920"/>
              <a:stretch>
                <a:fillRect/>
              </a:stretch>
            </p:blipFill>
            <p:spPr bwMode="auto">
              <a:xfrm>
                <a:off x="3581400" y="4660443"/>
                <a:ext cx="1954261" cy="2045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28" name="AutoShape 9"/>
            <p:cNvCxnSpPr>
              <a:cxnSpLocks noChangeShapeType="1"/>
              <a:stCxn id="285" idx="0"/>
              <a:endCxn id="207" idx="3"/>
            </p:cNvCxnSpPr>
            <p:nvPr/>
          </p:nvCxnSpPr>
          <p:spPr bwMode="auto">
            <a:xfrm rot="5400000" flipH="1" flipV="1">
              <a:off x="5385787" y="2819392"/>
              <a:ext cx="1219217" cy="949277"/>
            </a:xfrm>
            <a:prstGeom prst="bentConnector4">
              <a:avLst>
                <a:gd name="adj1" fmla="val 163155"/>
                <a:gd name="adj2" fmla="val 124081"/>
              </a:avLst>
            </a:prstGeom>
            <a:noFill/>
            <a:ln w="38100">
              <a:solidFill>
                <a:srgbClr val="7030A0"/>
              </a:solidFill>
              <a:prstDash val="sys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AutoShape 12"/>
            <p:cNvCxnSpPr>
              <a:cxnSpLocks noChangeShapeType="1"/>
              <a:endCxn id="197" idx="1"/>
            </p:cNvCxnSpPr>
            <p:nvPr/>
          </p:nvCxnSpPr>
          <p:spPr bwMode="auto">
            <a:xfrm rot="5400000" flipH="1" flipV="1">
              <a:off x="3014202" y="2214900"/>
              <a:ext cx="708072" cy="578723"/>
            </a:xfrm>
            <a:prstGeom prst="bentConnector2">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0" name="Group 14"/>
            <p:cNvGrpSpPr>
              <a:grpSpLocks/>
            </p:cNvGrpSpPr>
            <p:nvPr/>
          </p:nvGrpSpPr>
          <p:grpSpPr bwMode="auto">
            <a:xfrm>
              <a:off x="203200" y="3358365"/>
              <a:ext cx="2185987" cy="563563"/>
              <a:chOff x="495" y="2093"/>
              <a:chExt cx="1377" cy="355"/>
            </a:xfrm>
          </p:grpSpPr>
          <p:grpSp>
            <p:nvGrpSpPr>
              <p:cNvPr id="246" name="Group 15"/>
              <p:cNvGrpSpPr>
                <a:grpSpLocks noChangeAspect="1"/>
              </p:cNvGrpSpPr>
              <p:nvPr/>
            </p:nvGrpSpPr>
            <p:grpSpPr bwMode="auto">
              <a:xfrm>
                <a:off x="495" y="2093"/>
                <a:ext cx="841" cy="355"/>
                <a:chOff x="2304" y="863"/>
                <a:chExt cx="1177" cy="497"/>
              </a:xfrm>
            </p:grpSpPr>
            <p:sp>
              <p:nvSpPr>
                <p:cNvPr id="256" name="Rectangle 255"/>
                <p:cNvSpPr>
                  <a:spLocks noChangeAspect="1" noChangeArrowheads="1"/>
                </p:cNvSpPr>
                <p:nvPr/>
              </p:nvSpPr>
              <p:spPr bwMode="auto">
                <a:xfrm rot="5400000">
                  <a:off x="2711" y="672"/>
                  <a:ext cx="175" cy="557"/>
                </a:xfrm>
                <a:prstGeom prst="rect">
                  <a:avLst/>
                </a:prstGeom>
                <a:solidFill>
                  <a:schemeClr val="tx1"/>
                </a:solidFill>
                <a:ln w="25400" algn="ctr">
                  <a:solidFill>
                    <a:srgbClr val="7F7F7F"/>
                  </a:solidFill>
                  <a:miter lim="800000"/>
                  <a:headEnd/>
                  <a:tailEnd/>
                </a:ln>
              </p:spPr>
              <p:txBody>
                <a:bodyPr rot="10800000" vert="eaVert" anchor="ctr"/>
                <a:lstStyle/>
                <a:p>
                  <a:pPr fontAlgn="auto">
                    <a:spcBef>
                      <a:spcPts val="0"/>
                    </a:spcBef>
                    <a:spcAft>
                      <a:spcPts val="0"/>
                    </a:spcAft>
                    <a:defRPr/>
                  </a:pPr>
                  <a:endParaRPr lang="en-US">
                    <a:solidFill>
                      <a:schemeClr val="lt1"/>
                    </a:solidFill>
                    <a:latin typeface="+mn-lt"/>
                    <a:cs typeface="+mn-cs"/>
                  </a:endParaRPr>
                </a:p>
              </p:txBody>
            </p:sp>
            <p:sp>
              <p:nvSpPr>
                <p:cNvPr id="257" name="Rectangle 256"/>
                <p:cNvSpPr>
                  <a:spLocks noChangeAspect="1" noChangeArrowheads="1"/>
                </p:cNvSpPr>
                <p:nvPr/>
              </p:nvSpPr>
              <p:spPr bwMode="auto">
                <a:xfrm rot="5400000">
                  <a:off x="2912" y="720"/>
                  <a:ext cx="175" cy="963"/>
                </a:xfrm>
                <a:prstGeom prst="rect">
                  <a:avLst/>
                </a:prstGeom>
                <a:solidFill>
                  <a:srgbClr val="D9D9D9"/>
                </a:solidFill>
                <a:ln w="25400" algn="ctr">
                  <a:solidFill>
                    <a:srgbClr val="385D8A"/>
                  </a:solidFill>
                  <a:miter lim="800000"/>
                  <a:headEnd/>
                  <a:tailEnd/>
                </a:ln>
              </p:spPr>
              <p:txBody>
                <a:bodyPr rot="10800000" vert="eaVert" anchor="ctr"/>
                <a:lstStyle/>
                <a:p>
                  <a:pPr fontAlgn="auto">
                    <a:spcBef>
                      <a:spcPts val="0"/>
                    </a:spcBef>
                    <a:spcAft>
                      <a:spcPts val="0"/>
                    </a:spcAft>
                    <a:defRPr/>
                  </a:pPr>
                  <a:endParaRPr lang="en-US">
                    <a:solidFill>
                      <a:schemeClr val="lt1"/>
                    </a:solidFill>
                    <a:latin typeface="+mn-lt"/>
                    <a:cs typeface="+mn-cs"/>
                  </a:endParaRPr>
                </a:p>
              </p:txBody>
            </p:sp>
            <p:sp>
              <p:nvSpPr>
                <p:cNvPr id="258" name="TextBox 111"/>
                <p:cNvSpPr txBox="1">
                  <a:spLocks noChangeAspect="1" noChangeArrowheads="1"/>
                </p:cNvSpPr>
                <p:nvPr/>
              </p:nvSpPr>
              <p:spPr bwMode="auto">
                <a:xfrm>
                  <a:off x="2569" y="866"/>
                  <a:ext cx="508"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endParaRPr lang="en-US" sz="800" dirty="0">
                    <a:solidFill>
                      <a:srgbClr val="D9D9D9"/>
                    </a:solidFill>
                    <a:latin typeface="Calibri" pitchFamily="34" charset="0"/>
                  </a:endParaRPr>
                </a:p>
              </p:txBody>
            </p:sp>
            <p:sp>
              <p:nvSpPr>
                <p:cNvPr id="259" name="TextBox 112"/>
                <p:cNvSpPr txBox="1">
                  <a:spLocks noChangeAspect="1" noChangeArrowheads="1"/>
                </p:cNvSpPr>
                <p:nvPr/>
              </p:nvSpPr>
              <p:spPr bwMode="auto">
                <a:xfrm>
                  <a:off x="2524" y="1112"/>
                  <a:ext cx="935"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endParaRPr lang="en-US" sz="1000" dirty="0">
                    <a:latin typeface="Calibri" pitchFamily="34" charset="0"/>
                  </a:endParaRPr>
                </a:p>
              </p:txBody>
            </p:sp>
            <p:sp>
              <p:nvSpPr>
                <p:cNvPr id="260" name="Rectangle 259"/>
                <p:cNvSpPr>
                  <a:spLocks noChangeAspect="1" noChangeArrowheads="1"/>
                </p:cNvSpPr>
                <p:nvPr/>
              </p:nvSpPr>
              <p:spPr bwMode="auto">
                <a:xfrm rot="5400000">
                  <a:off x="2200" y="967"/>
                  <a:ext cx="427" cy="220"/>
                </a:xfrm>
                <a:prstGeom prst="rect">
                  <a:avLst/>
                </a:prstGeom>
                <a:solidFill>
                  <a:srgbClr val="D9D9D9"/>
                </a:solidFill>
                <a:ln w="25400" algn="ctr">
                  <a:solidFill>
                    <a:srgbClr val="385D8A"/>
                  </a:solidFill>
                  <a:miter lim="800000"/>
                  <a:headEnd/>
                  <a:tailEnd/>
                </a:ln>
              </p:spPr>
              <p:txBody>
                <a:bodyPr rot="10800000" vert="eaVert" anchor="ctr"/>
                <a:lstStyle/>
                <a:p>
                  <a:pPr fontAlgn="auto">
                    <a:spcBef>
                      <a:spcPts val="0"/>
                    </a:spcBef>
                    <a:spcAft>
                      <a:spcPts val="0"/>
                    </a:spcAft>
                    <a:defRPr/>
                  </a:pPr>
                  <a:endParaRPr lang="en-US">
                    <a:solidFill>
                      <a:schemeClr val="lt1"/>
                    </a:solidFill>
                    <a:latin typeface="+mn-lt"/>
                    <a:cs typeface="+mn-cs"/>
                  </a:endParaRPr>
                </a:p>
              </p:txBody>
            </p:sp>
            <p:sp>
              <p:nvSpPr>
                <p:cNvPr id="261" name="Rectangle 106"/>
                <p:cNvSpPr>
                  <a:spLocks noChangeAspect="1" noChangeArrowheads="1"/>
                </p:cNvSpPr>
                <p:nvPr/>
              </p:nvSpPr>
              <p:spPr bwMode="auto">
                <a:xfrm rot="10800000">
                  <a:off x="3184" y="1296"/>
                  <a:ext cx="176" cy="64"/>
                </a:xfrm>
                <a:prstGeom prst="rect">
                  <a:avLst/>
                </a:prstGeom>
                <a:solidFill>
                  <a:srgbClr val="FF6600"/>
                </a:solidFill>
                <a:ln w="25400" algn="ctr">
                  <a:solidFill>
                    <a:srgbClr val="7F7F7F"/>
                  </a:solidFill>
                  <a:miter lim="800000"/>
                  <a:headEnd/>
                  <a:tailEnd/>
                </a:ln>
              </p:spPr>
              <p:txBody>
                <a:bodyPr rot="10800000" anchor="ctr"/>
                <a:lstStyle/>
                <a:p>
                  <a:pPr fontAlgn="auto">
                    <a:spcBef>
                      <a:spcPts val="0"/>
                    </a:spcBef>
                    <a:spcAft>
                      <a:spcPts val="0"/>
                    </a:spcAft>
                    <a:defRPr/>
                  </a:pPr>
                  <a:endParaRPr lang="en-US">
                    <a:solidFill>
                      <a:schemeClr val="lt1"/>
                    </a:solidFill>
                    <a:latin typeface="+mn-lt"/>
                    <a:cs typeface="+mn-cs"/>
                  </a:endParaRPr>
                </a:p>
              </p:txBody>
            </p:sp>
            <p:sp>
              <p:nvSpPr>
                <p:cNvPr id="262" name="Rectangle 106"/>
                <p:cNvSpPr>
                  <a:spLocks noChangeAspect="1" noChangeArrowheads="1"/>
                </p:cNvSpPr>
                <p:nvPr/>
              </p:nvSpPr>
              <p:spPr bwMode="auto">
                <a:xfrm rot="10800000">
                  <a:off x="2657" y="1296"/>
                  <a:ext cx="175" cy="64"/>
                </a:xfrm>
                <a:prstGeom prst="rect">
                  <a:avLst/>
                </a:prstGeom>
                <a:solidFill>
                  <a:srgbClr val="FF6600"/>
                </a:solidFill>
                <a:ln w="25400" algn="ctr">
                  <a:solidFill>
                    <a:srgbClr val="7F7F7F"/>
                  </a:solidFill>
                  <a:miter lim="800000"/>
                  <a:headEnd/>
                  <a:tailEnd/>
                </a:ln>
              </p:spPr>
              <p:txBody>
                <a:bodyPr rot="10800000" anchor="ctr"/>
                <a:lstStyle/>
                <a:p>
                  <a:pPr fontAlgn="auto">
                    <a:spcBef>
                      <a:spcPts val="0"/>
                    </a:spcBef>
                    <a:spcAft>
                      <a:spcPts val="0"/>
                    </a:spcAft>
                    <a:defRPr/>
                  </a:pPr>
                  <a:endParaRPr lang="en-US">
                    <a:solidFill>
                      <a:schemeClr val="lt1"/>
                    </a:solidFill>
                    <a:latin typeface="+mn-lt"/>
                    <a:cs typeface="+mn-cs"/>
                  </a:endParaRPr>
                </a:p>
              </p:txBody>
            </p:sp>
          </p:grpSp>
          <p:sp>
            <p:nvSpPr>
              <p:cNvPr id="247" name="Rectangle 24"/>
              <p:cNvSpPr>
                <a:spLocks noChangeArrowheads="1"/>
              </p:cNvSpPr>
              <p:nvPr/>
            </p:nvSpPr>
            <p:spPr bwMode="auto">
              <a:xfrm rot="10800000">
                <a:off x="1449" y="2241"/>
                <a:ext cx="288" cy="179"/>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8" name="Line 25"/>
              <p:cNvSpPr>
                <a:spLocks noChangeShapeType="1"/>
              </p:cNvSpPr>
              <p:nvPr/>
            </p:nvSpPr>
            <p:spPr bwMode="auto">
              <a:xfrm rot="10800000" flipH="1">
                <a:off x="1735" y="2241"/>
                <a:ext cx="1" cy="1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9" name="Line 26"/>
              <p:cNvSpPr>
                <a:spLocks noChangeShapeType="1"/>
              </p:cNvSpPr>
              <p:nvPr/>
            </p:nvSpPr>
            <p:spPr bwMode="auto">
              <a:xfrm rot="10800000">
                <a:off x="1447" y="2241"/>
                <a:ext cx="1" cy="179"/>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0" name="Line 27"/>
              <p:cNvSpPr>
                <a:spLocks noChangeShapeType="1"/>
              </p:cNvSpPr>
              <p:nvPr/>
            </p:nvSpPr>
            <p:spPr bwMode="auto">
              <a:xfrm rot="10800000" flipH="1">
                <a:off x="1735" y="2241"/>
                <a:ext cx="1" cy="17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1" name="Line 28"/>
              <p:cNvSpPr>
                <a:spLocks noChangeShapeType="1"/>
              </p:cNvSpPr>
              <p:nvPr/>
            </p:nvSpPr>
            <p:spPr bwMode="auto">
              <a:xfrm rot="10800000" flipH="1">
                <a:off x="1406" y="2420"/>
                <a:ext cx="33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2" name="Line 29"/>
              <p:cNvSpPr>
                <a:spLocks noChangeShapeType="1"/>
              </p:cNvSpPr>
              <p:nvPr/>
            </p:nvSpPr>
            <p:spPr bwMode="auto">
              <a:xfrm rot="10800000" flipH="1" flipV="1">
                <a:off x="1401" y="2239"/>
                <a:ext cx="336"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3" name="Line 30"/>
              <p:cNvSpPr>
                <a:spLocks noChangeShapeType="1"/>
              </p:cNvSpPr>
              <p:nvPr/>
            </p:nvSpPr>
            <p:spPr bwMode="auto">
              <a:xfrm rot="10800000">
                <a:off x="1344" y="2331"/>
                <a:ext cx="104"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4" name="AutoShape 31"/>
              <p:cNvSpPr>
                <a:spLocks noChangeArrowheads="1"/>
              </p:cNvSpPr>
              <p:nvPr/>
            </p:nvSpPr>
            <p:spPr bwMode="auto">
              <a:xfrm rot="10800000">
                <a:off x="1680" y="2252"/>
                <a:ext cx="192" cy="48"/>
              </a:xfrm>
              <a:prstGeom prst="plus">
                <a:avLst>
                  <a:gd name="adj" fmla="val 3958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31" name="Group 36"/>
            <p:cNvGrpSpPr>
              <a:grpSpLocks noChangeAspect="1"/>
            </p:cNvGrpSpPr>
            <p:nvPr/>
          </p:nvGrpSpPr>
          <p:grpSpPr bwMode="auto">
            <a:xfrm rot="5400000">
              <a:off x="1804194" y="3224216"/>
              <a:ext cx="457200" cy="293687"/>
              <a:chOff x="528" y="1824"/>
              <a:chExt cx="354" cy="227"/>
            </a:xfrm>
          </p:grpSpPr>
          <p:sp>
            <p:nvSpPr>
              <p:cNvPr id="243" name="AutoShape 37"/>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4" name="Line 38"/>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 name="Line 39"/>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36" name="Rectangle 73"/>
            <p:cNvSpPr>
              <a:spLocks noChangeArrowheads="1"/>
            </p:cNvSpPr>
            <p:nvPr/>
          </p:nvSpPr>
          <p:spPr bwMode="auto">
            <a:xfrm>
              <a:off x="5746134" y="3290097"/>
              <a:ext cx="166688" cy="284163"/>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Line 74"/>
            <p:cNvSpPr>
              <a:spLocks noChangeShapeType="1"/>
            </p:cNvSpPr>
            <p:nvPr/>
          </p:nvSpPr>
          <p:spPr bwMode="auto">
            <a:xfrm flipH="1">
              <a:off x="5746134" y="3290097"/>
              <a:ext cx="1588" cy="284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8" name="Line 75"/>
            <p:cNvSpPr>
              <a:spLocks noChangeShapeType="1"/>
            </p:cNvSpPr>
            <p:nvPr/>
          </p:nvSpPr>
          <p:spPr bwMode="auto">
            <a:xfrm flipH="1">
              <a:off x="5746134" y="3290097"/>
              <a:ext cx="1588" cy="2841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9" name="Line 76"/>
            <p:cNvSpPr>
              <a:spLocks noChangeShapeType="1"/>
            </p:cNvSpPr>
            <p:nvPr/>
          </p:nvSpPr>
          <p:spPr bwMode="auto">
            <a:xfrm flipH="1">
              <a:off x="5741372" y="3291685"/>
              <a:ext cx="42068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 name="Line 77"/>
            <p:cNvSpPr>
              <a:spLocks noChangeShapeType="1"/>
            </p:cNvSpPr>
            <p:nvPr/>
          </p:nvSpPr>
          <p:spPr bwMode="auto">
            <a:xfrm flipH="1">
              <a:off x="5746134" y="3574260"/>
              <a:ext cx="427038"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41" name="Group 78"/>
            <p:cNvGrpSpPr>
              <a:grpSpLocks/>
            </p:cNvGrpSpPr>
            <p:nvPr/>
          </p:nvGrpSpPr>
          <p:grpSpPr bwMode="auto">
            <a:xfrm>
              <a:off x="5912822" y="3290097"/>
              <a:ext cx="306387" cy="284163"/>
              <a:chOff x="4935" y="1535"/>
              <a:chExt cx="193" cy="179"/>
            </a:xfrm>
          </p:grpSpPr>
          <p:sp>
            <p:nvSpPr>
              <p:cNvPr id="236" name="Line 79"/>
              <p:cNvSpPr>
                <a:spLocks noChangeShapeType="1"/>
              </p:cNvSpPr>
              <p:nvPr/>
            </p:nvSpPr>
            <p:spPr bwMode="auto">
              <a:xfrm>
                <a:off x="4935" y="1535"/>
                <a:ext cx="1" cy="179"/>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 name="Line 80"/>
              <p:cNvSpPr>
                <a:spLocks noChangeShapeType="1"/>
              </p:cNvSpPr>
              <p:nvPr/>
            </p:nvSpPr>
            <p:spPr bwMode="auto">
              <a:xfrm>
                <a:off x="4936" y="1625"/>
                <a:ext cx="192"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2" name="Line 81"/>
            <p:cNvSpPr>
              <a:spLocks noChangeShapeType="1"/>
            </p:cNvSpPr>
            <p:nvPr/>
          </p:nvSpPr>
          <p:spPr bwMode="auto">
            <a:xfrm>
              <a:off x="6217622" y="3269460"/>
              <a:ext cx="0" cy="32702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 name="AutoShape 82"/>
            <p:cNvSpPr>
              <a:spLocks noChangeArrowheads="1"/>
            </p:cNvSpPr>
            <p:nvPr/>
          </p:nvSpPr>
          <p:spPr bwMode="auto">
            <a:xfrm rot="16200000">
              <a:off x="5663584" y="3623472"/>
              <a:ext cx="304800" cy="76200"/>
            </a:xfrm>
            <a:prstGeom prst="plus">
              <a:avLst>
                <a:gd name="adj" fmla="val 3958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44" name="AutoShape 87"/>
            <p:cNvCxnSpPr>
              <a:cxnSpLocks noChangeShapeType="1"/>
              <a:stCxn id="194" idx="3"/>
            </p:cNvCxnSpPr>
            <p:nvPr/>
          </p:nvCxnSpPr>
          <p:spPr bwMode="auto">
            <a:xfrm>
              <a:off x="5161756" y="2147854"/>
              <a:ext cx="41453" cy="1710127"/>
            </a:xfrm>
            <a:prstGeom prst="bentConnector2">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47" name="Group 90"/>
            <p:cNvGrpSpPr>
              <a:grpSpLocks/>
            </p:cNvGrpSpPr>
            <p:nvPr/>
          </p:nvGrpSpPr>
          <p:grpSpPr bwMode="auto">
            <a:xfrm>
              <a:off x="2362200" y="4483100"/>
              <a:ext cx="609600" cy="685800"/>
              <a:chOff x="3216" y="3600"/>
              <a:chExt cx="384" cy="432"/>
            </a:xfrm>
          </p:grpSpPr>
          <p:sp>
            <p:nvSpPr>
              <p:cNvPr id="235" name="Freeform 93"/>
              <p:cNvSpPr>
                <a:spLocks/>
              </p:cNvSpPr>
              <p:nvPr/>
            </p:nvSpPr>
            <p:spPr bwMode="auto">
              <a:xfrm>
                <a:off x="3216" y="3600"/>
                <a:ext cx="384" cy="432"/>
              </a:xfrm>
              <a:custGeom>
                <a:avLst/>
                <a:gdLst>
                  <a:gd name="T0" fmla="*/ 96 w 384"/>
                  <a:gd name="T1" fmla="*/ 0 h 432"/>
                  <a:gd name="T2" fmla="*/ 96 w 384"/>
                  <a:gd name="T3" fmla="*/ 48 h 432"/>
                  <a:gd name="T4" fmla="*/ 0 w 384"/>
                  <a:gd name="T5" fmla="*/ 48 h 432"/>
                  <a:gd name="T6" fmla="*/ 0 w 384"/>
                  <a:gd name="T7" fmla="*/ 432 h 432"/>
                  <a:gd name="T8" fmla="*/ 384 w 384"/>
                  <a:gd name="T9" fmla="*/ 432 h 432"/>
                  <a:gd name="T10" fmla="*/ 384 w 384"/>
                  <a:gd name="T11" fmla="*/ 48 h 432"/>
                  <a:gd name="T12" fmla="*/ 192 w 384"/>
                  <a:gd name="T13" fmla="*/ 48 h 432"/>
                  <a:gd name="T14" fmla="*/ 192 w 384"/>
                  <a:gd name="T15" fmla="*/ 0 h 4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432">
                    <a:moveTo>
                      <a:pt x="96" y="0"/>
                    </a:moveTo>
                    <a:lnTo>
                      <a:pt x="96" y="48"/>
                    </a:lnTo>
                    <a:lnTo>
                      <a:pt x="0" y="48"/>
                    </a:lnTo>
                    <a:lnTo>
                      <a:pt x="0" y="432"/>
                    </a:lnTo>
                    <a:lnTo>
                      <a:pt x="384" y="432"/>
                    </a:lnTo>
                    <a:lnTo>
                      <a:pt x="384" y="48"/>
                    </a:lnTo>
                    <a:lnTo>
                      <a:pt x="192" y="48"/>
                    </a:lnTo>
                    <a:lnTo>
                      <a:pt x="192" y="0"/>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 name="Rectangle 94"/>
              <p:cNvSpPr>
                <a:spLocks noChangeArrowheads="1"/>
              </p:cNvSpPr>
              <p:nvPr/>
            </p:nvSpPr>
            <p:spPr bwMode="auto">
              <a:xfrm>
                <a:off x="3312" y="3744"/>
                <a:ext cx="9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3" name="Rectangle 95"/>
              <p:cNvSpPr>
                <a:spLocks noChangeArrowheads="1"/>
              </p:cNvSpPr>
              <p:nvPr/>
            </p:nvSpPr>
            <p:spPr bwMode="auto">
              <a:xfrm>
                <a:off x="3361" y="3764"/>
                <a:ext cx="48"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148" name="AutoShape 101"/>
            <p:cNvCxnSpPr>
              <a:cxnSpLocks noChangeShapeType="1"/>
              <a:stCxn id="228" idx="1"/>
              <a:endCxn id="149" idx="3"/>
            </p:cNvCxnSpPr>
            <p:nvPr/>
          </p:nvCxnSpPr>
          <p:spPr bwMode="auto">
            <a:xfrm rot="10800000">
              <a:off x="1143001" y="2618582"/>
              <a:ext cx="166687" cy="365877"/>
            </a:xfrm>
            <a:prstGeom prst="bentConnector3">
              <a:avLst>
                <a:gd name="adj1" fmla="val 50000"/>
              </a:avLst>
            </a:prstGeom>
            <a:noFill/>
            <a:ln w="38100">
              <a:solidFill>
                <a:srgbClr val="7030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9" name="Picture 10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 y="2438400"/>
              <a:ext cx="10668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0" name="Group 107"/>
            <p:cNvGrpSpPr>
              <a:grpSpLocks noChangeAspect="1"/>
            </p:cNvGrpSpPr>
            <p:nvPr/>
          </p:nvGrpSpPr>
          <p:grpSpPr bwMode="auto">
            <a:xfrm>
              <a:off x="1309687" y="2770985"/>
              <a:ext cx="457200" cy="293687"/>
              <a:chOff x="528" y="1824"/>
              <a:chExt cx="354" cy="227"/>
            </a:xfrm>
          </p:grpSpPr>
          <p:sp>
            <p:nvSpPr>
              <p:cNvPr id="228"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9"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0"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1" name="Freeform 150"/>
            <p:cNvSpPr/>
            <p:nvPr/>
          </p:nvSpPr>
          <p:spPr bwMode="auto">
            <a:xfrm>
              <a:off x="6263659" y="2971800"/>
              <a:ext cx="533400" cy="639762"/>
            </a:xfrm>
            <a:custGeom>
              <a:avLst/>
              <a:gdLst>
                <a:gd name="connsiteX0" fmla="*/ 139700 w 2216150"/>
                <a:gd name="connsiteY0" fmla="*/ 0 h 1866900"/>
                <a:gd name="connsiteX1" fmla="*/ 69850 w 2216150"/>
                <a:gd name="connsiteY1" fmla="*/ 146050 h 1866900"/>
                <a:gd name="connsiteX2" fmla="*/ 50800 w 2216150"/>
                <a:gd name="connsiteY2" fmla="*/ 368300 h 1866900"/>
                <a:gd name="connsiteX3" fmla="*/ 12700 w 2216150"/>
                <a:gd name="connsiteY3" fmla="*/ 692150 h 1866900"/>
                <a:gd name="connsiteX4" fmla="*/ 12700 w 2216150"/>
                <a:gd name="connsiteY4" fmla="*/ 1104900 h 1866900"/>
                <a:gd name="connsiteX5" fmla="*/ 6350 w 2216150"/>
                <a:gd name="connsiteY5" fmla="*/ 1428750 h 1866900"/>
                <a:gd name="connsiteX6" fmla="*/ 0 w 2216150"/>
                <a:gd name="connsiteY6" fmla="*/ 1758950 h 1866900"/>
                <a:gd name="connsiteX7" fmla="*/ 6350 w 2216150"/>
                <a:gd name="connsiteY7" fmla="*/ 1828800 h 1866900"/>
                <a:gd name="connsiteX8" fmla="*/ 19050 w 2216150"/>
                <a:gd name="connsiteY8" fmla="*/ 1847850 h 1866900"/>
                <a:gd name="connsiteX9" fmla="*/ 266700 w 2216150"/>
                <a:gd name="connsiteY9" fmla="*/ 1816100 h 1866900"/>
                <a:gd name="connsiteX10" fmla="*/ 488950 w 2216150"/>
                <a:gd name="connsiteY10" fmla="*/ 1816100 h 1866900"/>
                <a:gd name="connsiteX11" fmla="*/ 654050 w 2216150"/>
                <a:gd name="connsiteY11" fmla="*/ 1803400 h 1866900"/>
                <a:gd name="connsiteX12" fmla="*/ 863600 w 2216150"/>
                <a:gd name="connsiteY12" fmla="*/ 1803400 h 1866900"/>
                <a:gd name="connsiteX13" fmla="*/ 1104900 w 2216150"/>
                <a:gd name="connsiteY13" fmla="*/ 1803400 h 1866900"/>
                <a:gd name="connsiteX14" fmla="*/ 1244600 w 2216150"/>
                <a:gd name="connsiteY14" fmla="*/ 1803400 h 1866900"/>
                <a:gd name="connsiteX15" fmla="*/ 1441450 w 2216150"/>
                <a:gd name="connsiteY15" fmla="*/ 1822450 h 1866900"/>
                <a:gd name="connsiteX16" fmla="*/ 1612900 w 2216150"/>
                <a:gd name="connsiteY16" fmla="*/ 1835150 h 1866900"/>
                <a:gd name="connsiteX17" fmla="*/ 1809750 w 2216150"/>
                <a:gd name="connsiteY17" fmla="*/ 1828800 h 1866900"/>
                <a:gd name="connsiteX18" fmla="*/ 1987550 w 2216150"/>
                <a:gd name="connsiteY18" fmla="*/ 1841500 h 1866900"/>
                <a:gd name="connsiteX19" fmla="*/ 2127250 w 2216150"/>
                <a:gd name="connsiteY19" fmla="*/ 1866900 h 1866900"/>
                <a:gd name="connsiteX20" fmla="*/ 2216150 w 2216150"/>
                <a:gd name="connsiteY20" fmla="*/ 1866900 h 1866900"/>
                <a:gd name="connsiteX21" fmla="*/ 2203450 w 2216150"/>
                <a:gd name="connsiteY21" fmla="*/ 1028700 h 1866900"/>
                <a:gd name="connsiteX22" fmla="*/ 2070100 w 2216150"/>
                <a:gd name="connsiteY22" fmla="*/ 1041400 h 1866900"/>
                <a:gd name="connsiteX23" fmla="*/ 1885950 w 2216150"/>
                <a:gd name="connsiteY23" fmla="*/ 1060450 h 1866900"/>
                <a:gd name="connsiteX24" fmla="*/ 1714500 w 2216150"/>
                <a:gd name="connsiteY24" fmla="*/ 1079500 h 1866900"/>
                <a:gd name="connsiteX25" fmla="*/ 1479550 w 2216150"/>
                <a:gd name="connsiteY25" fmla="*/ 1098550 h 1866900"/>
                <a:gd name="connsiteX26" fmla="*/ 1168400 w 2216150"/>
                <a:gd name="connsiteY26" fmla="*/ 1111250 h 1866900"/>
                <a:gd name="connsiteX27" fmla="*/ 914400 w 2216150"/>
                <a:gd name="connsiteY27" fmla="*/ 1130300 h 1866900"/>
                <a:gd name="connsiteX28" fmla="*/ 781050 w 2216150"/>
                <a:gd name="connsiteY28" fmla="*/ 1123950 h 1866900"/>
                <a:gd name="connsiteX29" fmla="*/ 685800 w 2216150"/>
                <a:gd name="connsiteY29" fmla="*/ 1136650 h 1866900"/>
                <a:gd name="connsiteX30" fmla="*/ 431800 w 2216150"/>
                <a:gd name="connsiteY30" fmla="*/ 539750 h 1866900"/>
                <a:gd name="connsiteX31" fmla="*/ 349250 w 2216150"/>
                <a:gd name="connsiteY31" fmla="*/ 69850 h 1866900"/>
                <a:gd name="connsiteX32" fmla="*/ 336550 w 2216150"/>
                <a:gd name="connsiteY32" fmla="*/ 44450 h 1866900"/>
                <a:gd name="connsiteX33" fmla="*/ 323850 w 2216150"/>
                <a:gd name="connsiteY33" fmla="*/ 31750 h 1866900"/>
                <a:gd name="connsiteX34" fmla="*/ 139700 w 2216150"/>
                <a:gd name="connsiteY34" fmla="*/ 0 h 1866900"/>
                <a:gd name="connsiteX0" fmla="*/ 139700 w 2216150"/>
                <a:gd name="connsiteY0" fmla="*/ 0 h 1866900"/>
                <a:gd name="connsiteX1" fmla="*/ 69850 w 2216150"/>
                <a:gd name="connsiteY1" fmla="*/ 146050 h 1866900"/>
                <a:gd name="connsiteX2" fmla="*/ 90374 w 2216150"/>
                <a:gd name="connsiteY2" fmla="*/ 354573 h 1866900"/>
                <a:gd name="connsiteX3" fmla="*/ 12700 w 2216150"/>
                <a:gd name="connsiteY3" fmla="*/ 692150 h 1866900"/>
                <a:gd name="connsiteX4" fmla="*/ 12700 w 2216150"/>
                <a:gd name="connsiteY4" fmla="*/ 1104900 h 1866900"/>
                <a:gd name="connsiteX5" fmla="*/ 6350 w 2216150"/>
                <a:gd name="connsiteY5" fmla="*/ 1428750 h 1866900"/>
                <a:gd name="connsiteX6" fmla="*/ 0 w 2216150"/>
                <a:gd name="connsiteY6" fmla="*/ 1758950 h 1866900"/>
                <a:gd name="connsiteX7" fmla="*/ 6350 w 2216150"/>
                <a:gd name="connsiteY7" fmla="*/ 1828800 h 1866900"/>
                <a:gd name="connsiteX8" fmla="*/ 19050 w 2216150"/>
                <a:gd name="connsiteY8" fmla="*/ 1847850 h 1866900"/>
                <a:gd name="connsiteX9" fmla="*/ 266700 w 2216150"/>
                <a:gd name="connsiteY9" fmla="*/ 1816100 h 1866900"/>
                <a:gd name="connsiteX10" fmla="*/ 488950 w 2216150"/>
                <a:gd name="connsiteY10" fmla="*/ 1816100 h 1866900"/>
                <a:gd name="connsiteX11" fmla="*/ 654050 w 2216150"/>
                <a:gd name="connsiteY11" fmla="*/ 1803400 h 1866900"/>
                <a:gd name="connsiteX12" fmla="*/ 863600 w 2216150"/>
                <a:gd name="connsiteY12" fmla="*/ 1803400 h 1866900"/>
                <a:gd name="connsiteX13" fmla="*/ 1104900 w 2216150"/>
                <a:gd name="connsiteY13" fmla="*/ 1803400 h 1866900"/>
                <a:gd name="connsiteX14" fmla="*/ 1244600 w 2216150"/>
                <a:gd name="connsiteY14" fmla="*/ 1803400 h 1866900"/>
                <a:gd name="connsiteX15" fmla="*/ 1441450 w 2216150"/>
                <a:gd name="connsiteY15" fmla="*/ 1822450 h 1866900"/>
                <a:gd name="connsiteX16" fmla="*/ 1612900 w 2216150"/>
                <a:gd name="connsiteY16" fmla="*/ 1835150 h 1866900"/>
                <a:gd name="connsiteX17" fmla="*/ 1809750 w 2216150"/>
                <a:gd name="connsiteY17" fmla="*/ 1828800 h 1866900"/>
                <a:gd name="connsiteX18" fmla="*/ 1987550 w 2216150"/>
                <a:gd name="connsiteY18" fmla="*/ 1841500 h 1866900"/>
                <a:gd name="connsiteX19" fmla="*/ 2127250 w 2216150"/>
                <a:gd name="connsiteY19" fmla="*/ 1866900 h 1866900"/>
                <a:gd name="connsiteX20" fmla="*/ 2216150 w 2216150"/>
                <a:gd name="connsiteY20" fmla="*/ 1866900 h 1866900"/>
                <a:gd name="connsiteX21" fmla="*/ 2203450 w 2216150"/>
                <a:gd name="connsiteY21" fmla="*/ 1028700 h 1866900"/>
                <a:gd name="connsiteX22" fmla="*/ 2070100 w 2216150"/>
                <a:gd name="connsiteY22" fmla="*/ 1041400 h 1866900"/>
                <a:gd name="connsiteX23" fmla="*/ 1885950 w 2216150"/>
                <a:gd name="connsiteY23" fmla="*/ 1060450 h 1866900"/>
                <a:gd name="connsiteX24" fmla="*/ 1714500 w 2216150"/>
                <a:gd name="connsiteY24" fmla="*/ 1079500 h 1866900"/>
                <a:gd name="connsiteX25" fmla="*/ 1479550 w 2216150"/>
                <a:gd name="connsiteY25" fmla="*/ 1098550 h 1866900"/>
                <a:gd name="connsiteX26" fmla="*/ 1168400 w 2216150"/>
                <a:gd name="connsiteY26" fmla="*/ 1111250 h 1866900"/>
                <a:gd name="connsiteX27" fmla="*/ 914400 w 2216150"/>
                <a:gd name="connsiteY27" fmla="*/ 1130300 h 1866900"/>
                <a:gd name="connsiteX28" fmla="*/ 781050 w 2216150"/>
                <a:gd name="connsiteY28" fmla="*/ 1123950 h 1866900"/>
                <a:gd name="connsiteX29" fmla="*/ 685800 w 2216150"/>
                <a:gd name="connsiteY29" fmla="*/ 1136650 h 1866900"/>
                <a:gd name="connsiteX30" fmla="*/ 431800 w 2216150"/>
                <a:gd name="connsiteY30" fmla="*/ 539750 h 1866900"/>
                <a:gd name="connsiteX31" fmla="*/ 349250 w 2216150"/>
                <a:gd name="connsiteY31" fmla="*/ 69850 h 1866900"/>
                <a:gd name="connsiteX32" fmla="*/ 336550 w 2216150"/>
                <a:gd name="connsiteY32" fmla="*/ 44450 h 1866900"/>
                <a:gd name="connsiteX33" fmla="*/ 323850 w 2216150"/>
                <a:gd name="connsiteY33" fmla="*/ 31750 h 1866900"/>
                <a:gd name="connsiteX34" fmla="*/ 139700 w 2216150"/>
                <a:gd name="connsiteY34" fmla="*/ 0 h 1866900"/>
                <a:gd name="connsiteX0" fmla="*/ 139700 w 2216150"/>
                <a:gd name="connsiteY0" fmla="*/ 0 h 1866900"/>
                <a:gd name="connsiteX1" fmla="*/ 38191 w 2216150"/>
                <a:gd name="connsiteY1" fmla="*/ 139183 h 1866900"/>
                <a:gd name="connsiteX2" fmla="*/ 90374 w 2216150"/>
                <a:gd name="connsiteY2" fmla="*/ 354573 h 1866900"/>
                <a:gd name="connsiteX3" fmla="*/ 12700 w 2216150"/>
                <a:gd name="connsiteY3" fmla="*/ 692150 h 1866900"/>
                <a:gd name="connsiteX4" fmla="*/ 12700 w 2216150"/>
                <a:gd name="connsiteY4" fmla="*/ 1104900 h 1866900"/>
                <a:gd name="connsiteX5" fmla="*/ 6350 w 2216150"/>
                <a:gd name="connsiteY5" fmla="*/ 1428750 h 1866900"/>
                <a:gd name="connsiteX6" fmla="*/ 0 w 2216150"/>
                <a:gd name="connsiteY6" fmla="*/ 1758950 h 1866900"/>
                <a:gd name="connsiteX7" fmla="*/ 6350 w 2216150"/>
                <a:gd name="connsiteY7" fmla="*/ 1828800 h 1866900"/>
                <a:gd name="connsiteX8" fmla="*/ 19050 w 2216150"/>
                <a:gd name="connsiteY8" fmla="*/ 1847850 h 1866900"/>
                <a:gd name="connsiteX9" fmla="*/ 266700 w 2216150"/>
                <a:gd name="connsiteY9" fmla="*/ 1816100 h 1866900"/>
                <a:gd name="connsiteX10" fmla="*/ 488950 w 2216150"/>
                <a:gd name="connsiteY10" fmla="*/ 1816100 h 1866900"/>
                <a:gd name="connsiteX11" fmla="*/ 654050 w 2216150"/>
                <a:gd name="connsiteY11" fmla="*/ 1803400 h 1866900"/>
                <a:gd name="connsiteX12" fmla="*/ 863600 w 2216150"/>
                <a:gd name="connsiteY12" fmla="*/ 1803400 h 1866900"/>
                <a:gd name="connsiteX13" fmla="*/ 1104900 w 2216150"/>
                <a:gd name="connsiteY13" fmla="*/ 1803400 h 1866900"/>
                <a:gd name="connsiteX14" fmla="*/ 1244600 w 2216150"/>
                <a:gd name="connsiteY14" fmla="*/ 1803400 h 1866900"/>
                <a:gd name="connsiteX15" fmla="*/ 1441450 w 2216150"/>
                <a:gd name="connsiteY15" fmla="*/ 1822450 h 1866900"/>
                <a:gd name="connsiteX16" fmla="*/ 1612900 w 2216150"/>
                <a:gd name="connsiteY16" fmla="*/ 1835150 h 1866900"/>
                <a:gd name="connsiteX17" fmla="*/ 1809750 w 2216150"/>
                <a:gd name="connsiteY17" fmla="*/ 1828800 h 1866900"/>
                <a:gd name="connsiteX18" fmla="*/ 1987550 w 2216150"/>
                <a:gd name="connsiteY18" fmla="*/ 1841500 h 1866900"/>
                <a:gd name="connsiteX19" fmla="*/ 2127250 w 2216150"/>
                <a:gd name="connsiteY19" fmla="*/ 1866900 h 1866900"/>
                <a:gd name="connsiteX20" fmla="*/ 2216150 w 2216150"/>
                <a:gd name="connsiteY20" fmla="*/ 1866900 h 1866900"/>
                <a:gd name="connsiteX21" fmla="*/ 2203450 w 2216150"/>
                <a:gd name="connsiteY21" fmla="*/ 1028700 h 1866900"/>
                <a:gd name="connsiteX22" fmla="*/ 2070100 w 2216150"/>
                <a:gd name="connsiteY22" fmla="*/ 1041400 h 1866900"/>
                <a:gd name="connsiteX23" fmla="*/ 1885950 w 2216150"/>
                <a:gd name="connsiteY23" fmla="*/ 1060450 h 1866900"/>
                <a:gd name="connsiteX24" fmla="*/ 1714500 w 2216150"/>
                <a:gd name="connsiteY24" fmla="*/ 1079500 h 1866900"/>
                <a:gd name="connsiteX25" fmla="*/ 1479550 w 2216150"/>
                <a:gd name="connsiteY25" fmla="*/ 1098550 h 1866900"/>
                <a:gd name="connsiteX26" fmla="*/ 1168400 w 2216150"/>
                <a:gd name="connsiteY26" fmla="*/ 1111250 h 1866900"/>
                <a:gd name="connsiteX27" fmla="*/ 914400 w 2216150"/>
                <a:gd name="connsiteY27" fmla="*/ 1130300 h 1866900"/>
                <a:gd name="connsiteX28" fmla="*/ 781050 w 2216150"/>
                <a:gd name="connsiteY28" fmla="*/ 1123950 h 1866900"/>
                <a:gd name="connsiteX29" fmla="*/ 685800 w 2216150"/>
                <a:gd name="connsiteY29" fmla="*/ 1136650 h 1866900"/>
                <a:gd name="connsiteX30" fmla="*/ 431800 w 2216150"/>
                <a:gd name="connsiteY30" fmla="*/ 539750 h 1866900"/>
                <a:gd name="connsiteX31" fmla="*/ 349250 w 2216150"/>
                <a:gd name="connsiteY31" fmla="*/ 69850 h 1866900"/>
                <a:gd name="connsiteX32" fmla="*/ 336550 w 2216150"/>
                <a:gd name="connsiteY32" fmla="*/ 44450 h 1866900"/>
                <a:gd name="connsiteX33" fmla="*/ 323850 w 2216150"/>
                <a:gd name="connsiteY33" fmla="*/ 31750 h 1866900"/>
                <a:gd name="connsiteX34" fmla="*/ 139700 w 2216150"/>
                <a:gd name="connsiteY34" fmla="*/ 0 h 1866900"/>
                <a:gd name="connsiteX0" fmla="*/ 139700 w 2216150"/>
                <a:gd name="connsiteY0" fmla="*/ 0 h 1866900"/>
                <a:gd name="connsiteX1" fmla="*/ 38191 w 2216150"/>
                <a:gd name="connsiteY1" fmla="*/ 139183 h 1866900"/>
                <a:gd name="connsiteX2" fmla="*/ 90374 w 2216150"/>
                <a:gd name="connsiteY2" fmla="*/ 354573 h 1866900"/>
                <a:gd name="connsiteX3" fmla="*/ 12700 w 2216150"/>
                <a:gd name="connsiteY3" fmla="*/ 692150 h 1866900"/>
                <a:gd name="connsiteX4" fmla="*/ 12700 w 2216150"/>
                <a:gd name="connsiteY4" fmla="*/ 1104900 h 1866900"/>
                <a:gd name="connsiteX5" fmla="*/ 6350 w 2216150"/>
                <a:gd name="connsiteY5" fmla="*/ 1428750 h 1866900"/>
                <a:gd name="connsiteX6" fmla="*/ 0 w 2216150"/>
                <a:gd name="connsiteY6" fmla="*/ 1758950 h 1866900"/>
                <a:gd name="connsiteX7" fmla="*/ 6350 w 2216150"/>
                <a:gd name="connsiteY7" fmla="*/ 1828800 h 1866900"/>
                <a:gd name="connsiteX8" fmla="*/ 19050 w 2216150"/>
                <a:gd name="connsiteY8" fmla="*/ 1847850 h 1866900"/>
                <a:gd name="connsiteX9" fmla="*/ 266700 w 2216150"/>
                <a:gd name="connsiteY9" fmla="*/ 1816100 h 1866900"/>
                <a:gd name="connsiteX10" fmla="*/ 488950 w 2216150"/>
                <a:gd name="connsiteY10" fmla="*/ 1816100 h 1866900"/>
                <a:gd name="connsiteX11" fmla="*/ 654050 w 2216150"/>
                <a:gd name="connsiteY11" fmla="*/ 1803400 h 1866900"/>
                <a:gd name="connsiteX12" fmla="*/ 863600 w 2216150"/>
                <a:gd name="connsiteY12" fmla="*/ 1803400 h 1866900"/>
                <a:gd name="connsiteX13" fmla="*/ 1104900 w 2216150"/>
                <a:gd name="connsiteY13" fmla="*/ 1803400 h 1866900"/>
                <a:gd name="connsiteX14" fmla="*/ 1244600 w 2216150"/>
                <a:gd name="connsiteY14" fmla="*/ 1803400 h 1866900"/>
                <a:gd name="connsiteX15" fmla="*/ 1441450 w 2216150"/>
                <a:gd name="connsiteY15" fmla="*/ 1822450 h 1866900"/>
                <a:gd name="connsiteX16" fmla="*/ 1612900 w 2216150"/>
                <a:gd name="connsiteY16" fmla="*/ 1835150 h 1866900"/>
                <a:gd name="connsiteX17" fmla="*/ 1809750 w 2216150"/>
                <a:gd name="connsiteY17" fmla="*/ 1828800 h 1866900"/>
                <a:gd name="connsiteX18" fmla="*/ 1987550 w 2216150"/>
                <a:gd name="connsiteY18" fmla="*/ 1841500 h 1866900"/>
                <a:gd name="connsiteX19" fmla="*/ 2127250 w 2216150"/>
                <a:gd name="connsiteY19" fmla="*/ 1866900 h 1866900"/>
                <a:gd name="connsiteX20" fmla="*/ 2216150 w 2216150"/>
                <a:gd name="connsiteY20" fmla="*/ 1866900 h 1866900"/>
                <a:gd name="connsiteX21" fmla="*/ 2203450 w 2216150"/>
                <a:gd name="connsiteY21" fmla="*/ 1028700 h 1866900"/>
                <a:gd name="connsiteX22" fmla="*/ 2070100 w 2216150"/>
                <a:gd name="connsiteY22" fmla="*/ 1041400 h 1866900"/>
                <a:gd name="connsiteX23" fmla="*/ 1885950 w 2216150"/>
                <a:gd name="connsiteY23" fmla="*/ 1060450 h 1866900"/>
                <a:gd name="connsiteX24" fmla="*/ 1714500 w 2216150"/>
                <a:gd name="connsiteY24" fmla="*/ 1079500 h 1866900"/>
                <a:gd name="connsiteX25" fmla="*/ 1479550 w 2216150"/>
                <a:gd name="connsiteY25" fmla="*/ 1098550 h 1866900"/>
                <a:gd name="connsiteX26" fmla="*/ 1168400 w 2216150"/>
                <a:gd name="connsiteY26" fmla="*/ 1111250 h 1866900"/>
                <a:gd name="connsiteX27" fmla="*/ 914400 w 2216150"/>
                <a:gd name="connsiteY27" fmla="*/ 1130300 h 1866900"/>
                <a:gd name="connsiteX28" fmla="*/ 781050 w 2216150"/>
                <a:gd name="connsiteY28" fmla="*/ 1123950 h 1866900"/>
                <a:gd name="connsiteX29" fmla="*/ 685800 w 2216150"/>
                <a:gd name="connsiteY29" fmla="*/ 1136650 h 1866900"/>
                <a:gd name="connsiteX30" fmla="*/ 431800 w 2216150"/>
                <a:gd name="connsiteY30" fmla="*/ 539750 h 1866900"/>
                <a:gd name="connsiteX31" fmla="*/ 349250 w 2216150"/>
                <a:gd name="connsiteY31" fmla="*/ 69850 h 1866900"/>
                <a:gd name="connsiteX32" fmla="*/ 336550 w 2216150"/>
                <a:gd name="connsiteY32" fmla="*/ 44450 h 1866900"/>
                <a:gd name="connsiteX33" fmla="*/ 284275 w 2216150"/>
                <a:gd name="connsiteY33" fmla="*/ 18023 h 1866900"/>
                <a:gd name="connsiteX34" fmla="*/ 139700 w 2216150"/>
                <a:gd name="connsiteY34" fmla="*/ 0 h 1866900"/>
                <a:gd name="connsiteX0" fmla="*/ 139700 w 2216150"/>
                <a:gd name="connsiteY0" fmla="*/ 0 h 1866900"/>
                <a:gd name="connsiteX1" fmla="*/ 76511 w 2216150"/>
                <a:gd name="connsiteY1" fmla="*/ 70923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50 w 2216150"/>
                <a:gd name="connsiteY8" fmla="*/ 1828800 h 1866900"/>
                <a:gd name="connsiteX9" fmla="*/ 19050 w 2216150"/>
                <a:gd name="connsiteY9" fmla="*/ 1847850 h 1866900"/>
                <a:gd name="connsiteX10" fmla="*/ 266700 w 2216150"/>
                <a:gd name="connsiteY10" fmla="*/ 1816100 h 1866900"/>
                <a:gd name="connsiteX11" fmla="*/ 488950 w 2216150"/>
                <a:gd name="connsiteY11" fmla="*/ 1816100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50 w 2216150"/>
                <a:gd name="connsiteY8" fmla="*/ 1828800 h 1866900"/>
                <a:gd name="connsiteX9" fmla="*/ 19050 w 2216150"/>
                <a:gd name="connsiteY9" fmla="*/ 1847850 h 1866900"/>
                <a:gd name="connsiteX10" fmla="*/ 266700 w 2216150"/>
                <a:gd name="connsiteY10" fmla="*/ 1816100 h 1866900"/>
                <a:gd name="connsiteX11" fmla="*/ 488950 w 2216150"/>
                <a:gd name="connsiteY11" fmla="*/ 1816100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50 w 2216150"/>
                <a:gd name="connsiteY8" fmla="*/ 1828800 h 1866900"/>
                <a:gd name="connsiteX9" fmla="*/ 121941 w 2216150"/>
                <a:gd name="connsiteY9" fmla="*/ 1847851 h 1866900"/>
                <a:gd name="connsiteX10" fmla="*/ 266700 w 2216150"/>
                <a:gd name="connsiteY10" fmla="*/ 1816100 h 1866900"/>
                <a:gd name="connsiteX11" fmla="*/ 488950 w 2216150"/>
                <a:gd name="connsiteY11" fmla="*/ 1816100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66700 w 2216150"/>
                <a:gd name="connsiteY10" fmla="*/ 1816100 h 1866900"/>
                <a:gd name="connsiteX11" fmla="*/ 488950 w 2216150"/>
                <a:gd name="connsiteY11" fmla="*/ 1816100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88950 w 2216150"/>
                <a:gd name="connsiteY11" fmla="*/ 1816100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583059 w 2216150"/>
                <a:gd name="connsiteY31" fmla="*/ 853375 h 1866900"/>
                <a:gd name="connsiteX32" fmla="*/ 431800 w 2216150"/>
                <a:gd name="connsiteY32" fmla="*/ 539750 h 1866900"/>
                <a:gd name="connsiteX33" fmla="*/ 349250 w 2216150"/>
                <a:gd name="connsiteY33" fmla="*/ 69850 h 1866900"/>
                <a:gd name="connsiteX34" fmla="*/ 336550 w 2216150"/>
                <a:gd name="connsiteY34" fmla="*/ 44450 h 1866900"/>
                <a:gd name="connsiteX35" fmla="*/ 284275 w 2216150"/>
                <a:gd name="connsiteY35" fmla="*/ 18023 h 1866900"/>
                <a:gd name="connsiteX36" fmla="*/ 139700 w 2216150"/>
                <a:gd name="connsiteY36"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583059 w 2216150"/>
                <a:gd name="connsiteY31" fmla="*/ 853375 h 1866900"/>
                <a:gd name="connsiteX32" fmla="*/ 447627 w 2216150"/>
                <a:gd name="connsiteY32" fmla="*/ 423069 h 1866900"/>
                <a:gd name="connsiteX33" fmla="*/ 349250 w 2216150"/>
                <a:gd name="connsiteY33" fmla="*/ 69850 h 1866900"/>
                <a:gd name="connsiteX34" fmla="*/ 336550 w 2216150"/>
                <a:gd name="connsiteY34" fmla="*/ 44450 h 1866900"/>
                <a:gd name="connsiteX35" fmla="*/ 284275 w 2216150"/>
                <a:gd name="connsiteY35" fmla="*/ 18023 h 1866900"/>
                <a:gd name="connsiteX36" fmla="*/ 139700 w 2216150"/>
                <a:gd name="connsiteY36"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583059 w 2216150"/>
                <a:gd name="connsiteY31" fmla="*/ 853375 h 1866900"/>
                <a:gd name="connsiteX32" fmla="*/ 447627 w 2216150"/>
                <a:gd name="connsiteY32" fmla="*/ 423069 h 1866900"/>
                <a:gd name="connsiteX33" fmla="*/ 385190 w 2216150"/>
                <a:gd name="connsiteY33" fmla="*/ 208195 h 1866900"/>
                <a:gd name="connsiteX34" fmla="*/ 349250 w 2216150"/>
                <a:gd name="connsiteY34" fmla="*/ 69850 h 1866900"/>
                <a:gd name="connsiteX35" fmla="*/ 336550 w 2216150"/>
                <a:gd name="connsiteY35" fmla="*/ 44450 h 1866900"/>
                <a:gd name="connsiteX36" fmla="*/ 284275 w 2216150"/>
                <a:gd name="connsiteY36" fmla="*/ 18023 h 1866900"/>
                <a:gd name="connsiteX37" fmla="*/ 139700 w 2216150"/>
                <a:gd name="connsiteY37"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583059 w 2216150"/>
                <a:gd name="connsiteY31" fmla="*/ 853375 h 1866900"/>
                <a:gd name="connsiteX32" fmla="*/ 447627 w 2216150"/>
                <a:gd name="connsiteY32" fmla="*/ 423069 h 1866900"/>
                <a:gd name="connsiteX33" fmla="*/ 361444 w 2216150"/>
                <a:gd name="connsiteY33" fmla="*/ 208195 h 1866900"/>
                <a:gd name="connsiteX34" fmla="*/ 349250 w 2216150"/>
                <a:gd name="connsiteY34" fmla="*/ 69850 h 1866900"/>
                <a:gd name="connsiteX35" fmla="*/ 336550 w 2216150"/>
                <a:gd name="connsiteY35" fmla="*/ 44450 h 1866900"/>
                <a:gd name="connsiteX36" fmla="*/ 284275 w 2216150"/>
                <a:gd name="connsiteY36" fmla="*/ 18023 h 1866900"/>
                <a:gd name="connsiteX37" fmla="*/ 139700 w 2216150"/>
                <a:gd name="connsiteY37"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614719 w 2216150"/>
                <a:gd name="connsiteY31" fmla="*/ 963193 h 1866900"/>
                <a:gd name="connsiteX32" fmla="*/ 583059 w 2216150"/>
                <a:gd name="connsiteY32" fmla="*/ 853375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606805 w 2216150"/>
                <a:gd name="connsiteY31" fmla="*/ 997510 h 1866900"/>
                <a:gd name="connsiteX32" fmla="*/ 583059 w 2216150"/>
                <a:gd name="connsiteY32" fmla="*/ 853375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8963 w 2216150"/>
                <a:gd name="connsiteY29" fmla="*/ 1151405 h 1866900"/>
                <a:gd name="connsiteX30" fmla="*/ 685800 w 2216150"/>
                <a:gd name="connsiteY30" fmla="*/ 113665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8963 w 2216150"/>
                <a:gd name="connsiteY29" fmla="*/ 1151405 h 1866900"/>
                <a:gd name="connsiteX30" fmla="*/ 630397 w 2216150"/>
                <a:gd name="connsiteY30" fmla="*/ 1129784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8963 w 2216150"/>
                <a:gd name="connsiteY29" fmla="*/ 1192588 h 1866900"/>
                <a:gd name="connsiteX30" fmla="*/ 630397 w 2216150"/>
                <a:gd name="connsiteY30" fmla="*/ 1129784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8963 w 2216150"/>
                <a:gd name="connsiteY29" fmla="*/ 1192588 h 1866900"/>
                <a:gd name="connsiteX30" fmla="*/ 606652 w 2216150"/>
                <a:gd name="connsiteY30" fmla="*/ 117783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49 w 2216150"/>
                <a:gd name="connsiteY29" fmla="*/ 1171996 h 1866900"/>
                <a:gd name="connsiteX30" fmla="*/ 606652 w 2216150"/>
                <a:gd name="connsiteY30" fmla="*/ 117783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61887 w 2216150"/>
                <a:gd name="connsiteY28" fmla="*/ 1150889 h 1866900"/>
                <a:gd name="connsiteX29" fmla="*/ 781049 w 2216150"/>
                <a:gd name="connsiteY29" fmla="*/ 1171996 h 1866900"/>
                <a:gd name="connsiteX30" fmla="*/ 606652 w 2216150"/>
                <a:gd name="connsiteY30" fmla="*/ 117783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06652 w 2216150"/>
                <a:gd name="connsiteY30" fmla="*/ 117783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0801 w 2216150"/>
                <a:gd name="connsiteY3" fmla="*/ 320255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60191 w 2216150"/>
                <a:gd name="connsiteY4" fmla="*/ 692151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60191 w 2216150"/>
                <a:gd name="connsiteY4" fmla="*/ 692151 h 1866900"/>
                <a:gd name="connsiteX5" fmla="*/ 107678 w 2216150"/>
                <a:gd name="connsiteY5" fmla="*/ 1111764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60191 w 2216150"/>
                <a:gd name="connsiteY4" fmla="*/ 692151 h 1866900"/>
                <a:gd name="connsiteX5" fmla="*/ 163083 w 2216150"/>
                <a:gd name="connsiteY5" fmla="*/ 1111764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60191 w 2216150"/>
                <a:gd name="connsiteY4" fmla="*/ 692151 h 1866900"/>
                <a:gd name="connsiteX5" fmla="*/ 131423 w 2216150"/>
                <a:gd name="connsiteY5" fmla="*/ 1118627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60191 w 2216150"/>
                <a:gd name="connsiteY4" fmla="*/ 692151 h 1866900"/>
                <a:gd name="connsiteX5" fmla="*/ 131423 w 2216150"/>
                <a:gd name="connsiteY5" fmla="*/ 1118627 h 1866900"/>
                <a:gd name="connsiteX6" fmla="*/ 45925 w 2216150"/>
                <a:gd name="connsiteY6" fmla="*/ 1401296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3352 w 2209802"/>
                <a:gd name="connsiteY0" fmla="*/ 0 h 1866900"/>
                <a:gd name="connsiteX1" fmla="*/ 46417 w 2209802"/>
                <a:gd name="connsiteY1" fmla="*/ 64060 h 1866900"/>
                <a:gd name="connsiteX2" fmla="*/ 95161 w 2209802"/>
                <a:gd name="connsiteY2" fmla="*/ 166637 h 1866900"/>
                <a:gd name="connsiteX3" fmla="*/ 52367 w 2209802"/>
                <a:gd name="connsiteY3" fmla="*/ 347710 h 1866900"/>
                <a:gd name="connsiteX4" fmla="*/ 53843 w 2209802"/>
                <a:gd name="connsiteY4" fmla="*/ 692151 h 1866900"/>
                <a:gd name="connsiteX5" fmla="*/ 125075 w 2209802"/>
                <a:gd name="connsiteY5" fmla="*/ 1118627 h 1866900"/>
                <a:gd name="connsiteX6" fmla="*/ 39577 w 2209802"/>
                <a:gd name="connsiteY6" fmla="*/ 1401296 h 1866900"/>
                <a:gd name="connsiteX7" fmla="*/ 41139 w 2209802"/>
                <a:gd name="connsiteY7" fmla="*/ 1724633 h 1866900"/>
                <a:gd name="connsiteX8" fmla="*/ 0 w 2209802"/>
                <a:gd name="connsiteY8" fmla="*/ 1856255 h 1866900"/>
                <a:gd name="connsiteX9" fmla="*/ 115593 w 2209802"/>
                <a:gd name="connsiteY9" fmla="*/ 1847851 h 1866900"/>
                <a:gd name="connsiteX10" fmla="*/ 236606 w 2209802"/>
                <a:gd name="connsiteY10" fmla="*/ 1795510 h 1866900"/>
                <a:gd name="connsiteX11" fmla="*/ 506346 w 2209802"/>
                <a:gd name="connsiteY11" fmla="*/ 1733738 h 1866900"/>
                <a:gd name="connsiteX12" fmla="*/ 734762 w 2209802"/>
                <a:gd name="connsiteY12" fmla="*/ 1755353 h 1866900"/>
                <a:gd name="connsiteX13" fmla="*/ 936401 w 2209802"/>
                <a:gd name="connsiteY13" fmla="*/ 1769082 h 1866900"/>
                <a:gd name="connsiteX14" fmla="*/ 1122295 w 2209802"/>
                <a:gd name="connsiteY14" fmla="*/ 1796533 h 1866900"/>
                <a:gd name="connsiteX15" fmla="*/ 1238252 w 2209802"/>
                <a:gd name="connsiteY15" fmla="*/ 1803400 h 1866900"/>
                <a:gd name="connsiteX16" fmla="*/ 1435102 w 2209802"/>
                <a:gd name="connsiteY16" fmla="*/ 1822450 h 1866900"/>
                <a:gd name="connsiteX17" fmla="*/ 1606552 w 2209802"/>
                <a:gd name="connsiteY17" fmla="*/ 1835150 h 1866900"/>
                <a:gd name="connsiteX18" fmla="*/ 1803402 w 2209802"/>
                <a:gd name="connsiteY18" fmla="*/ 1828800 h 1866900"/>
                <a:gd name="connsiteX19" fmla="*/ 1981202 w 2209802"/>
                <a:gd name="connsiteY19" fmla="*/ 1841500 h 1866900"/>
                <a:gd name="connsiteX20" fmla="*/ 2120902 w 2209802"/>
                <a:gd name="connsiteY20" fmla="*/ 1866900 h 1866900"/>
                <a:gd name="connsiteX21" fmla="*/ 2209802 w 2209802"/>
                <a:gd name="connsiteY21" fmla="*/ 1866900 h 1866900"/>
                <a:gd name="connsiteX22" fmla="*/ 2197102 w 2209802"/>
                <a:gd name="connsiteY22" fmla="*/ 1028700 h 1866900"/>
                <a:gd name="connsiteX23" fmla="*/ 2063752 w 2209802"/>
                <a:gd name="connsiteY23" fmla="*/ 1041400 h 1866900"/>
                <a:gd name="connsiteX24" fmla="*/ 1879602 w 2209802"/>
                <a:gd name="connsiteY24" fmla="*/ 1060450 h 1866900"/>
                <a:gd name="connsiteX25" fmla="*/ 1708152 w 2209802"/>
                <a:gd name="connsiteY25" fmla="*/ 1079500 h 1866900"/>
                <a:gd name="connsiteX26" fmla="*/ 1473202 w 2209802"/>
                <a:gd name="connsiteY26" fmla="*/ 1098550 h 1866900"/>
                <a:gd name="connsiteX27" fmla="*/ 1225369 w 2209802"/>
                <a:gd name="connsiteY27" fmla="*/ 1131842 h 1866900"/>
                <a:gd name="connsiteX28" fmla="*/ 955539 w 2209802"/>
                <a:gd name="connsiteY28" fmla="*/ 1150889 h 1866900"/>
                <a:gd name="connsiteX29" fmla="*/ 774701 w 2209802"/>
                <a:gd name="connsiteY29" fmla="*/ 1171996 h 1866900"/>
                <a:gd name="connsiteX30" fmla="*/ 631963 w 2209802"/>
                <a:gd name="connsiteY30" fmla="*/ 1150376 h 1866900"/>
                <a:gd name="connsiteX31" fmla="*/ 600457 w 2209802"/>
                <a:gd name="connsiteY31" fmla="*/ 997510 h 1866900"/>
                <a:gd name="connsiteX32" fmla="*/ 552969 w 2209802"/>
                <a:gd name="connsiteY32" fmla="*/ 832784 h 1866900"/>
                <a:gd name="connsiteX33" fmla="*/ 433365 w 2209802"/>
                <a:gd name="connsiteY33" fmla="*/ 512298 h 1866900"/>
                <a:gd name="connsiteX34" fmla="*/ 355096 w 2209802"/>
                <a:gd name="connsiteY34" fmla="*/ 338604 h 1866900"/>
                <a:gd name="connsiteX35" fmla="*/ 319156 w 2209802"/>
                <a:gd name="connsiteY35" fmla="*/ 227715 h 1866900"/>
                <a:gd name="connsiteX36" fmla="*/ 274800 w 2209802"/>
                <a:gd name="connsiteY36" fmla="*/ 119949 h 1866900"/>
                <a:gd name="connsiteX37" fmla="*/ 230440 w 2209802"/>
                <a:gd name="connsiteY37" fmla="*/ 38612 h 1866900"/>
                <a:gd name="connsiteX38" fmla="*/ 133352 w 2209802"/>
                <a:gd name="connsiteY38" fmla="*/ 0 h 1866900"/>
                <a:gd name="connsiteX0" fmla="*/ 93775 w 2170225"/>
                <a:gd name="connsiteY0" fmla="*/ 0 h 1866900"/>
                <a:gd name="connsiteX1" fmla="*/ 6840 w 2170225"/>
                <a:gd name="connsiteY1" fmla="*/ 64060 h 1866900"/>
                <a:gd name="connsiteX2" fmla="*/ 55584 w 2170225"/>
                <a:gd name="connsiteY2" fmla="*/ 166637 h 1866900"/>
                <a:gd name="connsiteX3" fmla="*/ 12790 w 2170225"/>
                <a:gd name="connsiteY3" fmla="*/ 347710 h 1866900"/>
                <a:gd name="connsiteX4" fmla="*/ 14266 w 2170225"/>
                <a:gd name="connsiteY4" fmla="*/ 692151 h 1866900"/>
                <a:gd name="connsiteX5" fmla="*/ 85498 w 2170225"/>
                <a:gd name="connsiteY5" fmla="*/ 1118627 h 1866900"/>
                <a:gd name="connsiteX6" fmla="*/ 0 w 2170225"/>
                <a:gd name="connsiteY6" fmla="*/ 1401296 h 1866900"/>
                <a:gd name="connsiteX7" fmla="*/ 1562 w 2170225"/>
                <a:gd name="connsiteY7" fmla="*/ 1724633 h 1866900"/>
                <a:gd name="connsiteX8" fmla="*/ 76016 w 2170225"/>
                <a:gd name="connsiteY8" fmla="*/ 1847851 h 1866900"/>
                <a:gd name="connsiteX9" fmla="*/ 197029 w 2170225"/>
                <a:gd name="connsiteY9" fmla="*/ 1795510 h 1866900"/>
                <a:gd name="connsiteX10" fmla="*/ 466769 w 2170225"/>
                <a:gd name="connsiteY10" fmla="*/ 1733738 h 1866900"/>
                <a:gd name="connsiteX11" fmla="*/ 695185 w 2170225"/>
                <a:gd name="connsiteY11" fmla="*/ 1755353 h 1866900"/>
                <a:gd name="connsiteX12" fmla="*/ 896824 w 2170225"/>
                <a:gd name="connsiteY12" fmla="*/ 1769082 h 1866900"/>
                <a:gd name="connsiteX13" fmla="*/ 1082718 w 2170225"/>
                <a:gd name="connsiteY13" fmla="*/ 1796533 h 1866900"/>
                <a:gd name="connsiteX14" fmla="*/ 1198675 w 2170225"/>
                <a:gd name="connsiteY14" fmla="*/ 1803400 h 1866900"/>
                <a:gd name="connsiteX15" fmla="*/ 1395525 w 2170225"/>
                <a:gd name="connsiteY15" fmla="*/ 1822450 h 1866900"/>
                <a:gd name="connsiteX16" fmla="*/ 1566975 w 2170225"/>
                <a:gd name="connsiteY16" fmla="*/ 1835150 h 1866900"/>
                <a:gd name="connsiteX17" fmla="*/ 1763825 w 2170225"/>
                <a:gd name="connsiteY17" fmla="*/ 1828800 h 1866900"/>
                <a:gd name="connsiteX18" fmla="*/ 1941625 w 2170225"/>
                <a:gd name="connsiteY18" fmla="*/ 1841500 h 1866900"/>
                <a:gd name="connsiteX19" fmla="*/ 2081325 w 2170225"/>
                <a:gd name="connsiteY19" fmla="*/ 1866900 h 1866900"/>
                <a:gd name="connsiteX20" fmla="*/ 2170225 w 2170225"/>
                <a:gd name="connsiteY20" fmla="*/ 1866900 h 1866900"/>
                <a:gd name="connsiteX21" fmla="*/ 2157525 w 2170225"/>
                <a:gd name="connsiteY21" fmla="*/ 1028700 h 1866900"/>
                <a:gd name="connsiteX22" fmla="*/ 2024175 w 2170225"/>
                <a:gd name="connsiteY22" fmla="*/ 1041400 h 1866900"/>
                <a:gd name="connsiteX23" fmla="*/ 1840025 w 2170225"/>
                <a:gd name="connsiteY23" fmla="*/ 1060450 h 1866900"/>
                <a:gd name="connsiteX24" fmla="*/ 1668575 w 2170225"/>
                <a:gd name="connsiteY24" fmla="*/ 1079500 h 1866900"/>
                <a:gd name="connsiteX25" fmla="*/ 1433625 w 2170225"/>
                <a:gd name="connsiteY25" fmla="*/ 1098550 h 1866900"/>
                <a:gd name="connsiteX26" fmla="*/ 1185792 w 2170225"/>
                <a:gd name="connsiteY26" fmla="*/ 1131842 h 1866900"/>
                <a:gd name="connsiteX27" fmla="*/ 915962 w 2170225"/>
                <a:gd name="connsiteY27" fmla="*/ 1150889 h 1866900"/>
                <a:gd name="connsiteX28" fmla="*/ 735124 w 2170225"/>
                <a:gd name="connsiteY28" fmla="*/ 1171996 h 1866900"/>
                <a:gd name="connsiteX29" fmla="*/ 592386 w 2170225"/>
                <a:gd name="connsiteY29" fmla="*/ 1150376 h 1866900"/>
                <a:gd name="connsiteX30" fmla="*/ 560880 w 2170225"/>
                <a:gd name="connsiteY30" fmla="*/ 997510 h 1866900"/>
                <a:gd name="connsiteX31" fmla="*/ 513392 w 2170225"/>
                <a:gd name="connsiteY31" fmla="*/ 832784 h 1866900"/>
                <a:gd name="connsiteX32" fmla="*/ 393788 w 2170225"/>
                <a:gd name="connsiteY32" fmla="*/ 512298 h 1866900"/>
                <a:gd name="connsiteX33" fmla="*/ 315519 w 2170225"/>
                <a:gd name="connsiteY33" fmla="*/ 338604 h 1866900"/>
                <a:gd name="connsiteX34" fmla="*/ 279579 w 2170225"/>
                <a:gd name="connsiteY34" fmla="*/ 227715 h 1866900"/>
                <a:gd name="connsiteX35" fmla="*/ 235223 w 2170225"/>
                <a:gd name="connsiteY35" fmla="*/ 119949 h 1866900"/>
                <a:gd name="connsiteX36" fmla="*/ 190863 w 2170225"/>
                <a:gd name="connsiteY36" fmla="*/ 38612 h 1866900"/>
                <a:gd name="connsiteX37" fmla="*/ 93775 w 2170225"/>
                <a:gd name="connsiteY37" fmla="*/ 0 h 1866900"/>
                <a:gd name="connsiteX0" fmla="*/ 93775 w 2170225"/>
                <a:gd name="connsiteY0" fmla="*/ 0 h 1866900"/>
                <a:gd name="connsiteX1" fmla="*/ 6840 w 2170225"/>
                <a:gd name="connsiteY1" fmla="*/ 64060 h 1866900"/>
                <a:gd name="connsiteX2" fmla="*/ 55584 w 2170225"/>
                <a:gd name="connsiteY2" fmla="*/ 166637 h 1866900"/>
                <a:gd name="connsiteX3" fmla="*/ 12790 w 2170225"/>
                <a:gd name="connsiteY3" fmla="*/ 347710 h 1866900"/>
                <a:gd name="connsiteX4" fmla="*/ 14266 w 2170225"/>
                <a:gd name="connsiteY4" fmla="*/ 692151 h 1866900"/>
                <a:gd name="connsiteX5" fmla="*/ 85498 w 2170225"/>
                <a:gd name="connsiteY5" fmla="*/ 1118627 h 1866900"/>
                <a:gd name="connsiteX6" fmla="*/ 0 w 2170225"/>
                <a:gd name="connsiteY6" fmla="*/ 1401296 h 1866900"/>
                <a:gd name="connsiteX7" fmla="*/ 1562 w 2170225"/>
                <a:gd name="connsiteY7" fmla="*/ 1724633 h 1866900"/>
                <a:gd name="connsiteX8" fmla="*/ 76016 w 2170225"/>
                <a:gd name="connsiteY8" fmla="*/ 1820396 h 1866900"/>
                <a:gd name="connsiteX9" fmla="*/ 197029 w 2170225"/>
                <a:gd name="connsiteY9" fmla="*/ 1795510 h 1866900"/>
                <a:gd name="connsiteX10" fmla="*/ 466769 w 2170225"/>
                <a:gd name="connsiteY10" fmla="*/ 1733738 h 1866900"/>
                <a:gd name="connsiteX11" fmla="*/ 695185 w 2170225"/>
                <a:gd name="connsiteY11" fmla="*/ 1755353 h 1866900"/>
                <a:gd name="connsiteX12" fmla="*/ 896824 w 2170225"/>
                <a:gd name="connsiteY12" fmla="*/ 1769082 h 1866900"/>
                <a:gd name="connsiteX13" fmla="*/ 1082718 w 2170225"/>
                <a:gd name="connsiteY13" fmla="*/ 1796533 h 1866900"/>
                <a:gd name="connsiteX14" fmla="*/ 1198675 w 2170225"/>
                <a:gd name="connsiteY14" fmla="*/ 1803400 h 1866900"/>
                <a:gd name="connsiteX15" fmla="*/ 1395525 w 2170225"/>
                <a:gd name="connsiteY15" fmla="*/ 1822450 h 1866900"/>
                <a:gd name="connsiteX16" fmla="*/ 1566975 w 2170225"/>
                <a:gd name="connsiteY16" fmla="*/ 1835150 h 1866900"/>
                <a:gd name="connsiteX17" fmla="*/ 1763825 w 2170225"/>
                <a:gd name="connsiteY17" fmla="*/ 1828800 h 1866900"/>
                <a:gd name="connsiteX18" fmla="*/ 1941625 w 2170225"/>
                <a:gd name="connsiteY18" fmla="*/ 1841500 h 1866900"/>
                <a:gd name="connsiteX19" fmla="*/ 2081325 w 2170225"/>
                <a:gd name="connsiteY19" fmla="*/ 1866900 h 1866900"/>
                <a:gd name="connsiteX20" fmla="*/ 2170225 w 2170225"/>
                <a:gd name="connsiteY20" fmla="*/ 1866900 h 1866900"/>
                <a:gd name="connsiteX21" fmla="*/ 2157525 w 2170225"/>
                <a:gd name="connsiteY21" fmla="*/ 1028700 h 1866900"/>
                <a:gd name="connsiteX22" fmla="*/ 2024175 w 2170225"/>
                <a:gd name="connsiteY22" fmla="*/ 1041400 h 1866900"/>
                <a:gd name="connsiteX23" fmla="*/ 1840025 w 2170225"/>
                <a:gd name="connsiteY23" fmla="*/ 1060450 h 1866900"/>
                <a:gd name="connsiteX24" fmla="*/ 1668575 w 2170225"/>
                <a:gd name="connsiteY24" fmla="*/ 1079500 h 1866900"/>
                <a:gd name="connsiteX25" fmla="*/ 1433625 w 2170225"/>
                <a:gd name="connsiteY25" fmla="*/ 1098550 h 1866900"/>
                <a:gd name="connsiteX26" fmla="*/ 1185792 w 2170225"/>
                <a:gd name="connsiteY26" fmla="*/ 1131842 h 1866900"/>
                <a:gd name="connsiteX27" fmla="*/ 915962 w 2170225"/>
                <a:gd name="connsiteY27" fmla="*/ 1150889 h 1866900"/>
                <a:gd name="connsiteX28" fmla="*/ 735124 w 2170225"/>
                <a:gd name="connsiteY28" fmla="*/ 1171996 h 1866900"/>
                <a:gd name="connsiteX29" fmla="*/ 592386 w 2170225"/>
                <a:gd name="connsiteY29" fmla="*/ 1150376 h 1866900"/>
                <a:gd name="connsiteX30" fmla="*/ 560880 w 2170225"/>
                <a:gd name="connsiteY30" fmla="*/ 997510 h 1866900"/>
                <a:gd name="connsiteX31" fmla="*/ 513392 w 2170225"/>
                <a:gd name="connsiteY31" fmla="*/ 832784 h 1866900"/>
                <a:gd name="connsiteX32" fmla="*/ 393788 w 2170225"/>
                <a:gd name="connsiteY32" fmla="*/ 512298 h 1866900"/>
                <a:gd name="connsiteX33" fmla="*/ 315519 w 2170225"/>
                <a:gd name="connsiteY33" fmla="*/ 338604 h 1866900"/>
                <a:gd name="connsiteX34" fmla="*/ 279579 w 2170225"/>
                <a:gd name="connsiteY34" fmla="*/ 227715 h 1866900"/>
                <a:gd name="connsiteX35" fmla="*/ 235223 w 2170225"/>
                <a:gd name="connsiteY35" fmla="*/ 119949 h 1866900"/>
                <a:gd name="connsiteX36" fmla="*/ 190863 w 2170225"/>
                <a:gd name="connsiteY36" fmla="*/ 38612 h 1866900"/>
                <a:gd name="connsiteX37" fmla="*/ 93775 w 2170225"/>
                <a:gd name="connsiteY37" fmla="*/ 0 h 1866900"/>
                <a:gd name="connsiteX0" fmla="*/ 93775 w 2170225"/>
                <a:gd name="connsiteY0" fmla="*/ 0 h 1866900"/>
                <a:gd name="connsiteX1" fmla="*/ 6840 w 2170225"/>
                <a:gd name="connsiteY1" fmla="*/ 64060 h 1866900"/>
                <a:gd name="connsiteX2" fmla="*/ 55584 w 2170225"/>
                <a:gd name="connsiteY2" fmla="*/ 166637 h 1866900"/>
                <a:gd name="connsiteX3" fmla="*/ 12790 w 2170225"/>
                <a:gd name="connsiteY3" fmla="*/ 347710 h 1866900"/>
                <a:gd name="connsiteX4" fmla="*/ 14266 w 2170225"/>
                <a:gd name="connsiteY4" fmla="*/ 692151 h 1866900"/>
                <a:gd name="connsiteX5" fmla="*/ 85498 w 2170225"/>
                <a:gd name="connsiteY5" fmla="*/ 1118627 h 1866900"/>
                <a:gd name="connsiteX6" fmla="*/ 0 w 2170225"/>
                <a:gd name="connsiteY6" fmla="*/ 1401296 h 1866900"/>
                <a:gd name="connsiteX7" fmla="*/ 1562 w 2170225"/>
                <a:gd name="connsiteY7" fmla="*/ 1724633 h 1866900"/>
                <a:gd name="connsiteX8" fmla="*/ 76016 w 2170225"/>
                <a:gd name="connsiteY8" fmla="*/ 1820396 h 1866900"/>
                <a:gd name="connsiteX9" fmla="*/ 284093 w 2170225"/>
                <a:gd name="connsiteY9" fmla="*/ 1788647 h 1866900"/>
                <a:gd name="connsiteX10" fmla="*/ 466769 w 2170225"/>
                <a:gd name="connsiteY10" fmla="*/ 1733738 h 1866900"/>
                <a:gd name="connsiteX11" fmla="*/ 695185 w 2170225"/>
                <a:gd name="connsiteY11" fmla="*/ 1755353 h 1866900"/>
                <a:gd name="connsiteX12" fmla="*/ 896824 w 2170225"/>
                <a:gd name="connsiteY12" fmla="*/ 1769082 h 1866900"/>
                <a:gd name="connsiteX13" fmla="*/ 1082718 w 2170225"/>
                <a:gd name="connsiteY13" fmla="*/ 1796533 h 1866900"/>
                <a:gd name="connsiteX14" fmla="*/ 1198675 w 2170225"/>
                <a:gd name="connsiteY14" fmla="*/ 1803400 h 1866900"/>
                <a:gd name="connsiteX15" fmla="*/ 1395525 w 2170225"/>
                <a:gd name="connsiteY15" fmla="*/ 1822450 h 1866900"/>
                <a:gd name="connsiteX16" fmla="*/ 1566975 w 2170225"/>
                <a:gd name="connsiteY16" fmla="*/ 1835150 h 1866900"/>
                <a:gd name="connsiteX17" fmla="*/ 1763825 w 2170225"/>
                <a:gd name="connsiteY17" fmla="*/ 1828800 h 1866900"/>
                <a:gd name="connsiteX18" fmla="*/ 1941625 w 2170225"/>
                <a:gd name="connsiteY18" fmla="*/ 1841500 h 1866900"/>
                <a:gd name="connsiteX19" fmla="*/ 2081325 w 2170225"/>
                <a:gd name="connsiteY19" fmla="*/ 1866900 h 1866900"/>
                <a:gd name="connsiteX20" fmla="*/ 2170225 w 2170225"/>
                <a:gd name="connsiteY20" fmla="*/ 1866900 h 1866900"/>
                <a:gd name="connsiteX21" fmla="*/ 2157525 w 2170225"/>
                <a:gd name="connsiteY21" fmla="*/ 1028700 h 1866900"/>
                <a:gd name="connsiteX22" fmla="*/ 2024175 w 2170225"/>
                <a:gd name="connsiteY22" fmla="*/ 1041400 h 1866900"/>
                <a:gd name="connsiteX23" fmla="*/ 1840025 w 2170225"/>
                <a:gd name="connsiteY23" fmla="*/ 1060450 h 1866900"/>
                <a:gd name="connsiteX24" fmla="*/ 1668575 w 2170225"/>
                <a:gd name="connsiteY24" fmla="*/ 1079500 h 1866900"/>
                <a:gd name="connsiteX25" fmla="*/ 1433625 w 2170225"/>
                <a:gd name="connsiteY25" fmla="*/ 1098550 h 1866900"/>
                <a:gd name="connsiteX26" fmla="*/ 1185792 w 2170225"/>
                <a:gd name="connsiteY26" fmla="*/ 1131842 h 1866900"/>
                <a:gd name="connsiteX27" fmla="*/ 915962 w 2170225"/>
                <a:gd name="connsiteY27" fmla="*/ 1150889 h 1866900"/>
                <a:gd name="connsiteX28" fmla="*/ 735124 w 2170225"/>
                <a:gd name="connsiteY28" fmla="*/ 1171996 h 1866900"/>
                <a:gd name="connsiteX29" fmla="*/ 592386 w 2170225"/>
                <a:gd name="connsiteY29" fmla="*/ 1150376 h 1866900"/>
                <a:gd name="connsiteX30" fmla="*/ 560880 w 2170225"/>
                <a:gd name="connsiteY30" fmla="*/ 997510 h 1866900"/>
                <a:gd name="connsiteX31" fmla="*/ 513392 w 2170225"/>
                <a:gd name="connsiteY31" fmla="*/ 832784 h 1866900"/>
                <a:gd name="connsiteX32" fmla="*/ 393788 w 2170225"/>
                <a:gd name="connsiteY32" fmla="*/ 512298 h 1866900"/>
                <a:gd name="connsiteX33" fmla="*/ 315519 w 2170225"/>
                <a:gd name="connsiteY33" fmla="*/ 338604 h 1866900"/>
                <a:gd name="connsiteX34" fmla="*/ 279579 w 2170225"/>
                <a:gd name="connsiteY34" fmla="*/ 227715 h 1866900"/>
                <a:gd name="connsiteX35" fmla="*/ 235223 w 2170225"/>
                <a:gd name="connsiteY35" fmla="*/ 119949 h 1866900"/>
                <a:gd name="connsiteX36" fmla="*/ 190863 w 2170225"/>
                <a:gd name="connsiteY36" fmla="*/ 38612 h 1866900"/>
                <a:gd name="connsiteX37" fmla="*/ 93775 w 2170225"/>
                <a:gd name="connsiteY37"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70225" h="1866900">
                  <a:moveTo>
                    <a:pt x="93775" y="0"/>
                  </a:moveTo>
                  <a:lnTo>
                    <a:pt x="6840" y="64060"/>
                  </a:lnTo>
                  <a:lnTo>
                    <a:pt x="55584" y="166637"/>
                  </a:lnTo>
                  <a:lnTo>
                    <a:pt x="12790" y="347710"/>
                  </a:lnTo>
                  <a:lnTo>
                    <a:pt x="14266" y="692151"/>
                  </a:lnTo>
                  <a:lnTo>
                    <a:pt x="85498" y="1118627"/>
                  </a:lnTo>
                  <a:lnTo>
                    <a:pt x="0" y="1401296"/>
                  </a:lnTo>
                  <a:cubicBezTo>
                    <a:pt x="521" y="1509075"/>
                    <a:pt x="1041" y="1616854"/>
                    <a:pt x="1562" y="1724633"/>
                  </a:cubicBezTo>
                  <a:lnTo>
                    <a:pt x="76016" y="1820396"/>
                  </a:lnTo>
                  <a:lnTo>
                    <a:pt x="284093" y="1788647"/>
                  </a:lnTo>
                  <a:lnTo>
                    <a:pt x="466769" y="1733738"/>
                  </a:lnTo>
                  <a:lnTo>
                    <a:pt x="695185" y="1755353"/>
                  </a:lnTo>
                  <a:cubicBezTo>
                    <a:pt x="736015" y="1771369"/>
                    <a:pt x="832235" y="1762219"/>
                    <a:pt x="896824" y="1769082"/>
                  </a:cubicBezTo>
                  <a:cubicBezTo>
                    <a:pt x="961413" y="1775945"/>
                    <a:pt x="1032410" y="1790813"/>
                    <a:pt x="1082718" y="1796533"/>
                  </a:cubicBezTo>
                  <a:cubicBezTo>
                    <a:pt x="1133027" y="1802253"/>
                    <a:pt x="1152108" y="1803400"/>
                    <a:pt x="1198675" y="1803400"/>
                  </a:cubicBezTo>
                  <a:lnTo>
                    <a:pt x="1395525" y="1822450"/>
                  </a:lnTo>
                  <a:lnTo>
                    <a:pt x="1566975" y="1835150"/>
                  </a:lnTo>
                  <a:lnTo>
                    <a:pt x="1763825" y="1828800"/>
                  </a:lnTo>
                  <a:lnTo>
                    <a:pt x="1941625" y="1841500"/>
                  </a:lnTo>
                  <a:lnTo>
                    <a:pt x="2081325" y="1866900"/>
                  </a:lnTo>
                  <a:lnTo>
                    <a:pt x="2170225" y="1866900"/>
                  </a:lnTo>
                  <a:lnTo>
                    <a:pt x="2157525" y="1028700"/>
                  </a:lnTo>
                  <a:lnTo>
                    <a:pt x="2024175" y="1041400"/>
                  </a:lnTo>
                  <a:lnTo>
                    <a:pt x="1840025" y="1060450"/>
                  </a:lnTo>
                  <a:lnTo>
                    <a:pt x="1668575" y="1079500"/>
                  </a:lnTo>
                  <a:lnTo>
                    <a:pt x="1433625" y="1098550"/>
                  </a:lnTo>
                  <a:lnTo>
                    <a:pt x="1185792" y="1131842"/>
                  </a:lnTo>
                  <a:lnTo>
                    <a:pt x="915962" y="1150889"/>
                  </a:lnTo>
                  <a:lnTo>
                    <a:pt x="735124" y="1171996"/>
                  </a:lnTo>
                  <a:lnTo>
                    <a:pt x="592386" y="1150376"/>
                  </a:lnTo>
                  <a:lnTo>
                    <a:pt x="560880" y="997510"/>
                  </a:lnTo>
                  <a:lnTo>
                    <a:pt x="513392" y="832784"/>
                  </a:lnTo>
                  <a:lnTo>
                    <a:pt x="393788" y="512298"/>
                  </a:lnTo>
                  <a:lnTo>
                    <a:pt x="315519" y="338604"/>
                  </a:lnTo>
                  <a:lnTo>
                    <a:pt x="279579" y="227715"/>
                  </a:lnTo>
                  <a:lnTo>
                    <a:pt x="235223" y="119949"/>
                  </a:lnTo>
                  <a:lnTo>
                    <a:pt x="190863" y="38612"/>
                  </a:lnTo>
                  <a:lnTo>
                    <a:pt x="93775" y="0"/>
                  </a:lnTo>
                  <a:close/>
                </a:path>
              </a:pathLst>
            </a:custGeom>
            <a:solidFill>
              <a:srgbClr val="EFA365"/>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grpSp>
          <p:nvGrpSpPr>
            <p:cNvPr id="154" name="Group 153"/>
            <p:cNvGrpSpPr/>
            <p:nvPr/>
          </p:nvGrpSpPr>
          <p:grpSpPr>
            <a:xfrm rot="10800000">
              <a:off x="1764506" y="2829850"/>
              <a:ext cx="242888" cy="304800"/>
              <a:chOff x="457200" y="2895600"/>
              <a:chExt cx="513602" cy="533400"/>
            </a:xfrm>
            <a:solidFill>
              <a:srgbClr val="00B050"/>
            </a:solidFill>
          </p:grpSpPr>
          <p:sp>
            <p:nvSpPr>
              <p:cNvPr id="221" name="Rectangle 220"/>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22" name="Rectangle 221"/>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cxnSp>
          <p:nvCxnSpPr>
            <p:cNvPr id="155" name="AutoShape 101"/>
            <p:cNvCxnSpPr>
              <a:cxnSpLocks noChangeShapeType="1"/>
              <a:stCxn id="218" idx="1"/>
              <a:endCxn id="191" idx="3"/>
            </p:cNvCxnSpPr>
            <p:nvPr/>
          </p:nvCxnSpPr>
          <p:spPr bwMode="auto">
            <a:xfrm rot="16200000" flipV="1">
              <a:off x="1465397" y="1876516"/>
              <a:ext cx="491108" cy="497728"/>
            </a:xfrm>
            <a:prstGeom prst="bentConnector2">
              <a:avLst/>
            </a:prstGeom>
            <a:noFill/>
            <a:ln w="38100">
              <a:solidFill>
                <a:srgbClr val="7030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 name="Group 107"/>
            <p:cNvGrpSpPr>
              <a:grpSpLocks noChangeAspect="1"/>
            </p:cNvGrpSpPr>
            <p:nvPr/>
          </p:nvGrpSpPr>
          <p:grpSpPr bwMode="auto">
            <a:xfrm rot="5400000">
              <a:off x="1797844" y="2452691"/>
              <a:ext cx="457200" cy="293687"/>
              <a:chOff x="528" y="1824"/>
              <a:chExt cx="354" cy="227"/>
            </a:xfrm>
          </p:grpSpPr>
          <p:sp>
            <p:nvSpPr>
              <p:cNvPr id="218"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0"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57" name="Group 156"/>
            <p:cNvGrpSpPr/>
            <p:nvPr/>
          </p:nvGrpSpPr>
          <p:grpSpPr>
            <a:xfrm rot="16200000">
              <a:off x="4433094" y="1942310"/>
              <a:ext cx="242888" cy="304800"/>
              <a:chOff x="457200" y="2895600"/>
              <a:chExt cx="513602" cy="533400"/>
            </a:xfrm>
            <a:solidFill>
              <a:srgbClr val="00B050"/>
            </a:solidFill>
          </p:grpSpPr>
          <p:sp>
            <p:nvSpPr>
              <p:cNvPr id="216" name="Rectangle 215"/>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17" name="Rectangle 216"/>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cxnSp>
          <p:nvCxnSpPr>
            <p:cNvPr id="158" name="AutoShape 101"/>
            <p:cNvCxnSpPr>
              <a:cxnSpLocks noChangeShapeType="1"/>
              <a:stCxn id="213" idx="1"/>
              <a:endCxn id="159" idx="0"/>
            </p:cNvCxnSpPr>
            <p:nvPr/>
          </p:nvCxnSpPr>
          <p:spPr bwMode="auto">
            <a:xfrm rot="16200000" flipV="1">
              <a:off x="4255817" y="1249842"/>
              <a:ext cx="195253" cy="383232"/>
            </a:xfrm>
            <a:prstGeom prst="bentConnector2">
              <a:avLst/>
            </a:prstGeom>
            <a:noFill/>
            <a:ln w="38100">
              <a:solidFill>
                <a:srgbClr val="7030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59" name="Picture 10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41703">
              <a:off x="3448285" y="803961"/>
              <a:ext cx="36036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2" name="Group 36"/>
            <p:cNvGrpSpPr>
              <a:grpSpLocks noChangeAspect="1"/>
            </p:cNvGrpSpPr>
            <p:nvPr/>
          </p:nvGrpSpPr>
          <p:grpSpPr bwMode="auto">
            <a:xfrm rot="16200000">
              <a:off x="5519916" y="2165353"/>
              <a:ext cx="457200" cy="293687"/>
              <a:chOff x="528" y="1824"/>
              <a:chExt cx="354" cy="227"/>
            </a:xfrm>
          </p:grpSpPr>
          <p:sp>
            <p:nvSpPr>
              <p:cNvPr id="210" name="AutoShape 37"/>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1" name="Line 38"/>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2" name="Line 39"/>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3" name="Group 107"/>
            <p:cNvGrpSpPr>
              <a:grpSpLocks noChangeAspect="1"/>
            </p:cNvGrpSpPr>
            <p:nvPr/>
          </p:nvGrpSpPr>
          <p:grpSpPr bwMode="auto">
            <a:xfrm>
              <a:off x="6012834" y="2470947"/>
              <a:ext cx="457200" cy="293688"/>
              <a:chOff x="528" y="1824"/>
              <a:chExt cx="354" cy="227"/>
            </a:xfrm>
          </p:grpSpPr>
          <p:sp>
            <p:nvSpPr>
              <p:cNvPr id="207"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4" name="Group 163"/>
            <p:cNvGrpSpPr/>
            <p:nvPr/>
          </p:nvGrpSpPr>
          <p:grpSpPr>
            <a:xfrm>
              <a:off x="5773548" y="2548106"/>
              <a:ext cx="242888" cy="304800"/>
              <a:chOff x="457200" y="2895600"/>
              <a:chExt cx="513602" cy="533400"/>
            </a:xfrm>
            <a:solidFill>
              <a:srgbClr val="00B050"/>
            </a:solidFill>
          </p:grpSpPr>
          <p:sp>
            <p:nvSpPr>
              <p:cNvPr id="205" name="Rectangle 204"/>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06" name="Rectangle 205"/>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grpSp>
          <p:nvGrpSpPr>
            <p:cNvPr id="165" name="Group 36"/>
            <p:cNvGrpSpPr>
              <a:grpSpLocks noChangeAspect="1"/>
            </p:cNvGrpSpPr>
            <p:nvPr/>
          </p:nvGrpSpPr>
          <p:grpSpPr bwMode="auto">
            <a:xfrm rot="16200000">
              <a:off x="5531028" y="2940053"/>
              <a:ext cx="457200" cy="293688"/>
              <a:chOff x="528" y="1824"/>
              <a:chExt cx="354" cy="227"/>
            </a:xfrm>
          </p:grpSpPr>
          <p:sp>
            <p:nvSpPr>
              <p:cNvPr id="202" name="AutoShape 37"/>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 name="Line 38"/>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 name="Line 39"/>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cxnSp>
          <p:nvCxnSpPr>
            <p:cNvPr id="166" name="AutoShape 101"/>
            <p:cNvCxnSpPr>
              <a:cxnSpLocks noChangeShapeType="1"/>
              <a:stCxn id="210" idx="3"/>
              <a:endCxn id="167" idx="3"/>
            </p:cNvCxnSpPr>
            <p:nvPr/>
          </p:nvCxnSpPr>
          <p:spPr bwMode="auto">
            <a:xfrm rot="16200000" flipV="1">
              <a:off x="5438531" y="1706981"/>
              <a:ext cx="587379" cy="165851"/>
            </a:xfrm>
            <a:prstGeom prst="bentConnector4">
              <a:avLst>
                <a:gd name="adj1" fmla="val 47293"/>
                <a:gd name="adj2" fmla="val 188616"/>
              </a:avLst>
            </a:prstGeom>
            <a:noFill/>
            <a:ln w="38100">
              <a:solidFill>
                <a:srgbClr val="7030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7" name="Picture 10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0800000">
              <a:off x="5649294" y="1316036"/>
              <a:ext cx="106680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70" name="Group 169"/>
            <p:cNvGrpSpPr/>
            <p:nvPr/>
          </p:nvGrpSpPr>
          <p:grpSpPr>
            <a:xfrm rot="16200000">
              <a:off x="4121149" y="2070895"/>
              <a:ext cx="242888" cy="304800"/>
              <a:chOff x="457200" y="2895600"/>
              <a:chExt cx="513602" cy="533400"/>
            </a:xfrm>
            <a:solidFill>
              <a:srgbClr val="00B050"/>
            </a:solidFill>
            <a:scene3d>
              <a:camera prst="orthographicFront">
                <a:rot lat="0" lon="0" rev="10800000"/>
              </a:camera>
              <a:lightRig rig="threePt" dir="t"/>
            </a:scene3d>
          </p:grpSpPr>
          <p:sp>
            <p:nvSpPr>
              <p:cNvPr id="200" name="Rectangle 199"/>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01" name="Rectangle 200"/>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grpSp>
          <p:nvGrpSpPr>
            <p:cNvPr id="183" name="Group 107"/>
            <p:cNvGrpSpPr>
              <a:grpSpLocks noChangeAspect="1"/>
            </p:cNvGrpSpPr>
            <p:nvPr/>
          </p:nvGrpSpPr>
          <p:grpSpPr bwMode="auto">
            <a:xfrm>
              <a:off x="1004887" y="1666353"/>
              <a:ext cx="457200" cy="293687"/>
              <a:chOff x="528" y="1824"/>
              <a:chExt cx="354" cy="227"/>
            </a:xfrm>
          </p:grpSpPr>
          <p:sp>
            <p:nvSpPr>
              <p:cNvPr id="191"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2"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3"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184" name="Picture 2"/>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86567"/>
                      </a14:imgEffect>
                    </a14:imgLayer>
                  </a14:imgProps>
                </a:ext>
                <a:ext uri="{28A0092B-C50C-407E-A947-70E740481C1C}">
                  <a14:useLocalDpi xmlns:a14="http://schemas.microsoft.com/office/drawing/2010/main" val="0"/>
                </a:ext>
              </a:extLst>
            </a:blip>
            <a:srcRect/>
            <a:stretch>
              <a:fillRect/>
            </a:stretch>
          </p:blipFill>
          <p:spPr bwMode="auto">
            <a:xfrm>
              <a:off x="179387" y="836118"/>
              <a:ext cx="1008063" cy="1301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7" name="AutoShape 89"/>
            <p:cNvCxnSpPr>
              <a:cxnSpLocks noChangeShapeType="1"/>
              <a:stCxn id="232" idx="0"/>
              <a:endCxn id="265" idx="3"/>
            </p:cNvCxnSpPr>
            <p:nvPr/>
          </p:nvCxnSpPr>
          <p:spPr bwMode="auto">
            <a:xfrm rot="16200000" flipV="1">
              <a:off x="2278087" y="4398987"/>
              <a:ext cx="440528" cy="184898"/>
            </a:xfrm>
            <a:prstGeom prst="bentConnector3">
              <a:avLst>
                <a:gd name="adj1" fmla="val 90772"/>
              </a:avLst>
            </a:prstGeom>
            <a:noFill/>
            <a:ln w="38100">
              <a:solidFill>
                <a:srgbClr val="7030A0"/>
              </a:solidFill>
              <a:prstDash val="sys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 name="Rectangle 94"/>
            <p:cNvSpPr>
              <a:spLocks noChangeArrowheads="1"/>
            </p:cNvSpPr>
            <p:nvPr/>
          </p:nvSpPr>
          <p:spPr bwMode="auto">
            <a:xfrm>
              <a:off x="5502469" y="3903638"/>
              <a:ext cx="36576" cy="36576"/>
            </a:xfrm>
            <a:prstGeom prst="rect">
              <a:avLst/>
            </a:prstGeom>
            <a:solidFill>
              <a:srgbClr val="7030A0"/>
            </a:solidFill>
            <a:ln w="12700" algn="ctr">
              <a:noFill/>
              <a:miter lim="800000"/>
              <a:headEnd/>
              <a:tailEnd/>
            </a:ln>
            <a:effectLst/>
            <a:extLst/>
          </p:spPr>
          <p:txBody>
            <a:bodyPr wrap="none" anchor="ctr"/>
            <a:lstStyle/>
            <a:p>
              <a:endParaRPr lang="en-US" dirty="0"/>
            </a:p>
          </p:txBody>
        </p:sp>
        <p:cxnSp>
          <p:nvCxnSpPr>
            <p:cNvPr id="145" name="AutoShape 88"/>
            <p:cNvCxnSpPr>
              <a:cxnSpLocks noChangeShapeType="1"/>
              <a:endCxn id="143" idx="1"/>
            </p:cNvCxnSpPr>
            <p:nvPr/>
          </p:nvCxnSpPr>
          <p:spPr bwMode="auto">
            <a:xfrm flipV="1">
              <a:off x="5181600" y="3813972"/>
              <a:ext cx="634384" cy="53518"/>
            </a:xfrm>
            <a:prstGeom prst="bentConnector2">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40" name="Group 339"/>
            <p:cNvGrpSpPr>
              <a:grpSpLocks noChangeAspect="1"/>
            </p:cNvGrpSpPr>
            <p:nvPr/>
          </p:nvGrpSpPr>
          <p:grpSpPr>
            <a:xfrm rot="5400000">
              <a:off x="3311078" y="2814060"/>
              <a:ext cx="283302" cy="742868"/>
              <a:chOff x="3131609" y="1133606"/>
              <a:chExt cx="317236" cy="831851"/>
            </a:xfrm>
          </p:grpSpPr>
          <p:sp>
            <p:nvSpPr>
              <p:cNvPr id="323" name="Rectangle 322"/>
              <p:cNvSpPr/>
              <p:nvPr/>
            </p:nvSpPr>
            <p:spPr>
              <a:xfrm>
                <a:off x="3145632" y="1341103"/>
                <a:ext cx="302416" cy="394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p:cNvSpPr/>
              <p:nvPr/>
            </p:nvSpPr>
            <p:spPr>
              <a:xfrm>
                <a:off x="3145633" y="1735935"/>
                <a:ext cx="303212" cy="2295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6" name="Straight Connector 325"/>
              <p:cNvCxnSpPr>
                <a:stCxn id="323" idx="1"/>
              </p:cNvCxnSpPr>
              <p:nvPr/>
            </p:nvCxnSpPr>
            <p:spPr>
              <a:xfrm>
                <a:off x="3145632" y="1538519"/>
                <a:ext cx="89693" cy="5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V="1">
                <a:off x="3237707" y="1497649"/>
                <a:ext cx="0" cy="807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3358355" y="1541507"/>
                <a:ext cx="89693" cy="5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3358355" y="1498540"/>
                <a:ext cx="0" cy="807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Arrow Connector 333"/>
              <p:cNvCxnSpPr/>
              <p:nvPr/>
            </p:nvCxnSpPr>
            <p:spPr>
              <a:xfrm>
                <a:off x="3131609" y="1892319"/>
                <a:ext cx="3032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5" name="Rectangle 334"/>
              <p:cNvSpPr/>
              <p:nvPr/>
            </p:nvSpPr>
            <p:spPr>
              <a:xfrm>
                <a:off x="3190478" y="1133606"/>
                <a:ext cx="212723" cy="203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8" name="Straight Connector 337"/>
              <p:cNvCxnSpPr/>
              <p:nvPr/>
            </p:nvCxnSpPr>
            <p:spPr>
              <a:xfrm>
                <a:off x="3180554" y="1133606"/>
                <a:ext cx="219871" cy="1935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6" name="Group 345"/>
            <p:cNvGrpSpPr/>
            <p:nvPr/>
          </p:nvGrpSpPr>
          <p:grpSpPr>
            <a:xfrm rot="16200000">
              <a:off x="3025164" y="2774156"/>
              <a:ext cx="242888" cy="304800"/>
              <a:chOff x="457200" y="2895600"/>
              <a:chExt cx="513602" cy="533400"/>
            </a:xfrm>
            <a:solidFill>
              <a:srgbClr val="00B050"/>
            </a:solidFill>
            <a:scene3d>
              <a:camera prst="orthographicFront">
                <a:rot lat="0" lon="0" rev="10800000"/>
              </a:camera>
              <a:lightRig rig="threePt" dir="t"/>
            </a:scene3d>
          </p:grpSpPr>
          <p:sp>
            <p:nvSpPr>
              <p:cNvPr id="347" name="Rectangle 346"/>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348" name="Rectangle 347"/>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grpSp>
          <p:nvGrpSpPr>
            <p:cNvPr id="355" name="Group 354"/>
            <p:cNvGrpSpPr/>
            <p:nvPr/>
          </p:nvGrpSpPr>
          <p:grpSpPr>
            <a:xfrm rot="16200000">
              <a:off x="2712248" y="2641873"/>
              <a:ext cx="242888" cy="304800"/>
              <a:chOff x="457200" y="2895600"/>
              <a:chExt cx="513602" cy="533400"/>
            </a:xfrm>
            <a:solidFill>
              <a:srgbClr val="00B050"/>
            </a:solidFill>
          </p:grpSpPr>
          <p:sp>
            <p:nvSpPr>
              <p:cNvPr id="356" name="Rectangle 355"/>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357" name="Rectangle 356"/>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cxnSp>
          <p:nvCxnSpPr>
            <p:cNvPr id="359" name="AutoShape 89"/>
            <p:cNvCxnSpPr>
              <a:cxnSpLocks noChangeShapeType="1"/>
              <a:stCxn id="232" idx="0"/>
              <a:endCxn id="324" idx="3"/>
            </p:cNvCxnSpPr>
            <p:nvPr/>
          </p:nvCxnSpPr>
          <p:spPr bwMode="auto">
            <a:xfrm rot="5400000" flipH="1" flipV="1">
              <a:off x="2195014" y="3722935"/>
              <a:ext cx="1384555" cy="592977"/>
            </a:xfrm>
            <a:prstGeom prst="bentConnector3">
              <a:avLst>
                <a:gd name="adj1" fmla="val 29362"/>
              </a:avLst>
            </a:prstGeom>
            <a:noFill/>
            <a:ln w="38100">
              <a:solidFill>
                <a:srgbClr val="7030A0"/>
              </a:solidFill>
              <a:prstDash val="sys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94" name="Group 393"/>
            <p:cNvGrpSpPr>
              <a:grpSpLocks noChangeAspect="1"/>
            </p:cNvGrpSpPr>
            <p:nvPr/>
          </p:nvGrpSpPr>
          <p:grpSpPr>
            <a:xfrm rot="10800000">
              <a:off x="2697212" y="2247370"/>
              <a:ext cx="288680" cy="447153"/>
              <a:chOff x="3330618" y="1219200"/>
              <a:chExt cx="352597" cy="546158"/>
            </a:xfrm>
          </p:grpSpPr>
          <p:sp>
            <p:nvSpPr>
              <p:cNvPr id="364" name="Rectangle 363"/>
              <p:cNvSpPr/>
              <p:nvPr/>
            </p:nvSpPr>
            <p:spPr>
              <a:xfrm rot="5400000">
                <a:off x="3371883" y="1323808"/>
                <a:ext cx="270067" cy="35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0" name="Straight Arrow Connector 369"/>
              <p:cNvCxnSpPr/>
              <p:nvPr/>
            </p:nvCxnSpPr>
            <p:spPr>
              <a:xfrm>
                <a:off x="3447383" y="1353979"/>
                <a:ext cx="0" cy="2700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1" name="Group 380"/>
              <p:cNvGrpSpPr/>
              <p:nvPr/>
            </p:nvGrpSpPr>
            <p:grpSpPr>
              <a:xfrm rot="16200000">
                <a:off x="3447271" y="1643855"/>
                <a:ext cx="130218" cy="112788"/>
                <a:chOff x="3276600" y="1864363"/>
                <a:chExt cx="130218" cy="112788"/>
              </a:xfrm>
            </p:grpSpPr>
            <p:cxnSp>
              <p:nvCxnSpPr>
                <p:cNvPr id="372" name="Straight Connector 371"/>
                <p:cNvCxnSpPr/>
                <p:nvPr/>
              </p:nvCxnSpPr>
              <p:spPr>
                <a:xfrm flipH="1">
                  <a:off x="3276600" y="1920711"/>
                  <a:ext cx="1302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a:off x="3276600" y="1864363"/>
                  <a:ext cx="0" cy="1127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4" name="Straight Connector 383"/>
              <p:cNvCxnSpPr>
                <a:endCxn id="364" idx="1"/>
              </p:cNvCxnSpPr>
              <p:nvPr/>
            </p:nvCxnSpPr>
            <p:spPr>
              <a:xfrm>
                <a:off x="3506916" y="1219200"/>
                <a:ext cx="0" cy="1458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Elbow Connector 387"/>
              <p:cNvCxnSpPr>
                <a:endCxn id="364" idx="2"/>
              </p:cNvCxnSpPr>
              <p:nvPr/>
            </p:nvCxnSpPr>
            <p:spPr>
              <a:xfrm rot="5400000">
                <a:off x="3278315" y="1271506"/>
                <a:ext cx="280904" cy="176298"/>
              </a:xfrm>
              <a:prstGeom prst="bentConnector4">
                <a:avLst>
                  <a:gd name="adj1" fmla="val 18619"/>
                  <a:gd name="adj2" fmla="val 172937"/>
                </a:avLst>
              </a:prstGeom>
              <a:ln w="19050">
                <a:solidFill>
                  <a:srgbClr val="000000"/>
                </a:solidFill>
                <a:prstDash val="sysDot"/>
              </a:ln>
            </p:spPr>
            <p:style>
              <a:lnRef idx="1">
                <a:schemeClr val="accent1"/>
              </a:lnRef>
              <a:fillRef idx="0">
                <a:schemeClr val="accent1"/>
              </a:fillRef>
              <a:effectRef idx="0">
                <a:schemeClr val="accent1"/>
              </a:effectRef>
              <a:fontRef idx="minor">
                <a:schemeClr val="tx1"/>
              </a:fontRef>
            </p:style>
          </p:cxnSp>
        </p:grpSp>
        <p:cxnSp>
          <p:nvCxnSpPr>
            <p:cNvPr id="395" name="AutoShape 12"/>
            <p:cNvCxnSpPr>
              <a:cxnSpLocks noChangeShapeType="1"/>
              <a:endCxn id="356" idx="0"/>
            </p:cNvCxnSpPr>
            <p:nvPr/>
          </p:nvCxnSpPr>
          <p:spPr bwMode="auto">
            <a:xfrm rot="5400000" flipH="1" flipV="1">
              <a:off x="2208422" y="3167842"/>
              <a:ext cx="779048" cy="166691"/>
            </a:xfrm>
            <a:prstGeom prst="bentConnector2">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86" name="Group 185"/>
            <p:cNvGrpSpPr/>
            <p:nvPr/>
          </p:nvGrpSpPr>
          <p:grpSpPr>
            <a:xfrm rot="16200000">
              <a:off x="2267744" y="3554416"/>
              <a:ext cx="242888" cy="304800"/>
              <a:chOff x="457200" y="2895600"/>
              <a:chExt cx="513602" cy="533400"/>
            </a:xfrm>
            <a:solidFill>
              <a:srgbClr val="00B050"/>
            </a:solidFill>
            <a:scene3d>
              <a:camera prst="orthographicFront">
                <a:rot lat="0" lon="0" rev="10800000"/>
              </a:camera>
              <a:lightRig rig="threePt" dir="t"/>
            </a:scene3d>
          </p:grpSpPr>
          <p:sp>
            <p:nvSpPr>
              <p:cNvPr id="189" name="Rectangle 188"/>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190" name="Rectangle 189"/>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cxnSp>
          <p:nvCxnSpPr>
            <p:cNvPr id="430" name="Straight Arrow Connector 429"/>
            <p:cNvCxnSpPr/>
            <p:nvPr/>
          </p:nvCxnSpPr>
          <p:spPr>
            <a:xfrm flipH="1">
              <a:off x="791908" y="5578557"/>
              <a:ext cx="4465894"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2" name="Straight Arrow Connector 431"/>
            <p:cNvCxnSpPr/>
            <p:nvPr/>
          </p:nvCxnSpPr>
          <p:spPr>
            <a:xfrm>
              <a:off x="5561583" y="5578557"/>
              <a:ext cx="908451"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7" name="Group 6"/>
            <p:cNvGrpSpPr>
              <a:grpSpLocks noChangeAspect="1"/>
            </p:cNvGrpSpPr>
            <p:nvPr/>
          </p:nvGrpSpPr>
          <p:grpSpPr>
            <a:xfrm>
              <a:off x="1711327" y="1470720"/>
              <a:ext cx="269873" cy="485055"/>
              <a:chOff x="2473327" y="764801"/>
              <a:chExt cx="269873" cy="485055"/>
            </a:xfrm>
            <a:solidFill>
              <a:schemeClr val="bg2">
                <a:lumMod val="50000"/>
              </a:schemeClr>
            </a:solidFill>
          </p:grpSpPr>
          <p:sp>
            <p:nvSpPr>
              <p:cNvPr id="5" name="Bent Arrow 4"/>
              <p:cNvSpPr/>
              <p:nvPr/>
            </p:nvSpPr>
            <p:spPr>
              <a:xfrm>
                <a:off x="2534870" y="764801"/>
                <a:ext cx="208330" cy="152400"/>
              </a:xfrm>
              <a:prstGeom prst="bentArrow">
                <a:avLst>
                  <a:gd name="adj1" fmla="val 50000"/>
                  <a:gd name="adj2" fmla="val 34375"/>
                  <a:gd name="adj3" fmla="val 0"/>
                  <a:gd name="adj4" fmla="val 4583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p:cNvSpPr/>
              <p:nvPr/>
            </p:nvSpPr>
            <p:spPr>
              <a:xfrm>
                <a:off x="2473327" y="866775"/>
                <a:ext cx="193673" cy="38308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906322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460" y="1"/>
            <a:ext cx="4104540" cy="3150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0" y="901005"/>
            <a:ext cx="5039460" cy="1754326"/>
          </a:xfrm>
          <a:prstGeom prst="rect">
            <a:avLst/>
          </a:prstGeom>
          <a:noFill/>
        </p:spPr>
        <p:txBody>
          <a:bodyPr wrap="square" rtlCol="0">
            <a:spAutoFit/>
          </a:bodyPr>
          <a:lstStyle/>
          <a:p>
            <a:r>
              <a:rPr lang="en-US" sz="1200" dirty="0" smtClean="0"/>
              <a:t>Did not change water.  Tilted from vertical, extended master, moved water, withdrew master, ran a few slow cycles, closed valves.</a:t>
            </a:r>
          </a:p>
          <a:p>
            <a:r>
              <a:rPr lang="en-US" sz="1200" dirty="0" smtClean="0"/>
              <a:t>Repositioned Load cell with 4 springs, so that initial load was small (~</a:t>
            </a:r>
            <a:r>
              <a:rPr lang="en-US" sz="1200" dirty="0"/>
              <a:t>7</a:t>
            </a:r>
            <a:r>
              <a:rPr lang="en-US" sz="1200" dirty="0" smtClean="0"/>
              <a:t>N).</a:t>
            </a:r>
          </a:p>
          <a:p>
            <a:r>
              <a:rPr lang="en-US" sz="1200" dirty="0" smtClean="0"/>
              <a:t>Advanced at 0.01mm until LVDT had advanced by 0.01mm.</a:t>
            </a:r>
          </a:p>
          <a:p>
            <a:r>
              <a:rPr lang="en-US" sz="1200" dirty="0" smtClean="0"/>
              <a:t>Slave piston started initially bottomed out.</a:t>
            </a:r>
          </a:p>
          <a:p>
            <a:r>
              <a:rPr lang="en-US" sz="1200" dirty="0" smtClean="0"/>
              <a:t>Started experiment.</a:t>
            </a:r>
          </a:p>
          <a:p>
            <a:endParaRPr lang="en-US" sz="1200" dirty="0"/>
          </a:p>
          <a:p>
            <a:r>
              <a:rPr lang="en-US" sz="1200" dirty="0" smtClean="0"/>
              <a:t>Results not nearly as good as yesterday’s factored test.  Water overnight has probably absorbed a lot of air (valves were open to syringes).</a:t>
            </a:r>
          </a:p>
        </p:txBody>
      </p:sp>
      <p:sp>
        <p:nvSpPr>
          <p:cNvPr id="8" name="TextBox 7"/>
          <p:cNvSpPr txBox="1"/>
          <p:nvPr/>
        </p:nvSpPr>
        <p:spPr>
          <a:xfrm>
            <a:off x="1" y="0"/>
            <a:ext cx="9144000" cy="861774"/>
          </a:xfrm>
          <a:prstGeom prst="rect">
            <a:avLst/>
          </a:prstGeom>
          <a:noFill/>
        </p:spPr>
        <p:txBody>
          <a:bodyPr wrap="square" rtlCol="0">
            <a:spAutoFit/>
          </a:bodyPr>
          <a:lstStyle/>
          <a:p>
            <a:r>
              <a:rPr lang="en-US" sz="1400" b="1" dirty="0" smtClean="0"/>
              <a:t>Displacement testing 01/06/12</a:t>
            </a:r>
          </a:p>
          <a:p>
            <a:r>
              <a:rPr lang="en-US" sz="1200" dirty="0"/>
              <a:t>“</a:t>
            </a:r>
            <a:r>
              <a:rPr lang="en-US" sz="1200" dirty="0" smtClean="0"/>
              <a:t>WaveformOutputTDMS_03c.m</a:t>
            </a:r>
            <a:r>
              <a:rPr lang="en-US" sz="1200" dirty="0"/>
              <a:t>”, “</a:t>
            </a:r>
            <a:r>
              <a:rPr lang="en-US" sz="1200" dirty="0" smtClean="0"/>
              <a:t>Master_rev_14b…vi”</a:t>
            </a:r>
          </a:p>
          <a:p>
            <a:r>
              <a:rPr lang="en-US" sz="1200" dirty="0" smtClean="0"/>
              <a:t>100 cycles</a:t>
            </a:r>
            <a:r>
              <a:rPr lang="en-US" sz="1200" dirty="0"/>
              <a:t>, </a:t>
            </a:r>
            <a:r>
              <a:rPr lang="en-US" sz="1200" dirty="0" smtClean="0"/>
              <a:t>triangle @ 0.771Hz</a:t>
            </a:r>
            <a:r>
              <a:rPr lang="en-US" sz="1200" dirty="0"/>
              <a:t>, </a:t>
            </a:r>
            <a:r>
              <a:rPr lang="en-US" sz="1200" dirty="0" smtClean="0"/>
              <a:t>10.0 mm </a:t>
            </a:r>
          </a:p>
          <a:p>
            <a:r>
              <a:rPr lang="en-US" sz="1200" dirty="0" smtClean="0"/>
              <a:t>(x 1.036269 hydraulic factor) displacement, </a:t>
            </a:r>
            <a:r>
              <a:rPr lang="en-US" sz="1200" dirty="0"/>
              <a:t>2500 kHz sampling </a:t>
            </a:r>
            <a:r>
              <a:rPr lang="en-US" sz="1200" dirty="0" smtClean="0"/>
              <a:t>rate</a:t>
            </a:r>
            <a:endParaRPr lang="en-US" sz="1200"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50724"/>
            <a:ext cx="4572000" cy="3707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037181"/>
            <a:ext cx="4572000" cy="3820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0172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901005"/>
            <a:ext cx="5334000" cy="2123658"/>
          </a:xfrm>
          <a:prstGeom prst="rect">
            <a:avLst/>
          </a:prstGeom>
          <a:noFill/>
        </p:spPr>
        <p:txBody>
          <a:bodyPr wrap="square" rtlCol="0">
            <a:spAutoFit/>
          </a:bodyPr>
          <a:lstStyle/>
          <a:p>
            <a:r>
              <a:rPr lang="en-US" sz="1200" dirty="0" smtClean="0"/>
              <a:t>Same exact procedure as previous experiment, but used silicone instead of 4 springs.</a:t>
            </a:r>
          </a:p>
          <a:p>
            <a:r>
              <a:rPr lang="en-US" sz="1200" dirty="0" smtClean="0"/>
              <a:t>Did not change water.  Tilted from vertical, extended master, moved water, withdrew master, ran a few slow cycles, closed valves.</a:t>
            </a:r>
          </a:p>
          <a:p>
            <a:r>
              <a:rPr lang="en-US" sz="1200" dirty="0" smtClean="0"/>
              <a:t>Repositioned Load cell with 4 springs, so that initial load was small (~</a:t>
            </a:r>
            <a:r>
              <a:rPr lang="en-US" sz="1200" dirty="0"/>
              <a:t>7</a:t>
            </a:r>
            <a:r>
              <a:rPr lang="en-US" sz="1200" dirty="0" smtClean="0"/>
              <a:t>N).</a:t>
            </a:r>
          </a:p>
          <a:p>
            <a:r>
              <a:rPr lang="en-US" sz="1200" dirty="0" smtClean="0"/>
              <a:t>Advanced at 0.01mm until LVDT had advanced by 0.01mm.</a:t>
            </a:r>
          </a:p>
          <a:p>
            <a:r>
              <a:rPr lang="en-US" sz="1200" dirty="0" smtClean="0"/>
              <a:t>Slave piston started initially bottomed out.</a:t>
            </a:r>
          </a:p>
          <a:p>
            <a:r>
              <a:rPr lang="en-US" sz="1200" dirty="0" smtClean="0"/>
              <a:t>Started experiment.</a:t>
            </a:r>
          </a:p>
          <a:p>
            <a:endParaRPr lang="en-US" sz="1200" dirty="0"/>
          </a:p>
          <a:p>
            <a:r>
              <a:rPr lang="en-US" sz="1200" dirty="0" err="1" smtClean="0"/>
              <a:t>Ummmmm</a:t>
            </a:r>
            <a:r>
              <a:rPr lang="en-US" sz="1200" dirty="0" smtClean="0"/>
              <a:t>…..LVDT starts moving before encoder supposedly moves.  That’s an issue.</a:t>
            </a:r>
          </a:p>
        </p:txBody>
      </p:sp>
      <p:sp>
        <p:nvSpPr>
          <p:cNvPr id="8" name="TextBox 7"/>
          <p:cNvSpPr txBox="1"/>
          <p:nvPr/>
        </p:nvSpPr>
        <p:spPr>
          <a:xfrm>
            <a:off x="1" y="0"/>
            <a:ext cx="9144000" cy="861774"/>
          </a:xfrm>
          <a:prstGeom prst="rect">
            <a:avLst/>
          </a:prstGeom>
          <a:noFill/>
        </p:spPr>
        <p:txBody>
          <a:bodyPr wrap="square" rtlCol="0">
            <a:spAutoFit/>
          </a:bodyPr>
          <a:lstStyle/>
          <a:p>
            <a:r>
              <a:rPr lang="en-US" sz="1400" b="1" dirty="0" smtClean="0"/>
              <a:t>Displacement testing 01/06/12</a:t>
            </a:r>
          </a:p>
          <a:p>
            <a:r>
              <a:rPr lang="en-US" sz="1200" dirty="0"/>
              <a:t>“</a:t>
            </a:r>
            <a:r>
              <a:rPr lang="en-US" sz="1200" dirty="0" smtClean="0"/>
              <a:t>WaveformOutputTDMS_03c.m</a:t>
            </a:r>
            <a:r>
              <a:rPr lang="en-US" sz="1200" dirty="0"/>
              <a:t>”, “</a:t>
            </a:r>
            <a:r>
              <a:rPr lang="en-US" sz="1200" dirty="0" smtClean="0"/>
              <a:t>Master_rev_14b…vi”</a:t>
            </a:r>
          </a:p>
          <a:p>
            <a:r>
              <a:rPr lang="en-US" sz="1200" dirty="0" smtClean="0"/>
              <a:t>100 cycles</a:t>
            </a:r>
            <a:r>
              <a:rPr lang="en-US" sz="1200" dirty="0"/>
              <a:t>, </a:t>
            </a:r>
            <a:r>
              <a:rPr lang="en-US" sz="1200" dirty="0" smtClean="0"/>
              <a:t>triangle @ 0.771Hz</a:t>
            </a:r>
            <a:r>
              <a:rPr lang="en-US" sz="1200" dirty="0"/>
              <a:t>, </a:t>
            </a:r>
            <a:r>
              <a:rPr lang="en-US" sz="1200" dirty="0" smtClean="0"/>
              <a:t>10.0 mm </a:t>
            </a:r>
          </a:p>
          <a:p>
            <a:r>
              <a:rPr lang="en-US" sz="1200" dirty="0" smtClean="0"/>
              <a:t>(x 1.036269 hydraulic factor) displacement, </a:t>
            </a:r>
            <a:r>
              <a:rPr lang="en-US" sz="1200" dirty="0"/>
              <a:t>2500 kHz sampling </a:t>
            </a:r>
            <a:r>
              <a:rPr lang="en-US" sz="1200" dirty="0" smtClean="0"/>
              <a:t>rate</a:t>
            </a:r>
            <a:endParaRPr lang="en-US" sz="12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31634"/>
            <a:ext cx="4572000" cy="372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37181"/>
            <a:ext cx="4572000" cy="3820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0"/>
            <a:ext cx="3733800" cy="2839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3723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792" y="709136"/>
            <a:ext cx="3894992" cy="2123658"/>
          </a:xfrm>
          <a:prstGeom prst="rect">
            <a:avLst/>
          </a:prstGeom>
          <a:noFill/>
        </p:spPr>
        <p:txBody>
          <a:bodyPr wrap="square" rtlCol="0">
            <a:spAutoFit/>
          </a:bodyPr>
          <a:lstStyle/>
          <a:p>
            <a:r>
              <a:rPr lang="en-US" sz="1200" dirty="0" smtClean="0"/>
              <a:t>Refilled, re-bled, lowered load cell w/ silicon until ~8N, incremented until LVDT had moved 0.05mm</a:t>
            </a:r>
          </a:p>
          <a:p>
            <a:r>
              <a:rPr lang="en-US" sz="1200" dirty="0" smtClean="0"/>
              <a:t>Started experiment.</a:t>
            </a:r>
          </a:p>
          <a:p>
            <a:endParaRPr lang="en-US" sz="1200" dirty="0"/>
          </a:p>
          <a:p>
            <a:r>
              <a:rPr lang="en-US" sz="1200" b="1" dirty="0" smtClean="0"/>
              <a:t>First 1.0 Hz in a long time.</a:t>
            </a:r>
          </a:p>
          <a:p>
            <a:r>
              <a:rPr lang="en-US" sz="1200" b="1" dirty="0" smtClean="0"/>
              <a:t>Adjusted hydraulic factor based on linear relationship of max platen displacement with previous hydraulic factor = 1.036269.</a:t>
            </a:r>
          </a:p>
          <a:p>
            <a:r>
              <a:rPr lang="en-US" sz="1200" b="1" dirty="0" smtClean="0"/>
              <a:t>Could see same movement described on next slide.</a:t>
            </a:r>
          </a:p>
          <a:p>
            <a:endParaRPr lang="en-US" sz="1200" b="1" dirty="0" smtClean="0"/>
          </a:p>
          <a:p>
            <a:r>
              <a:rPr lang="en-US" sz="1200" b="1" dirty="0" smtClean="0"/>
              <a:t>Max position of platen within -3.6% of target of 10mm</a:t>
            </a:r>
          </a:p>
        </p:txBody>
      </p:sp>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01/10/12</a:t>
            </a:r>
          </a:p>
          <a:p>
            <a:r>
              <a:rPr lang="en-US" sz="1200" dirty="0"/>
              <a:t>“</a:t>
            </a:r>
            <a:r>
              <a:rPr lang="en-US" sz="1200" dirty="0" smtClean="0"/>
              <a:t>WaveformOutputTDMS_03c.m</a:t>
            </a:r>
            <a:r>
              <a:rPr lang="en-US" sz="1200" dirty="0"/>
              <a:t>”, “</a:t>
            </a:r>
            <a:r>
              <a:rPr lang="en-US" sz="1200" dirty="0" smtClean="0"/>
              <a:t>Master_rev_14b…vi”</a:t>
            </a:r>
          </a:p>
          <a:p>
            <a:r>
              <a:rPr lang="en-US" sz="1200" b="1" dirty="0" smtClean="0"/>
              <a:t>500 cycles</a:t>
            </a:r>
            <a:r>
              <a:rPr lang="en-US" sz="1200" dirty="0"/>
              <a:t>, </a:t>
            </a:r>
            <a:r>
              <a:rPr lang="en-US" sz="1200" dirty="0" smtClean="0"/>
              <a:t>triangle </a:t>
            </a:r>
            <a:r>
              <a:rPr lang="en-US" sz="1200" b="1" dirty="0" smtClean="0"/>
              <a:t>@ 1.0 Hz</a:t>
            </a:r>
            <a:r>
              <a:rPr lang="en-US" sz="1200" dirty="0"/>
              <a:t>, </a:t>
            </a:r>
            <a:r>
              <a:rPr lang="en-US" sz="1200" dirty="0" smtClean="0"/>
              <a:t>10.0 mm (x </a:t>
            </a:r>
            <a:r>
              <a:rPr lang="en-US" sz="1200" b="1" dirty="0" smtClean="0"/>
              <a:t>1.0281573 hydraulic factor</a:t>
            </a:r>
            <a:r>
              <a:rPr lang="en-US" sz="1200" dirty="0" smtClean="0"/>
              <a:t>) displacement, </a:t>
            </a:r>
            <a:r>
              <a:rPr lang="en-US" sz="1200" dirty="0"/>
              <a:t>2500 kHz sampling </a:t>
            </a:r>
            <a:r>
              <a:rPr lang="en-US" sz="1200" dirty="0" smtClean="0"/>
              <a:t>rate</a:t>
            </a:r>
            <a:endParaRPr lang="en-US" sz="12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27832"/>
            <a:ext cx="4572000" cy="3630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27907"/>
            <a:ext cx="4572000" cy="3830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1"/>
            <a:ext cx="2829757" cy="234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60" y="2931"/>
            <a:ext cx="2834640" cy="2338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4371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30"/>
          <p:cNvSpPr>
            <a:spLocks noChangeShapeType="1"/>
          </p:cNvSpPr>
          <p:nvPr/>
        </p:nvSpPr>
        <p:spPr bwMode="auto">
          <a:xfrm rot="10800000">
            <a:off x="3429000" y="1766009"/>
            <a:ext cx="397180" cy="1"/>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 name="Rectangle 1"/>
          <p:cNvSpPr/>
          <p:nvPr/>
        </p:nvSpPr>
        <p:spPr>
          <a:xfrm>
            <a:off x="3831054" y="1461352"/>
            <a:ext cx="175474" cy="5725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0" y="11668"/>
            <a:ext cx="9144000" cy="369332"/>
          </a:xfrm>
          <a:prstGeom prst="rect">
            <a:avLst/>
          </a:prstGeom>
          <a:noFill/>
        </p:spPr>
        <p:txBody>
          <a:bodyPr wrap="square" rtlCol="0">
            <a:spAutoFit/>
          </a:bodyPr>
          <a:lstStyle/>
          <a:p>
            <a:r>
              <a:rPr lang="en-US" b="1" dirty="0" smtClean="0"/>
              <a:t>1/3/12 Re-assembly of actuator</a:t>
            </a:r>
          </a:p>
        </p:txBody>
      </p:sp>
      <p:grpSp>
        <p:nvGrpSpPr>
          <p:cNvPr id="6" name="Group 15"/>
          <p:cNvGrpSpPr>
            <a:grpSpLocks noChangeAspect="1"/>
          </p:cNvGrpSpPr>
          <p:nvPr/>
        </p:nvGrpSpPr>
        <p:grpSpPr bwMode="auto">
          <a:xfrm>
            <a:off x="521005" y="914400"/>
            <a:ext cx="3009262" cy="1270257"/>
            <a:chOff x="2304" y="863"/>
            <a:chExt cx="1177" cy="497"/>
          </a:xfrm>
        </p:grpSpPr>
        <p:sp>
          <p:nvSpPr>
            <p:cNvPr id="16" name="Rectangle 15"/>
            <p:cNvSpPr>
              <a:spLocks noChangeAspect="1" noChangeArrowheads="1"/>
            </p:cNvSpPr>
            <p:nvPr/>
          </p:nvSpPr>
          <p:spPr bwMode="auto">
            <a:xfrm rot="5400000">
              <a:off x="2711" y="672"/>
              <a:ext cx="175" cy="557"/>
            </a:xfrm>
            <a:prstGeom prst="rect">
              <a:avLst/>
            </a:prstGeom>
            <a:solidFill>
              <a:schemeClr val="tx1"/>
            </a:solidFill>
            <a:ln w="25400" algn="ctr">
              <a:solidFill>
                <a:srgbClr val="7F7F7F"/>
              </a:solidFill>
              <a:miter lim="800000"/>
              <a:headEnd/>
              <a:tailEnd/>
            </a:ln>
          </p:spPr>
          <p:txBody>
            <a:bodyPr rot="10800000" vert="eaVert" anchor="ctr"/>
            <a:lstStyle/>
            <a:p>
              <a:pPr fontAlgn="auto">
                <a:spcBef>
                  <a:spcPts val="0"/>
                </a:spcBef>
                <a:spcAft>
                  <a:spcPts val="0"/>
                </a:spcAft>
                <a:defRPr/>
              </a:pPr>
              <a:endParaRPr lang="en-US" dirty="0">
                <a:solidFill>
                  <a:schemeClr val="lt1"/>
                </a:solidFill>
                <a:latin typeface="+mn-lt"/>
                <a:cs typeface="+mn-cs"/>
              </a:endParaRPr>
            </a:p>
          </p:txBody>
        </p:sp>
        <p:sp>
          <p:nvSpPr>
            <p:cNvPr id="17" name="Rectangle 16"/>
            <p:cNvSpPr>
              <a:spLocks noChangeAspect="1" noChangeArrowheads="1"/>
            </p:cNvSpPr>
            <p:nvPr/>
          </p:nvSpPr>
          <p:spPr bwMode="auto">
            <a:xfrm rot="5400000">
              <a:off x="2912" y="720"/>
              <a:ext cx="175" cy="963"/>
            </a:xfrm>
            <a:prstGeom prst="rect">
              <a:avLst/>
            </a:prstGeom>
            <a:solidFill>
              <a:srgbClr val="D9D9D9"/>
            </a:solidFill>
            <a:ln w="25400" algn="ctr">
              <a:solidFill>
                <a:srgbClr val="385D8A"/>
              </a:solidFill>
              <a:miter lim="800000"/>
              <a:headEnd/>
              <a:tailEnd/>
            </a:ln>
          </p:spPr>
          <p:txBody>
            <a:bodyPr rot="10800000" vert="eaVert" anchor="ctr"/>
            <a:lstStyle/>
            <a:p>
              <a:pPr fontAlgn="auto">
                <a:spcBef>
                  <a:spcPts val="0"/>
                </a:spcBef>
                <a:spcAft>
                  <a:spcPts val="0"/>
                </a:spcAft>
                <a:defRPr/>
              </a:pPr>
              <a:endParaRPr lang="en-US" dirty="0">
                <a:solidFill>
                  <a:schemeClr val="lt1"/>
                </a:solidFill>
                <a:latin typeface="+mn-lt"/>
                <a:cs typeface="+mn-cs"/>
              </a:endParaRPr>
            </a:p>
          </p:txBody>
        </p:sp>
        <p:sp>
          <p:nvSpPr>
            <p:cNvPr id="18" name="Rectangle 17"/>
            <p:cNvSpPr>
              <a:spLocks noChangeAspect="1" noChangeArrowheads="1"/>
            </p:cNvSpPr>
            <p:nvPr/>
          </p:nvSpPr>
          <p:spPr bwMode="auto">
            <a:xfrm rot="5400000">
              <a:off x="3045" y="895"/>
              <a:ext cx="175" cy="112"/>
            </a:xfrm>
            <a:prstGeom prst="rect">
              <a:avLst/>
            </a:prstGeom>
            <a:solidFill>
              <a:srgbClr val="0000FF"/>
            </a:solidFill>
            <a:ln w="25400" algn="ctr">
              <a:solidFill>
                <a:srgbClr val="7F7F7F"/>
              </a:solidFill>
              <a:miter lim="800000"/>
              <a:headEnd/>
              <a:tailEnd/>
            </a:ln>
          </p:spPr>
          <p:txBody>
            <a:bodyPr rot="10800000" vert="eaVert" anchor="ctr"/>
            <a:lstStyle/>
            <a:p>
              <a:pPr fontAlgn="auto">
                <a:spcBef>
                  <a:spcPts val="0"/>
                </a:spcBef>
                <a:spcAft>
                  <a:spcPts val="0"/>
                </a:spcAft>
                <a:defRPr/>
              </a:pPr>
              <a:endParaRPr lang="en-US" dirty="0">
                <a:solidFill>
                  <a:schemeClr val="lt1"/>
                </a:solidFill>
                <a:latin typeface="+mn-lt"/>
                <a:cs typeface="+mn-cs"/>
              </a:endParaRPr>
            </a:p>
          </p:txBody>
        </p:sp>
        <p:sp>
          <p:nvSpPr>
            <p:cNvPr id="21" name="Rectangle 20"/>
            <p:cNvSpPr>
              <a:spLocks noChangeAspect="1" noChangeArrowheads="1"/>
            </p:cNvSpPr>
            <p:nvPr/>
          </p:nvSpPr>
          <p:spPr bwMode="auto">
            <a:xfrm rot="5400000">
              <a:off x="2200" y="967"/>
              <a:ext cx="427" cy="220"/>
            </a:xfrm>
            <a:prstGeom prst="rect">
              <a:avLst/>
            </a:prstGeom>
            <a:solidFill>
              <a:srgbClr val="D9D9D9"/>
            </a:solidFill>
            <a:ln w="25400" algn="ctr">
              <a:solidFill>
                <a:srgbClr val="385D8A"/>
              </a:solidFill>
              <a:miter lim="800000"/>
              <a:headEnd/>
              <a:tailEnd/>
            </a:ln>
          </p:spPr>
          <p:txBody>
            <a:bodyPr rot="10800000" vert="eaVert" anchor="ctr"/>
            <a:lstStyle/>
            <a:p>
              <a:pPr fontAlgn="auto">
                <a:spcBef>
                  <a:spcPts val="0"/>
                </a:spcBef>
                <a:spcAft>
                  <a:spcPts val="0"/>
                </a:spcAft>
                <a:defRPr/>
              </a:pPr>
              <a:endParaRPr lang="en-US" dirty="0">
                <a:solidFill>
                  <a:schemeClr val="lt1"/>
                </a:solidFill>
                <a:latin typeface="+mn-lt"/>
                <a:cs typeface="+mn-cs"/>
              </a:endParaRPr>
            </a:p>
          </p:txBody>
        </p:sp>
        <p:sp>
          <p:nvSpPr>
            <p:cNvPr id="22" name="Rectangle 106"/>
            <p:cNvSpPr>
              <a:spLocks noChangeAspect="1" noChangeArrowheads="1"/>
            </p:cNvSpPr>
            <p:nvPr/>
          </p:nvSpPr>
          <p:spPr bwMode="auto">
            <a:xfrm rot="10800000">
              <a:off x="3184" y="1296"/>
              <a:ext cx="176" cy="64"/>
            </a:xfrm>
            <a:prstGeom prst="rect">
              <a:avLst/>
            </a:prstGeom>
            <a:solidFill>
              <a:srgbClr val="FF6600"/>
            </a:solidFill>
            <a:ln w="25400" algn="ctr">
              <a:solidFill>
                <a:srgbClr val="7F7F7F"/>
              </a:solidFill>
              <a:miter lim="800000"/>
              <a:headEnd/>
              <a:tailEnd/>
            </a:ln>
          </p:spPr>
          <p:txBody>
            <a:bodyPr rot="10800000" anchor="ctr"/>
            <a:lstStyle/>
            <a:p>
              <a:pPr fontAlgn="auto">
                <a:spcBef>
                  <a:spcPts val="0"/>
                </a:spcBef>
                <a:spcAft>
                  <a:spcPts val="0"/>
                </a:spcAft>
                <a:defRPr/>
              </a:pPr>
              <a:endParaRPr lang="en-US" dirty="0">
                <a:solidFill>
                  <a:schemeClr val="lt1"/>
                </a:solidFill>
                <a:latin typeface="+mn-lt"/>
                <a:cs typeface="+mn-cs"/>
              </a:endParaRPr>
            </a:p>
          </p:txBody>
        </p:sp>
        <p:sp>
          <p:nvSpPr>
            <p:cNvPr id="23" name="Rectangle 106"/>
            <p:cNvSpPr>
              <a:spLocks noChangeAspect="1" noChangeArrowheads="1"/>
            </p:cNvSpPr>
            <p:nvPr/>
          </p:nvSpPr>
          <p:spPr bwMode="auto">
            <a:xfrm rot="10800000">
              <a:off x="2657" y="1296"/>
              <a:ext cx="175" cy="64"/>
            </a:xfrm>
            <a:prstGeom prst="rect">
              <a:avLst/>
            </a:prstGeom>
            <a:solidFill>
              <a:srgbClr val="FF6600"/>
            </a:solidFill>
            <a:ln w="25400" algn="ctr">
              <a:solidFill>
                <a:srgbClr val="7F7F7F"/>
              </a:solidFill>
              <a:miter lim="800000"/>
              <a:headEnd/>
              <a:tailEnd/>
            </a:ln>
          </p:spPr>
          <p:txBody>
            <a:bodyPr rot="10800000" anchor="ctr"/>
            <a:lstStyle/>
            <a:p>
              <a:pPr fontAlgn="auto">
                <a:spcBef>
                  <a:spcPts val="0"/>
                </a:spcBef>
                <a:spcAft>
                  <a:spcPts val="0"/>
                </a:spcAft>
                <a:defRPr/>
              </a:pPr>
              <a:endParaRPr lang="en-US" dirty="0">
                <a:solidFill>
                  <a:schemeClr val="lt1"/>
                </a:solidFill>
                <a:latin typeface="+mn-lt"/>
                <a:cs typeface="+mn-cs"/>
              </a:endParaRPr>
            </a:p>
          </p:txBody>
        </p:sp>
      </p:grpSp>
      <p:sp>
        <p:nvSpPr>
          <p:cNvPr id="8" name="Line 25"/>
          <p:cNvSpPr>
            <a:spLocks noChangeShapeType="1"/>
          </p:cNvSpPr>
          <p:nvPr/>
        </p:nvSpPr>
        <p:spPr bwMode="auto">
          <a:xfrm rot="10800000" flipH="1">
            <a:off x="4957967" y="1443972"/>
            <a:ext cx="3579" cy="6404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0" name="Line 27"/>
          <p:cNvSpPr>
            <a:spLocks noChangeShapeType="1"/>
          </p:cNvSpPr>
          <p:nvPr/>
        </p:nvSpPr>
        <p:spPr bwMode="auto">
          <a:xfrm rot="10800000" flipH="1">
            <a:off x="4957967" y="1443972"/>
            <a:ext cx="3579" cy="6404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1" name="Line 28"/>
          <p:cNvSpPr>
            <a:spLocks noChangeShapeType="1"/>
          </p:cNvSpPr>
          <p:nvPr/>
        </p:nvSpPr>
        <p:spPr bwMode="auto">
          <a:xfrm rot="10800000" flipH="1" flipV="1">
            <a:off x="4146245" y="2081031"/>
            <a:ext cx="818878" cy="171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2" name="Line 29"/>
          <p:cNvSpPr>
            <a:spLocks noChangeShapeType="1"/>
          </p:cNvSpPr>
          <p:nvPr/>
        </p:nvSpPr>
        <p:spPr bwMode="auto">
          <a:xfrm rot="10800000" flipH="1" flipV="1">
            <a:off x="4156980" y="1436815"/>
            <a:ext cx="808143" cy="357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4" name="Rectangle 23"/>
          <p:cNvSpPr/>
          <p:nvPr/>
        </p:nvSpPr>
        <p:spPr>
          <a:xfrm>
            <a:off x="4782493" y="1442254"/>
            <a:ext cx="175474" cy="640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3530266" y="533400"/>
            <a:ext cx="0" cy="903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530266" y="915677"/>
            <a:ext cx="1252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4782493" y="557937"/>
            <a:ext cx="0" cy="903415"/>
          </a:xfrm>
          <a:prstGeom prst="line">
            <a:avLst/>
          </a:prstGeom>
        </p:spPr>
        <p:style>
          <a:lnRef idx="1">
            <a:schemeClr val="accent1"/>
          </a:lnRef>
          <a:fillRef idx="0">
            <a:schemeClr val="accent1"/>
          </a:fillRef>
          <a:effectRef idx="0">
            <a:schemeClr val="accent1"/>
          </a:effectRef>
          <a:fontRef idx="minor">
            <a:schemeClr val="tx1"/>
          </a:fontRef>
        </p:style>
      </p:cxnSp>
      <p:sp>
        <p:nvSpPr>
          <p:cNvPr id="64512" name="TextBox 64511"/>
          <p:cNvSpPr txBox="1"/>
          <p:nvPr/>
        </p:nvSpPr>
        <p:spPr>
          <a:xfrm>
            <a:off x="3890937" y="568823"/>
            <a:ext cx="664746" cy="246221"/>
          </a:xfrm>
          <a:prstGeom prst="rect">
            <a:avLst/>
          </a:prstGeom>
          <a:noFill/>
        </p:spPr>
        <p:txBody>
          <a:bodyPr wrap="square" rtlCol="0">
            <a:spAutoFit/>
          </a:bodyPr>
          <a:lstStyle/>
          <a:p>
            <a:r>
              <a:rPr lang="en-US" sz="1000" dirty="0" smtClean="0"/>
              <a:t>128mm</a:t>
            </a:r>
            <a:endParaRPr lang="en-US" sz="1000" dirty="0"/>
          </a:p>
        </p:txBody>
      </p:sp>
      <p:sp>
        <p:nvSpPr>
          <p:cNvPr id="34" name="Line 30"/>
          <p:cNvSpPr>
            <a:spLocks noChangeShapeType="1"/>
          </p:cNvSpPr>
          <p:nvPr/>
        </p:nvSpPr>
        <p:spPr bwMode="auto">
          <a:xfrm rot="10800000">
            <a:off x="2623699" y="3906349"/>
            <a:ext cx="2072753" cy="18403"/>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 name="Rectangle 34"/>
          <p:cNvSpPr/>
          <p:nvPr/>
        </p:nvSpPr>
        <p:spPr>
          <a:xfrm>
            <a:off x="4701326" y="3620095"/>
            <a:ext cx="175474" cy="5725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15"/>
          <p:cNvGrpSpPr>
            <a:grpSpLocks noChangeAspect="1"/>
          </p:cNvGrpSpPr>
          <p:nvPr/>
        </p:nvGrpSpPr>
        <p:grpSpPr bwMode="auto">
          <a:xfrm>
            <a:off x="533400" y="3073143"/>
            <a:ext cx="3009262" cy="1270257"/>
            <a:chOff x="2304" y="863"/>
            <a:chExt cx="1177" cy="497"/>
          </a:xfrm>
        </p:grpSpPr>
        <p:sp>
          <p:nvSpPr>
            <p:cNvPr id="37" name="Rectangle 36"/>
            <p:cNvSpPr>
              <a:spLocks noChangeAspect="1" noChangeArrowheads="1"/>
            </p:cNvSpPr>
            <p:nvPr/>
          </p:nvSpPr>
          <p:spPr bwMode="auto">
            <a:xfrm rot="5400000">
              <a:off x="2711" y="672"/>
              <a:ext cx="175" cy="557"/>
            </a:xfrm>
            <a:prstGeom prst="rect">
              <a:avLst/>
            </a:prstGeom>
            <a:solidFill>
              <a:schemeClr val="tx1"/>
            </a:solidFill>
            <a:ln w="25400" algn="ctr">
              <a:solidFill>
                <a:srgbClr val="7F7F7F"/>
              </a:solidFill>
              <a:miter lim="800000"/>
              <a:headEnd/>
              <a:tailEnd/>
            </a:ln>
          </p:spPr>
          <p:txBody>
            <a:bodyPr rot="10800000" vert="eaVert" anchor="ctr"/>
            <a:lstStyle/>
            <a:p>
              <a:pPr fontAlgn="auto">
                <a:spcBef>
                  <a:spcPts val="0"/>
                </a:spcBef>
                <a:spcAft>
                  <a:spcPts val="0"/>
                </a:spcAft>
                <a:defRPr/>
              </a:pPr>
              <a:endParaRPr lang="en-US" dirty="0">
                <a:solidFill>
                  <a:schemeClr val="lt1"/>
                </a:solidFill>
                <a:latin typeface="+mn-lt"/>
                <a:cs typeface="+mn-cs"/>
              </a:endParaRPr>
            </a:p>
          </p:txBody>
        </p:sp>
        <p:sp>
          <p:nvSpPr>
            <p:cNvPr id="38" name="Rectangle 37"/>
            <p:cNvSpPr>
              <a:spLocks noChangeAspect="1" noChangeArrowheads="1"/>
            </p:cNvSpPr>
            <p:nvPr/>
          </p:nvSpPr>
          <p:spPr bwMode="auto">
            <a:xfrm rot="5400000">
              <a:off x="2912" y="720"/>
              <a:ext cx="175" cy="963"/>
            </a:xfrm>
            <a:prstGeom prst="rect">
              <a:avLst/>
            </a:prstGeom>
            <a:solidFill>
              <a:srgbClr val="D9D9D9"/>
            </a:solidFill>
            <a:ln w="25400" algn="ctr">
              <a:solidFill>
                <a:srgbClr val="385D8A"/>
              </a:solidFill>
              <a:miter lim="800000"/>
              <a:headEnd/>
              <a:tailEnd/>
            </a:ln>
          </p:spPr>
          <p:txBody>
            <a:bodyPr rot="10800000" vert="eaVert" anchor="ctr"/>
            <a:lstStyle/>
            <a:p>
              <a:pPr fontAlgn="auto">
                <a:spcBef>
                  <a:spcPts val="0"/>
                </a:spcBef>
                <a:spcAft>
                  <a:spcPts val="0"/>
                </a:spcAft>
                <a:defRPr/>
              </a:pPr>
              <a:endParaRPr lang="en-US" dirty="0">
                <a:solidFill>
                  <a:schemeClr val="lt1"/>
                </a:solidFill>
                <a:latin typeface="+mn-lt"/>
                <a:cs typeface="+mn-cs"/>
              </a:endParaRPr>
            </a:p>
          </p:txBody>
        </p:sp>
        <p:sp>
          <p:nvSpPr>
            <p:cNvPr id="39" name="Rectangle 38"/>
            <p:cNvSpPr>
              <a:spLocks noChangeAspect="1" noChangeArrowheads="1"/>
            </p:cNvSpPr>
            <p:nvPr/>
          </p:nvSpPr>
          <p:spPr bwMode="auto">
            <a:xfrm rot="5400000">
              <a:off x="3045" y="895"/>
              <a:ext cx="175" cy="112"/>
            </a:xfrm>
            <a:prstGeom prst="rect">
              <a:avLst/>
            </a:prstGeom>
            <a:solidFill>
              <a:srgbClr val="0000FF"/>
            </a:solidFill>
            <a:ln w="25400" algn="ctr">
              <a:solidFill>
                <a:srgbClr val="7F7F7F"/>
              </a:solidFill>
              <a:miter lim="800000"/>
              <a:headEnd/>
              <a:tailEnd/>
            </a:ln>
          </p:spPr>
          <p:txBody>
            <a:bodyPr rot="10800000" vert="eaVert" anchor="ctr"/>
            <a:lstStyle/>
            <a:p>
              <a:pPr fontAlgn="auto">
                <a:spcBef>
                  <a:spcPts val="0"/>
                </a:spcBef>
                <a:spcAft>
                  <a:spcPts val="0"/>
                </a:spcAft>
                <a:defRPr/>
              </a:pPr>
              <a:endParaRPr lang="en-US" dirty="0">
                <a:solidFill>
                  <a:schemeClr val="lt1"/>
                </a:solidFill>
                <a:latin typeface="+mn-lt"/>
                <a:cs typeface="+mn-cs"/>
              </a:endParaRPr>
            </a:p>
          </p:txBody>
        </p:sp>
        <p:sp>
          <p:nvSpPr>
            <p:cNvPr id="40" name="Rectangle 39"/>
            <p:cNvSpPr>
              <a:spLocks noChangeAspect="1" noChangeArrowheads="1"/>
            </p:cNvSpPr>
            <p:nvPr/>
          </p:nvSpPr>
          <p:spPr bwMode="auto">
            <a:xfrm rot="5400000">
              <a:off x="2200" y="967"/>
              <a:ext cx="427" cy="220"/>
            </a:xfrm>
            <a:prstGeom prst="rect">
              <a:avLst/>
            </a:prstGeom>
            <a:solidFill>
              <a:srgbClr val="D9D9D9"/>
            </a:solidFill>
            <a:ln w="25400" algn="ctr">
              <a:solidFill>
                <a:srgbClr val="385D8A"/>
              </a:solidFill>
              <a:miter lim="800000"/>
              <a:headEnd/>
              <a:tailEnd/>
            </a:ln>
          </p:spPr>
          <p:txBody>
            <a:bodyPr rot="10800000" vert="eaVert" anchor="ctr"/>
            <a:lstStyle/>
            <a:p>
              <a:pPr fontAlgn="auto">
                <a:spcBef>
                  <a:spcPts val="0"/>
                </a:spcBef>
                <a:spcAft>
                  <a:spcPts val="0"/>
                </a:spcAft>
                <a:defRPr/>
              </a:pPr>
              <a:endParaRPr lang="en-US" dirty="0">
                <a:solidFill>
                  <a:schemeClr val="lt1"/>
                </a:solidFill>
                <a:latin typeface="+mn-lt"/>
                <a:cs typeface="+mn-cs"/>
              </a:endParaRPr>
            </a:p>
          </p:txBody>
        </p:sp>
        <p:sp>
          <p:nvSpPr>
            <p:cNvPr id="41" name="Rectangle 106"/>
            <p:cNvSpPr>
              <a:spLocks noChangeAspect="1" noChangeArrowheads="1"/>
            </p:cNvSpPr>
            <p:nvPr/>
          </p:nvSpPr>
          <p:spPr bwMode="auto">
            <a:xfrm rot="10800000">
              <a:off x="3184" y="1296"/>
              <a:ext cx="176" cy="64"/>
            </a:xfrm>
            <a:prstGeom prst="rect">
              <a:avLst/>
            </a:prstGeom>
            <a:solidFill>
              <a:srgbClr val="FF6600"/>
            </a:solidFill>
            <a:ln w="25400" algn="ctr">
              <a:solidFill>
                <a:srgbClr val="7F7F7F"/>
              </a:solidFill>
              <a:miter lim="800000"/>
              <a:headEnd/>
              <a:tailEnd/>
            </a:ln>
          </p:spPr>
          <p:txBody>
            <a:bodyPr rot="10800000" anchor="ctr"/>
            <a:lstStyle/>
            <a:p>
              <a:pPr fontAlgn="auto">
                <a:spcBef>
                  <a:spcPts val="0"/>
                </a:spcBef>
                <a:spcAft>
                  <a:spcPts val="0"/>
                </a:spcAft>
                <a:defRPr/>
              </a:pPr>
              <a:endParaRPr lang="en-US" dirty="0">
                <a:solidFill>
                  <a:schemeClr val="lt1"/>
                </a:solidFill>
                <a:latin typeface="+mn-lt"/>
                <a:cs typeface="+mn-cs"/>
              </a:endParaRPr>
            </a:p>
          </p:txBody>
        </p:sp>
        <p:sp>
          <p:nvSpPr>
            <p:cNvPr id="42" name="Rectangle 106"/>
            <p:cNvSpPr>
              <a:spLocks noChangeAspect="1" noChangeArrowheads="1"/>
            </p:cNvSpPr>
            <p:nvPr/>
          </p:nvSpPr>
          <p:spPr bwMode="auto">
            <a:xfrm rot="10800000">
              <a:off x="2657" y="1296"/>
              <a:ext cx="175" cy="64"/>
            </a:xfrm>
            <a:prstGeom prst="rect">
              <a:avLst/>
            </a:prstGeom>
            <a:solidFill>
              <a:srgbClr val="FF6600"/>
            </a:solidFill>
            <a:ln w="25400" algn="ctr">
              <a:solidFill>
                <a:srgbClr val="7F7F7F"/>
              </a:solidFill>
              <a:miter lim="800000"/>
              <a:headEnd/>
              <a:tailEnd/>
            </a:ln>
          </p:spPr>
          <p:txBody>
            <a:bodyPr rot="10800000" anchor="ctr"/>
            <a:lstStyle/>
            <a:p>
              <a:pPr fontAlgn="auto">
                <a:spcBef>
                  <a:spcPts val="0"/>
                </a:spcBef>
                <a:spcAft>
                  <a:spcPts val="0"/>
                </a:spcAft>
                <a:defRPr/>
              </a:pPr>
              <a:endParaRPr lang="en-US" dirty="0">
                <a:solidFill>
                  <a:schemeClr val="lt1"/>
                </a:solidFill>
                <a:latin typeface="+mn-lt"/>
                <a:cs typeface="+mn-cs"/>
              </a:endParaRPr>
            </a:p>
          </p:txBody>
        </p:sp>
      </p:grpSp>
      <p:cxnSp>
        <p:nvCxnSpPr>
          <p:cNvPr id="43" name="Straight Connector 42"/>
          <p:cNvCxnSpPr/>
          <p:nvPr/>
        </p:nvCxnSpPr>
        <p:spPr>
          <a:xfrm flipV="1">
            <a:off x="3542662" y="3018418"/>
            <a:ext cx="0" cy="903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542662" y="3400695"/>
            <a:ext cx="13341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876800" y="3074420"/>
            <a:ext cx="0" cy="903415"/>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903332" y="3053841"/>
            <a:ext cx="966897" cy="246221"/>
          </a:xfrm>
          <a:prstGeom prst="rect">
            <a:avLst/>
          </a:prstGeom>
          <a:noFill/>
        </p:spPr>
        <p:txBody>
          <a:bodyPr wrap="square" rtlCol="0">
            <a:spAutoFit/>
          </a:bodyPr>
          <a:lstStyle/>
          <a:p>
            <a:r>
              <a:rPr lang="en-US" sz="1000" dirty="0" smtClean="0"/>
              <a:t>129.75mm</a:t>
            </a:r>
          </a:p>
        </p:txBody>
      </p:sp>
      <p:cxnSp>
        <p:nvCxnSpPr>
          <p:cNvPr id="48" name="Straight Connector 47"/>
          <p:cNvCxnSpPr/>
          <p:nvPr/>
        </p:nvCxnSpPr>
        <p:spPr>
          <a:xfrm flipV="1">
            <a:off x="3519083" y="1914187"/>
            <a:ext cx="0" cy="47624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519083" y="2296463"/>
            <a:ext cx="4874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6528" y="1938724"/>
            <a:ext cx="0" cy="451706"/>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475008" y="2390430"/>
            <a:ext cx="664746" cy="246221"/>
          </a:xfrm>
          <a:prstGeom prst="rect">
            <a:avLst/>
          </a:prstGeom>
          <a:noFill/>
        </p:spPr>
        <p:txBody>
          <a:bodyPr wrap="square" rtlCol="0">
            <a:spAutoFit/>
          </a:bodyPr>
          <a:lstStyle/>
          <a:p>
            <a:r>
              <a:rPr lang="en-US" sz="1000" dirty="0" smtClean="0"/>
              <a:t>78.9mm</a:t>
            </a:r>
            <a:endParaRPr lang="en-US" sz="1000" dirty="0"/>
          </a:p>
        </p:txBody>
      </p:sp>
      <p:sp>
        <p:nvSpPr>
          <p:cNvPr id="55" name="Line 30"/>
          <p:cNvSpPr>
            <a:spLocks noChangeShapeType="1"/>
          </p:cNvSpPr>
          <p:nvPr/>
        </p:nvSpPr>
        <p:spPr bwMode="auto">
          <a:xfrm rot="10800000">
            <a:off x="2514600" y="5811349"/>
            <a:ext cx="2072753" cy="18403"/>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56" name="Rectangle 55"/>
          <p:cNvSpPr/>
          <p:nvPr/>
        </p:nvSpPr>
        <p:spPr>
          <a:xfrm>
            <a:off x="4592227" y="5525095"/>
            <a:ext cx="175474" cy="5725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15"/>
          <p:cNvGrpSpPr>
            <a:grpSpLocks noChangeAspect="1"/>
          </p:cNvGrpSpPr>
          <p:nvPr/>
        </p:nvGrpSpPr>
        <p:grpSpPr bwMode="auto">
          <a:xfrm>
            <a:off x="533400" y="4978143"/>
            <a:ext cx="3009262" cy="1270257"/>
            <a:chOff x="2304" y="863"/>
            <a:chExt cx="1177" cy="497"/>
          </a:xfrm>
        </p:grpSpPr>
        <p:sp>
          <p:nvSpPr>
            <p:cNvPr id="58" name="Rectangle 57"/>
            <p:cNvSpPr>
              <a:spLocks noChangeAspect="1" noChangeArrowheads="1"/>
            </p:cNvSpPr>
            <p:nvPr/>
          </p:nvSpPr>
          <p:spPr bwMode="auto">
            <a:xfrm rot="5400000">
              <a:off x="2711" y="672"/>
              <a:ext cx="175" cy="557"/>
            </a:xfrm>
            <a:prstGeom prst="rect">
              <a:avLst/>
            </a:prstGeom>
            <a:solidFill>
              <a:schemeClr val="tx1"/>
            </a:solidFill>
            <a:ln w="25400" algn="ctr">
              <a:solidFill>
                <a:srgbClr val="7F7F7F"/>
              </a:solidFill>
              <a:miter lim="800000"/>
              <a:headEnd/>
              <a:tailEnd/>
            </a:ln>
          </p:spPr>
          <p:txBody>
            <a:bodyPr rot="10800000" vert="eaVert" anchor="ctr"/>
            <a:lstStyle/>
            <a:p>
              <a:pPr fontAlgn="auto">
                <a:spcBef>
                  <a:spcPts val="0"/>
                </a:spcBef>
                <a:spcAft>
                  <a:spcPts val="0"/>
                </a:spcAft>
                <a:defRPr/>
              </a:pPr>
              <a:endParaRPr lang="en-US" dirty="0">
                <a:solidFill>
                  <a:schemeClr val="lt1"/>
                </a:solidFill>
                <a:latin typeface="+mn-lt"/>
                <a:cs typeface="+mn-cs"/>
              </a:endParaRPr>
            </a:p>
          </p:txBody>
        </p:sp>
        <p:sp>
          <p:nvSpPr>
            <p:cNvPr id="59" name="Rectangle 58"/>
            <p:cNvSpPr>
              <a:spLocks noChangeAspect="1" noChangeArrowheads="1"/>
            </p:cNvSpPr>
            <p:nvPr/>
          </p:nvSpPr>
          <p:spPr bwMode="auto">
            <a:xfrm rot="5400000">
              <a:off x="2912" y="720"/>
              <a:ext cx="175" cy="963"/>
            </a:xfrm>
            <a:prstGeom prst="rect">
              <a:avLst/>
            </a:prstGeom>
            <a:solidFill>
              <a:srgbClr val="D9D9D9"/>
            </a:solidFill>
            <a:ln w="25400" algn="ctr">
              <a:solidFill>
                <a:srgbClr val="385D8A"/>
              </a:solidFill>
              <a:miter lim="800000"/>
              <a:headEnd/>
              <a:tailEnd/>
            </a:ln>
          </p:spPr>
          <p:txBody>
            <a:bodyPr rot="10800000" vert="eaVert" anchor="ctr"/>
            <a:lstStyle/>
            <a:p>
              <a:pPr fontAlgn="auto">
                <a:spcBef>
                  <a:spcPts val="0"/>
                </a:spcBef>
                <a:spcAft>
                  <a:spcPts val="0"/>
                </a:spcAft>
                <a:defRPr/>
              </a:pPr>
              <a:endParaRPr lang="en-US" dirty="0">
                <a:solidFill>
                  <a:schemeClr val="lt1"/>
                </a:solidFill>
                <a:latin typeface="+mn-lt"/>
                <a:cs typeface="+mn-cs"/>
              </a:endParaRPr>
            </a:p>
          </p:txBody>
        </p:sp>
        <p:sp>
          <p:nvSpPr>
            <p:cNvPr id="60" name="Rectangle 59"/>
            <p:cNvSpPr>
              <a:spLocks noChangeAspect="1" noChangeArrowheads="1"/>
            </p:cNvSpPr>
            <p:nvPr/>
          </p:nvSpPr>
          <p:spPr bwMode="auto">
            <a:xfrm rot="5400000">
              <a:off x="3045" y="895"/>
              <a:ext cx="175" cy="112"/>
            </a:xfrm>
            <a:prstGeom prst="rect">
              <a:avLst/>
            </a:prstGeom>
            <a:solidFill>
              <a:srgbClr val="0000FF"/>
            </a:solidFill>
            <a:ln w="25400" algn="ctr">
              <a:solidFill>
                <a:srgbClr val="7F7F7F"/>
              </a:solidFill>
              <a:miter lim="800000"/>
              <a:headEnd/>
              <a:tailEnd/>
            </a:ln>
          </p:spPr>
          <p:txBody>
            <a:bodyPr rot="10800000" vert="eaVert" anchor="ctr"/>
            <a:lstStyle/>
            <a:p>
              <a:pPr fontAlgn="auto">
                <a:spcBef>
                  <a:spcPts val="0"/>
                </a:spcBef>
                <a:spcAft>
                  <a:spcPts val="0"/>
                </a:spcAft>
                <a:defRPr/>
              </a:pPr>
              <a:endParaRPr lang="en-US" dirty="0">
                <a:solidFill>
                  <a:schemeClr val="lt1"/>
                </a:solidFill>
                <a:latin typeface="+mn-lt"/>
                <a:cs typeface="+mn-cs"/>
              </a:endParaRPr>
            </a:p>
          </p:txBody>
        </p:sp>
        <p:sp>
          <p:nvSpPr>
            <p:cNvPr id="61" name="Rectangle 60"/>
            <p:cNvSpPr>
              <a:spLocks noChangeAspect="1" noChangeArrowheads="1"/>
            </p:cNvSpPr>
            <p:nvPr/>
          </p:nvSpPr>
          <p:spPr bwMode="auto">
            <a:xfrm rot="5400000">
              <a:off x="2200" y="967"/>
              <a:ext cx="427" cy="220"/>
            </a:xfrm>
            <a:prstGeom prst="rect">
              <a:avLst/>
            </a:prstGeom>
            <a:solidFill>
              <a:srgbClr val="D9D9D9"/>
            </a:solidFill>
            <a:ln w="25400" algn="ctr">
              <a:solidFill>
                <a:srgbClr val="385D8A"/>
              </a:solidFill>
              <a:miter lim="800000"/>
              <a:headEnd/>
              <a:tailEnd/>
            </a:ln>
          </p:spPr>
          <p:txBody>
            <a:bodyPr rot="10800000" vert="eaVert" anchor="ctr"/>
            <a:lstStyle/>
            <a:p>
              <a:pPr fontAlgn="auto">
                <a:spcBef>
                  <a:spcPts val="0"/>
                </a:spcBef>
                <a:spcAft>
                  <a:spcPts val="0"/>
                </a:spcAft>
                <a:defRPr/>
              </a:pPr>
              <a:endParaRPr lang="en-US" dirty="0">
                <a:solidFill>
                  <a:schemeClr val="lt1"/>
                </a:solidFill>
                <a:latin typeface="+mn-lt"/>
                <a:cs typeface="+mn-cs"/>
              </a:endParaRPr>
            </a:p>
          </p:txBody>
        </p:sp>
        <p:sp>
          <p:nvSpPr>
            <p:cNvPr id="62" name="Rectangle 106"/>
            <p:cNvSpPr>
              <a:spLocks noChangeAspect="1" noChangeArrowheads="1"/>
            </p:cNvSpPr>
            <p:nvPr/>
          </p:nvSpPr>
          <p:spPr bwMode="auto">
            <a:xfrm rot="10800000">
              <a:off x="3141" y="1296"/>
              <a:ext cx="176" cy="64"/>
            </a:xfrm>
            <a:prstGeom prst="rect">
              <a:avLst/>
            </a:prstGeom>
            <a:solidFill>
              <a:srgbClr val="FF6600"/>
            </a:solidFill>
            <a:ln w="25400" algn="ctr">
              <a:solidFill>
                <a:srgbClr val="7F7F7F"/>
              </a:solidFill>
              <a:miter lim="800000"/>
              <a:headEnd/>
              <a:tailEnd/>
            </a:ln>
          </p:spPr>
          <p:txBody>
            <a:bodyPr rot="10800000" anchor="ctr"/>
            <a:lstStyle/>
            <a:p>
              <a:pPr fontAlgn="auto">
                <a:spcBef>
                  <a:spcPts val="0"/>
                </a:spcBef>
                <a:spcAft>
                  <a:spcPts val="0"/>
                </a:spcAft>
                <a:defRPr/>
              </a:pPr>
              <a:endParaRPr lang="en-US" dirty="0">
                <a:solidFill>
                  <a:schemeClr val="lt1"/>
                </a:solidFill>
                <a:latin typeface="+mn-lt"/>
                <a:cs typeface="+mn-cs"/>
              </a:endParaRPr>
            </a:p>
          </p:txBody>
        </p:sp>
        <p:sp>
          <p:nvSpPr>
            <p:cNvPr id="63" name="Rectangle 106"/>
            <p:cNvSpPr>
              <a:spLocks noChangeAspect="1" noChangeArrowheads="1"/>
            </p:cNvSpPr>
            <p:nvPr/>
          </p:nvSpPr>
          <p:spPr bwMode="auto">
            <a:xfrm rot="10800000">
              <a:off x="2657" y="1296"/>
              <a:ext cx="175" cy="64"/>
            </a:xfrm>
            <a:prstGeom prst="rect">
              <a:avLst/>
            </a:prstGeom>
            <a:solidFill>
              <a:srgbClr val="FF6600"/>
            </a:solidFill>
            <a:ln w="25400" algn="ctr">
              <a:solidFill>
                <a:srgbClr val="7F7F7F"/>
              </a:solidFill>
              <a:miter lim="800000"/>
              <a:headEnd/>
              <a:tailEnd/>
            </a:ln>
          </p:spPr>
          <p:txBody>
            <a:bodyPr rot="10800000" anchor="ctr"/>
            <a:lstStyle/>
            <a:p>
              <a:pPr fontAlgn="auto">
                <a:spcBef>
                  <a:spcPts val="0"/>
                </a:spcBef>
                <a:spcAft>
                  <a:spcPts val="0"/>
                </a:spcAft>
                <a:defRPr/>
              </a:pPr>
              <a:endParaRPr lang="en-US" dirty="0">
                <a:solidFill>
                  <a:schemeClr val="lt1"/>
                </a:solidFill>
                <a:latin typeface="+mn-lt"/>
                <a:cs typeface="+mn-cs"/>
              </a:endParaRPr>
            </a:p>
          </p:txBody>
        </p:sp>
      </p:grpSp>
      <p:cxnSp>
        <p:nvCxnSpPr>
          <p:cNvPr id="64" name="Straight Connector 63"/>
          <p:cNvCxnSpPr/>
          <p:nvPr/>
        </p:nvCxnSpPr>
        <p:spPr>
          <a:xfrm flipV="1">
            <a:off x="3542662" y="4923418"/>
            <a:ext cx="0" cy="903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542662" y="5305695"/>
            <a:ext cx="12250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4764959" y="4979420"/>
            <a:ext cx="0" cy="903415"/>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3903332" y="4958841"/>
            <a:ext cx="966897" cy="246221"/>
          </a:xfrm>
          <a:prstGeom prst="rect">
            <a:avLst/>
          </a:prstGeom>
          <a:noFill/>
        </p:spPr>
        <p:txBody>
          <a:bodyPr wrap="square" rtlCol="0">
            <a:spAutoFit/>
          </a:bodyPr>
          <a:lstStyle/>
          <a:p>
            <a:r>
              <a:rPr lang="en-US" sz="1000" dirty="0" smtClean="0"/>
              <a:t>125mm</a:t>
            </a:r>
          </a:p>
        </p:txBody>
      </p:sp>
      <p:cxnSp>
        <p:nvCxnSpPr>
          <p:cNvPr id="68" name="Straight Connector 67"/>
          <p:cNvCxnSpPr/>
          <p:nvPr/>
        </p:nvCxnSpPr>
        <p:spPr>
          <a:xfrm flipV="1">
            <a:off x="3121380" y="6039120"/>
            <a:ext cx="0" cy="476243"/>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3123359" y="6441612"/>
            <a:ext cx="962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3219574" y="4038600"/>
            <a:ext cx="0" cy="2496979"/>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2916654" y="6535579"/>
            <a:ext cx="664746" cy="246221"/>
          </a:xfrm>
          <a:prstGeom prst="rect">
            <a:avLst/>
          </a:prstGeom>
          <a:noFill/>
        </p:spPr>
        <p:txBody>
          <a:bodyPr wrap="square" rtlCol="0">
            <a:spAutoFit/>
          </a:bodyPr>
          <a:lstStyle/>
          <a:p>
            <a:r>
              <a:rPr lang="en-US" sz="1000" dirty="0" smtClean="0"/>
              <a:t>4.75mm</a:t>
            </a:r>
            <a:endParaRPr lang="en-US" sz="1000" dirty="0"/>
          </a:p>
        </p:txBody>
      </p:sp>
      <p:sp>
        <p:nvSpPr>
          <p:cNvPr id="72" name="TextBox 71"/>
          <p:cNvSpPr txBox="1"/>
          <p:nvPr/>
        </p:nvSpPr>
        <p:spPr>
          <a:xfrm>
            <a:off x="5129103" y="3048000"/>
            <a:ext cx="2109897" cy="276999"/>
          </a:xfrm>
          <a:prstGeom prst="rect">
            <a:avLst/>
          </a:prstGeom>
          <a:noFill/>
        </p:spPr>
        <p:txBody>
          <a:bodyPr wrap="square" rtlCol="0">
            <a:spAutoFit/>
          </a:bodyPr>
          <a:lstStyle>
            <a:defPPr>
              <a:defRPr lang="en-US"/>
            </a:defPPr>
            <a:lvl1pPr>
              <a:defRPr sz="1200"/>
            </a:lvl1pPr>
          </a:lstStyle>
          <a:p>
            <a:r>
              <a:rPr lang="en-US" dirty="0"/>
              <a:t>Full extension, 2.0019”</a:t>
            </a:r>
          </a:p>
        </p:txBody>
      </p:sp>
      <p:sp>
        <p:nvSpPr>
          <p:cNvPr id="73" name="TextBox 72"/>
          <p:cNvSpPr txBox="1"/>
          <p:nvPr/>
        </p:nvSpPr>
        <p:spPr>
          <a:xfrm>
            <a:off x="5129103" y="1447800"/>
            <a:ext cx="2109897" cy="276999"/>
          </a:xfrm>
          <a:prstGeom prst="rect">
            <a:avLst/>
          </a:prstGeom>
          <a:noFill/>
        </p:spPr>
        <p:txBody>
          <a:bodyPr wrap="square" rtlCol="0">
            <a:spAutoFit/>
          </a:bodyPr>
          <a:lstStyle/>
          <a:p>
            <a:r>
              <a:rPr lang="en-US" sz="1200" dirty="0" smtClean="0"/>
              <a:t>Full retraction, ~ 0“</a:t>
            </a:r>
          </a:p>
        </p:txBody>
      </p:sp>
      <p:sp>
        <p:nvSpPr>
          <p:cNvPr id="74" name="TextBox 73"/>
          <p:cNvSpPr txBox="1"/>
          <p:nvPr/>
        </p:nvSpPr>
        <p:spPr>
          <a:xfrm>
            <a:off x="5181600" y="5162490"/>
            <a:ext cx="3810000" cy="830997"/>
          </a:xfrm>
          <a:prstGeom prst="rect">
            <a:avLst/>
          </a:prstGeom>
          <a:noFill/>
        </p:spPr>
        <p:txBody>
          <a:bodyPr wrap="square" rtlCol="0">
            <a:spAutoFit/>
          </a:bodyPr>
          <a:lstStyle>
            <a:defPPr>
              <a:defRPr lang="en-US"/>
            </a:defPPr>
            <a:lvl1pPr>
              <a:defRPr sz="1200"/>
            </a:lvl1pPr>
          </a:lstStyle>
          <a:p>
            <a:r>
              <a:rPr lang="en-US" dirty="0"/>
              <a:t>Shift CCW limit switch back ~4.75mm</a:t>
            </a:r>
          </a:p>
          <a:p>
            <a:endParaRPr lang="en-US" dirty="0"/>
          </a:p>
          <a:p>
            <a:r>
              <a:rPr lang="en-US" dirty="0"/>
              <a:t>Ensures a ~3mm safety zone before bottoming out piston in cylinder and destroying actuator components</a:t>
            </a:r>
          </a:p>
        </p:txBody>
      </p:sp>
    </p:spTree>
    <p:extLst>
      <p:ext uri="{BB962C8B-B14F-4D97-AF65-F5344CB8AC3E}">
        <p14:creationId xmlns:p14="http://schemas.microsoft.com/office/powerpoint/2010/main" val="26504550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792" y="709136"/>
            <a:ext cx="3894992" cy="2492990"/>
          </a:xfrm>
          <a:prstGeom prst="rect">
            <a:avLst/>
          </a:prstGeom>
          <a:noFill/>
        </p:spPr>
        <p:txBody>
          <a:bodyPr wrap="square" rtlCol="0">
            <a:spAutoFit/>
          </a:bodyPr>
          <a:lstStyle/>
          <a:p>
            <a:r>
              <a:rPr lang="en-US" sz="1200" dirty="0" smtClean="0"/>
              <a:t>Opened valves, cycled piston slowly, re-transferred water, no bubbles, </a:t>
            </a:r>
            <a:r>
              <a:rPr lang="en-US" sz="1200" b="1" dirty="0" smtClean="0"/>
              <a:t>extended slave by 0.5mm from bottomed out</a:t>
            </a:r>
            <a:r>
              <a:rPr lang="en-US" sz="1200" dirty="0" smtClean="0"/>
              <a:t>, lowered load cell w/ silicon until ~7N, incremented until LVDT had moved 0.05mm</a:t>
            </a:r>
          </a:p>
          <a:p>
            <a:r>
              <a:rPr lang="en-US" sz="1200" dirty="0" smtClean="0"/>
              <a:t>Started experiment.</a:t>
            </a:r>
          </a:p>
          <a:p>
            <a:endParaRPr lang="en-US" sz="1200" dirty="0"/>
          </a:p>
          <a:p>
            <a:r>
              <a:rPr lang="en-US" sz="1200" b="1" dirty="0" smtClean="0"/>
              <a:t>Repeat of last test except slightly extended slave at start.</a:t>
            </a:r>
          </a:p>
          <a:p>
            <a:r>
              <a:rPr lang="en-US" sz="1200" b="1" dirty="0" smtClean="0"/>
              <a:t>Took short video during testing, you can clearly see movement at acrylic back plate, threaded rods, and acrylic plate between rods that load cell attaches to.  Plastic is </a:t>
            </a:r>
            <a:r>
              <a:rPr lang="en-US" sz="1200" b="1" dirty="0"/>
              <a:t>viscoelastic…   </a:t>
            </a:r>
            <a:r>
              <a:rPr lang="en-US" sz="1200" b="1" dirty="0">
                <a:hlinkClick r:id="rId2"/>
              </a:rPr>
              <a:t>http://</a:t>
            </a:r>
            <a:r>
              <a:rPr lang="en-US" sz="1200" b="1" dirty="0" smtClean="0">
                <a:hlinkClick r:id="rId2"/>
              </a:rPr>
              <a:t>tinyurl.com/87qc3ko</a:t>
            </a:r>
            <a:endParaRPr lang="en-US" sz="1200" b="1" dirty="0" smtClean="0"/>
          </a:p>
          <a:p>
            <a:endParaRPr lang="en-US" sz="1200" b="1" dirty="0" smtClean="0"/>
          </a:p>
          <a:p>
            <a:r>
              <a:rPr lang="en-US" sz="1200" b="1" dirty="0" smtClean="0"/>
              <a:t>Max position of platen within -4.4% of target of 10mm</a:t>
            </a:r>
          </a:p>
        </p:txBody>
      </p:sp>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01/10/12</a:t>
            </a:r>
          </a:p>
          <a:p>
            <a:r>
              <a:rPr lang="en-US" sz="1200" dirty="0"/>
              <a:t>“</a:t>
            </a:r>
            <a:r>
              <a:rPr lang="en-US" sz="1200" dirty="0" smtClean="0"/>
              <a:t>WaveformOutputTDMS_03c.m</a:t>
            </a:r>
            <a:r>
              <a:rPr lang="en-US" sz="1200" dirty="0"/>
              <a:t>”, “</a:t>
            </a:r>
            <a:r>
              <a:rPr lang="en-US" sz="1200" dirty="0" smtClean="0"/>
              <a:t>Master_rev_14b…vi”</a:t>
            </a:r>
          </a:p>
          <a:p>
            <a:r>
              <a:rPr lang="en-US" sz="1200" dirty="0" smtClean="0"/>
              <a:t>500 cycles</a:t>
            </a:r>
            <a:r>
              <a:rPr lang="en-US" sz="1200" dirty="0"/>
              <a:t>, </a:t>
            </a:r>
            <a:r>
              <a:rPr lang="en-US" sz="1200" dirty="0" smtClean="0"/>
              <a:t>triangle @ 1.0 Hz</a:t>
            </a:r>
            <a:r>
              <a:rPr lang="en-US" sz="1200" dirty="0"/>
              <a:t>, </a:t>
            </a:r>
            <a:r>
              <a:rPr lang="en-US" sz="1200" dirty="0" smtClean="0"/>
              <a:t>10.0 mm (x 1.0281573 hydraulic factor) displacement, </a:t>
            </a:r>
            <a:r>
              <a:rPr lang="en-US" sz="1200" dirty="0"/>
              <a:t>2500 kHz sampling </a:t>
            </a:r>
            <a:r>
              <a:rPr lang="en-US" sz="1200" dirty="0" smtClean="0"/>
              <a:t>rate</a:t>
            </a:r>
            <a:endParaRPr lang="en-US" sz="1200"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61685"/>
            <a:ext cx="4572000" cy="3696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20571"/>
            <a:ext cx="4572000" cy="3737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838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792" y="709136"/>
            <a:ext cx="3894992" cy="2123658"/>
          </a:xfrm>
          <a:prstGeom prst="rect">
            <a:avLst/>
          </a:prstGeom>
          <a:noFill/>
        </p:spPr>
        <p:txBody>
          <a:bodyPr wrap="square" rtlCol="0">
            <a:spAutoFit/>
          </a:bodyPr>
          <a:lstStyle/>
          <a:p>
            <a:r>
              <a:rPr lang="en-US" sz="1200" dirty="0" smtClean="0"/>
              <a:t>Opened valves, did not cycle pistons or move starting position from where last test ended, re-transferred water, no bubbles, </a:t>
            </a:r>
            <a:r>
              <a:rPr lang="en-US" sz="1200" b="1" dirty="0" smtClean="0"/>
              <a:t>extended slave by 0.5mm from bottomed out</a:t>
            </a:r>
            <a:r>
              <a:rPr lang="en-US" sz="1200" dirty="0" smtClean="0"/>
              <a:t>, lowered load cell w/ silicon until ~7N, incremented until LVDT had moved 0.05mm</a:t>
            </a:r>
          </a:p>
          <a:p>
            <a:r>
              <a:rPr lang="en-US" sz="1200" dirty="0" smtClean="0"/>
              <a:t>Started experiment.</a:t>
            </a:r>
          </a:p>
          <a:p>
            <a:endParaRPr lang="en-US" sz="1200" dirty="0"/>
          </a:p>
          <a:p>
            <a:r>
              <a:rPr lang="en-US" sz="1200" b="1" dirty="0" smtClean="0"/>
              <a:t>Repeat of last test except only 2mm at 1.0Hz.</a:t>
            </a:r>
          </a:p>
          <a:p>
            <a:endParaRPr lang="en-US" sz="1200" b="1" dirty="0" smtClean="0"/>
          </a:p>
          <a:p>
            <a:endParaRPr lang="en-US" sz="1200" b="1" dirty="0"/>
          </a:p>
          <a:p>
            <a:r>
              <a:rPr lang="en-US" sz="1200" b="1" dirty="0" smtClean="0"/>
              <a:t>Max position of platen within -1.5% of target of </a:t>
            </a:r>
            <a:r>
              <a:rPr lang="en-US" sz="1200" b="1" dirty="0"/>
              <a:t>2</a:t>
            </a:r>
            <a:r>
              <a:rPr lang="en-US" sz="1200" b="1" dirty="0" smtClean="0"/>
              <a:t>mm</a:t>
            </a:r>
          </a:p>
        </p:txBody>
      </p:sp>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01/10/12</a:t>
            </a:r>
          </a:p>
          <a:p>
            <a:r>
              <a:rPr lang="en-US" sz="1200" dirty="0"/>
              <a:t>“</a:t>
            </a:r>
            <a:r>
              <a:rPr lang="en-US" sz="1200" dirty="0" smtClean="0"/>
              <a:t>WaveformOutputTDMS_03c.m</a:t>
            </a:r>
            <a:r>
              <a:rPr lang="en-US" sz="1200" dirty="0"/>
              <a:t>”, “</a:t>
            </a:r>
            <a:r>
              <a:rPr lang="en-US" sz="1200" dirty="0" smtClean="0"/>
              <a:t>Master_rev_14b…vi”</a:t>
            </a:r>
          </a:p>
          <a:p>
            <a:r>
              <a:rPr lang="en-US" sz="1200" dirty="0" smtClean="0"/>
              <a:t>500 cycles</a:t>
            </a:r>
            <a:r>
              <a:rPr lang="en-US" sz="1200" dirty="0"/>
              <a:t>, </a:t>
            </a:r>
            <a:r>
              <a:rPr lang="en-US" sz="1200" dirty="0" smtClean="0"/>
              <a:t>triangle @ 1.0 Hz</a:t>
            </a:r>
            <a:r>
              <a:rPr lang="en-US" sz="1200" dirty="0"/>
              <a:t>, </a:t>
            </a:r>
            <a:r>
              <a:rPr lang="en-US" sz="1200" b="1" dirty="0" smtClean="0"/>
              <a:t>2.0 mm </a:t>
            </a:r>
            <a:r>
              <a:rPr lang="en-US" sz="1200" dirty="0" smtClean="0"/>
              <a:t>(x 1.0281573 hydraulic factor) displacement, </a:t>
            </a:r>
            <a:r>
              <a:rPr lang="en-US" sz="1200" dirty="0"/>
              <a:t>2500 kHz sampling </a:t>
            </a:r>
            <a:r>
              <a:rPr lang="en-US" sz="1200" dirty="0" smtClean="0"/>
              <a:t>rate</a:t>
            </a:r>
            <a:endParaRPr lang="en-US" sz="1200"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038819"/>
            <a:ext cx="4572000" cy="3819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8098"/>
            <a:ext cx="4572000" cy="3679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0"/>
            <a:ext cx="3657600" cy="2940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6403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792" y="771942"/>
            <a:ext cx="3894992" cy="2123658"/>
          </a:xfrm>
          <a:prstGeom prst="rect">
            <a:avLst/>
          </a:prstGeom>
          <a:noFill/>
        </p:spPr>
        <p:txBody>
          <a:bodyPr wrap="square" rtlCol="0">
            <a:spAutoFit/>
          </a:bodyPr>
          <a:lstStyle/>
          <a:p>
            <a:endParaRPr lang="en-US" sz="1200" dirty="0" smtClean="0"/>
          </a:p>
          <a:p>
            <a:r>
              <a:rPr lang="en-US" sz="1200" dirty="0" smtClean="0"/>
              <a:t>Opened valves, did not cycle pistons or move starting position from where last test ended, re-transferred water, no bubbles, extended slave by 0.5mm from bottomed out, lowered load cell w/ silicon until ~7N, incremented until LVDT had moved 0.05mm</a:t>
            </a:r>
          </a:p>
          <a:p>
            <a:r>
              <a:rPr lang="en-US" sz="1200" dirty="0" smtClean="0"/>
              <a:t>Started experiment.</a:t>
            </a:r>
          </a:p>
          <a:p>
            <a:endParaRPr lang="en-US" sz="1200" dirty="0"/>
          </a:p>
          <a:p>
            <a:r>
              <a:rPr lang="en-US" sz="1200" b="1" dirty="0" smtClean="0"/>
              <a:t>Same as last, but 2.0mm sine instead of triangle.</a:t>
            </a:r>
          </a:p>
          <a:p>
            <a:endParaRPr lang="en-US" sz="1200" b="1" dirty="0"/>
          </a:p>
          <a:p>
            <a:r>
              <a:rPr lang="en-US" sz="1200" b="1" dirty="0" smtClean="0"/>
              <a:t>Max position of platen within -3.87% of target of </a:t>
            </a:r>
            <a:r>
              <a:rPr lang="en-US" sz="1200" b="1" dirty="0"/>
              <a:t>2</a:t>
            </a:r>
            <a:r>
              <a:rPr lang="en-US" sz="1200" b="1" dirty="0" smtClean="0"/>
              <a:t>mm</a:t>
            </a:r>
          </a:p>
        </p:txBody>
      </p:sp>
      <p:sp>
        <p:nvSpPr>
          <p:cNvPr id="8" name="TextBox 7"/>
          <p:cNvSpPr txBox="1"/>
          <p:nvPr/>
        </p:nvSpPr>
        <p:spPr>
          <a:xfrm>
            <a:off x="1" y="0"/>
            <a:ext cx="9144000" cy="861774"/>
          </a:xfrm>
          <a:prstGeom prst="rect">
            <a:avLst/>
          </a:prstGeom>
          <a:noFill/>
        </p:spPr>
        <p:txBody>
          <a:bodyPr wrap="square" rtlCol="0">
            <a:spAutoFit/>
          </a:bodyPr>
          <a:lstStyle/>
          <a:p>
            <a:r>
              <a:rPr lang="en-US" sz="1400" b="1" dirty="0" smtClean="0"/>
              <a:t>Displacement testing 01/10/12</a:t>
            </a:r>
          </a:p>
          <a:p>
            <a:r>
              <a:rPr lang="en-US" sz="1200" dirty="0"/>
              <a:t>“</a:t>
            </a:r>
            <a:r>
              <a:rPr lang="en-US" sz="1200" dirty="0" smtClean="0"/>
              <a:t>WaveformOutputTDMS_03c.m</a:t>
            </a:r>
            <a:r>
              <a:rPr lang="en-US" sz="1200" dirty="0"/>
              <a:t>”, “</a:t>
            </a:r>
            <a:r>
              <a:rPr lang="en-US" sz="1200" dirty="0" smtClean="0"/>
              <a:t>Master_rev_14b…vi”</a:t>
            </a:r>
          </a:p>
          <a:p>
            <a:r>
              <a:rPr lang="en-US" sz="1200" dirty="0" smtClean="0"/>
              <a:t>500 cycles</a:t>
            </a:r>
            <a:r>
              <a:rPr lang="en-US" sz="1200" dirty="0"/>
              <a:t>, </a:t>
            </a:r>
            <a:r>
              <a:rPr lang="en-US" sz="1200" b="1" dirty="0" smtClean="0"/>
              <a:t>sine </a:t>
            </a:r>
            <a:r>
              <a:rPr lang="en-US" sz="1200" dirty="0" smtClean="0"/>
              <a:t>@ 1.0 Hz</a:t>
            </a:r>
            <a:r>
              <a:rPr lang="en-US" sz="1200" dirty="0"/>
              <a:t>, </a:t>
            </a:r>
            <a:r>
              <a:rPr lang="en-US" sz="1200" dirty="0" smtClean="0"/>
              <a:t>2.0 mm</a:t>
            </a:r>
            <a:r>
              <a:rPr lang="en-US" sz="1200" b="1" dirty="0" smtClean="0"/>
              <a:t> </a:t>
            </a:r>
            <a:r>
              <a:rPr lang="en-US" sz="1200" dirty="0" smtClean="0"/>
              <a:t>(x 1.0281573 hydraulic factor) displacement, </a:t>
            </a:r>
            <a:r>
              <a:rPr lang="en-US" sz="1200" dirty="0"/>
              <a:t>2500 kHz sampling </a:t>
            </a:r>
            <a:r>
              <a:rPr lang="en-US" sz="1200" dirty="0" smtClean="0"/>
              <a:t>rate</a:t>
            </a:r>
          </a:p>
          <a:p>
            <a:r>
              <a:rPr lang="en-US" sz="1200" dirty="0" smtClean="0"/>
              <a:t>(</a:t>
            </a:r>
            <a:r>
              <a:rPr lang="en-US" sz="1200" dirty="0" err="1" smtClean="0"/>
              <a:t>acc</a:t>
            </a:r>
            <a:r>
              <a:rPr lang="en-US" sz="1200" dirty="0" smtClean="0"/>
              <a:t> = 21.2549 rev/s/s, </a:t>
            </a:r>
            <a:r>
              <a:rPr lang="en-US" sz="1200" dirty="0" err="1" smtClean="0"/>
              <a:t>vel</a:t>
            </a:r>
            <a:r>
              <a:rPr lang="en-US" sz="1200" dirty="0" smtClean="0"/>
              <a:t> = 5.2253 rev/s)</a:t>
            </a:r>
            <a:endParaRPr lang="en-US" sz="12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988664"/>
            <a:ext cx="4572000" cy="3869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9828"/>
            <a:ext cx="4572000" cy="3738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0"/>
            <a:ext cx="3657600" cy="2923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0108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792" y="771942"/>
            <a:ext cx="3894992" cy="2123658"/>
          </a:xfrm>
          <a:prstGeom prst="rect">
            <a:avLst/>
          </a:prstGeom>
          <a:noFill/>
        </p:spPr>
        <p:txBody>
          <a:bodyPr wrap="square" rtlCol="0">
            <a:spAutoFit/>
          </a:bodyPr>
          <a:lstStyle/>
          <a:p>
            <a:endParaRPr lang="en-US" sz="1200" dirty="0" smtClean="0"/>
          </a:p>
          <a:p>
            <a:r>
              <a:rPr lang="en-US" sz="1200" dirty="0" smtClean="0"/>
              <a:t>Opened valves, did not cycle pistons or move starting position from where last test ended, re-transferred water, no bubbles, extended slave by 0.5mm from bottomed out, lowered load cell w/ silicon until ~7N, incremented until LVDT had moved 0.05mm</a:t>
            </a:r>
          </a:p>
          <a:p>
            <a:r>
              <a:rPr lang="en-US" sz="1200" dirty="0" smtClean="0"/>
              <a:t>Started experiment.</a:t>
            </a:r>
          </a:p>
          <a:p>
            <a:endParaRPr lang="en-US" sz="1200" dirty="0"/>
          </a:p>
          <a:p>
            <a:r>
              <a:rPr lang="en-US" sz="1200" b="1" dirty="0" smtClean="0"/>
              <a:t>Exact same test.  Checking repeatability.</a:t>
            </a:r>
          </a:p>
          <a:p>
            <a:endParaRPr lang="en-US" sz="1200" b="1" dirty="0"/>
          </a:p>
          <a:p>
            <a:r>
              <a:rPr lang="en-US" sz="1200" b="1" dirty="0" smtClean="0"/>
              <a:t>Max position of platen within -2.4% of target of </a:t>
            </a:r>
            <a:r>
              <a:rPr lang="en-US" sz="1200" b="1" dirty="0"/>
              <a:t>2</a:t>
            </a:r>
            <a:r>
              <a:rPr lang="en-US" sz="1200" b="1" dirty="0" smtClean="0"/>
              <a:t>mm</a:t>
            </a:r>
          </a:p>
        </p:txBody>
      </p:sp>
      <p:sp>
        <p:nvSpPr>
          <p:cNvPr id="8" name="TextBox 7"/>
          <p:cNvSpPr txBox="1"/>
          <p:nvPr/>
        </p:nvSpPr>
        <p:spPr>
          <a:xfrm>
            <a:off x="1" y="0"/>
            <a:ext cx="9144000" cy="861774"/>
          </a:xfrm>
          <a:prstGeom prst="rect">
            <a:avLst/>
          </a:prstGeom>
          <a:noFill/>
        </p:spPr>
        <p:txBody>
          <a:bodyPr wrap="square" rtlCol="0">
            <a:spAutoFit/>
          </a:bodyPr>
          <a:lstStyle/>
          <a:p>
            <a:r>
              <a:rPr lang="en-US" sz="1400" b="1" dirty="0" smtClean="0"/>
              <a:t>Displacement testing 01/10/12</a:t>
            </a:r>
          </a:p>
          <a:p>
            <a:r>
              <a:rPr lang="en-US" sz="1200" dirty="0"/>
              <a:t>“</a:t>
            </a:r>
            <a:r>
              <a:rPr lang="en-US" sz="1200" dirty="0" smtClean="0"/>
              <a:t>WaveformOutputTDMS_03c.m</a:t>
            </a:r>
            <a:r>
              <a:rPr lang="en-US" sz="1200" dirty="0"/>
              <a:t>”, “</a:t>
            </a:r>
            <a:r>
              <a:rPr lang="en-US" sz="1200" dirty="0" smtClean="0"/>
              <a:t>Master_rev_14b…vi”</a:t>
            </a:r>
          </a:p>
          <a:p>
            <a:r>
              <a:rPr lang="en-US" sz="1200" dirty="0" smtClean="0"/>
              <a:t>500 cycles</a:t>
            </a:r>
            <a:r>
              <a:rPr lang="en-US" sz="1200" dirty="0"/>
              <a:t>, </a:t>
            </a:r>
            <a:r>
              <a:rPr lang="en-US" sz="1200" dirty="0" smtClean="0"/>
              <a:t>sine</a:t>
            </a:r>
            <a:r>
              <a:rPr lang="en-US" sz="1200" b="1" dirty="0" smtClean="0"/>
              <a:t> </a:t>
            </a:r>
            <a:r>
              <a:rPr lang="en-US" sz="1200" dirty="0" smtClean="0"/>
              <a:t>@ 1.0 Hz</a:t>
            </a:r>
            <a:r>
              <a:rPr lang="en-US" sz="1200" dirty="0"/>
              <a:t>, </a:t>
            </a:r>
            <a:r>
              <a:rPr lang="en-US" sz="1200" dirty="0" smtClean="0"/>
              <a:t>2.0 mm</a:t>
            </a:r>
            <a:r>
              <a:rPr lang="en-US" sz="1200" b="1" dirty="0" smtClean="0"/>
              <a:t> </a:t>
            </a:r>
            <a:r>
              <a:rPr lang="en-US" sz="1200" dirty="0" smtClean="0"/>
              <a:t>(x 1.0281573 hydraulic factor) displacement, </a:t>
            </a:r>
            <a:r>
              <a:rPr lang="en-US" sz="1200" dirty="0"/>
              <a:t>2500 kHz sampling </a:t>
            </a:r>
            <a:r>
              <a:rPr lang="en-US" sz="1200" dirty="0" smtClean="0"/>
              <a:t>rate</a:t>
            </a:r>
          </a:p>
          <a:p>
            <a:r>
              <a:rPr lang="en-US" sz="1200" dirty="0" smtClean="0"/>
              <a:t>(</a:t>
            </a:r>
            <a:r>
              <a:rPr lang="en-US" sz="1200" dirty="0" err="1" smtClean="0"/>
              <a:t>acc</a:t>
            </a:r>
            <a:r>
              <a:rPr lang="en-US" sz="1200" dirty="0" smtClean="0"/>
              <a:t> = 21.2549 rev/s/s, </a:t>
            </a:r>
            <a:r>
              <a:rPr lang="en-US" sz="1200" dirty="0" err="1" smtClean="0"/>
              <a:t>vel</a:t>
            </a:r>
            <a:r>
              <a:rPr lang="en-US" sz="1200" dirty="0" smtClean="0"/>
              <a:t> = 5.2253 rev/s)</a:t>
            </a:r>
            <a:endParaRPr lang="en-US" sz="120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988664"/>
            <a:ext cx="4572000" cy="3869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7273"/>
            <a:ext cx="4572000" cy="3740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0"/>
            <a:ext cx="3657600" cy="2954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1597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792" y="771942"/>
            <a:ext cx="3894992" cy="1754326"/>
          </a:xfrm>
          <a:prstGeom prst="rect">
            <a:avLst/>
          </a:prstGeom>
          <a:noFill/>
        </p:spPr>
        <p:txBody>
          <a:bodyPr wrap="square" rtlCol="0">
            <a:spAutoFit/>
          </a:bodyPr>
          <a:lstStyle/>
          <a:p>
            <a:r>
              <a:rPr lang="en-US" sz="1200" dirty="0" smtClean="0"/>
              <a:t>New water, bled, cycled piston, cycled water with syringes, extended slave by 0.5mm from bottomed out, </a:t>
            </a:r>
            <a:r>
              <a:rPr lang="en-US" sz="1200" b="1" dirty="0" smtClean="0"/>
              <a:t>no resistance on platen</a:t>
            </a:r>
            <a:r>
              <a:rPr lang="en-US" sz="1200" dirty="0" smtClean="0"/>
              <a:t>, incremented until LVDT had moved 0.05mm.</a:t>
            </a:r>
          </a:p>
          <a:p>
            <a:r>
              <a:rPr lang="en-US" sz="1200" dirty="0" smtClean="0"/>
              <a:t>Started experiment.</a:t>
            </a:r>
          </a:p>
          <a:p>
            <a:endParaRPr lang="en-US" sz="1200" dirty="0"/>
          </a:p>
          <a:p>
            <a:r>
              <a:rPr lang="en-US" sz="1200" b="1" dirty="0" smtClean="0"/>
              <a:t>Repeat of 1-10_01, without load on platen.</a:t>
            </a:r>
          </a:p>
          <a:p>
            <a:endParaRPr lang="en-US" sz="1200" b="1" dirty="0"/>
          </a:p>
          <a:p>
            <a:r>
              <a:rPr lang="en-US" sz="1200" b="1" dirty="0" smtClean="0"/>
              <a:t>Max position of platen within +1.1% of target of 10mm</a:t>
            </a:r>
          </a:p>
        </p:txBody>
      </p:sp>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01/11/12</a:t>
            </a:r>
          </a:p>
          <a:p>
            <a:r>
              <a:rPr lang="en-US" sz="1200" dirty="0"/>
              <a:t>“</a:t>
            </a:r>
            <a:r>
              <a:rPr lang="en-US" sz="1200" dirty="0" smtClean="0"/>
              <a:t>WaveformOutputTDMS_03c.m</a:t>
            </a:r>
            <a:r>
              <a:rPr lang="en-US" sz="1200" dirty="0"/>
              <a:t>”, “</a:t>
            </a:r>
            <a:r>
              <a:rPr lang="en-US" sz="1200" dirty="0" smtClean="0"/>
              <a:t>Master_rev_14b…vi”</a:t>
            </a:r>
          </a:p>
          <a:p>
            <a:r>
              <a:rPr lang="en-US" sz="1200" b="1" dirty="0" smtClean="0"/>
              <a:t>200 cycles</a:t>
            </a:r>
            <a:r>
              <a:rPr lang="en-US" sz="1200" b="1" dirty="0"/>
              <a:t>, </a:t>
            </a:r>
            <a:r>
              <a:rPr lang="en-US" sz="1200" b="1" dirty="0" smtClean="0"/>
              <a:t>triangle @ 1.0 Hz</a:t>
            </a:r>
            <a:r>
              <a:rPr lang="en-US" sz="1200" b="1" dirty="0"/>
              <a:t>, </a:t>
            </a:r>
            <a:r>
              <a:rPr lang="en-US" sz="1200" b="1" dirty="0" smtClean="0"/>
              <a:t>10.0 mm </a:t>
            </a:r>
            <a:r>
              <a:rPr lang="en-US" sz="1200" dirty="0" smtClean="0"/>
              <a:t>(x 1.0281573 hydraulic factor) displacement, </a:t>
            </a:r>
            <a:r>
              <a:rPr lang="en-US" sz="1200" dirty="0"/>
              <a:t>2500 kHz sampling </a:t>
            </a:r>
            <a:r>
              <a:rPr lang="en-US" sz="1200" dirty="0" smtClean="0"/>
              <a:t>rate</a:t>
            </a: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60510"/>
            <a:ext cx="4572000" cy="3597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5155" y="0"/>
            <a:ext cx="3657600" cy="3149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038707"/>
            <a:ext cx="4572000" cy="3819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1092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792" y="381000"/>
            <a:ext cx="9152792" cy="1200329"/>
          </a:xfrm>
          <a:prstGeom prst="rect">
            <a:avLst/>
          </a:prstGeom>
          <a:noFill/>
        </p:spPr>
        <p:txBody>
          <a:bodyPr wrap="square" rtlCol="0">
            <a:spAutoFit/>
          </a:bodyPr>
          <a:lstStyle/>
          <a:p>
            <a:pPr marL="171450" indent="-171450">
              <a:buFont typeface="Arial" pitchFamily="34" charset="0"/>
              <a:buChar char="•"/>
            </a:pPr>
            <a:r>
              <a:rPr lang="en-US" sz="1200" dirty="0" smtClean="0"/>
              <a:t>Test on previous slide shows LVDT leading encoder by nearly 0.5 seconds.</a:t>
            </a:r>
          </a:p>
          <a:p>
            <a:pPr marL="171450" indent="-171450">
              <a:buFont typeface="Arial" pitchFamily="34" charset="0"/>
              <a:buChar char="•"/>
            </a:pPr>
            <a:r>
              <a:rPr lang="en-US" sz="1200" dirty="0" smtClean="0"/>
              <a:t>As a double-check, I opened the TDMS file in LabVIEW with a TDMS reader, to ensure that it wasn’t MATLAB doing something weird.  Looks the same.</a:t>
            </a:r>
          </a:p>
          <a:p>
            <a:pPr marL="171450" indent="-171450">
              <a:buFont typeface="Arial" pitchFamily="34" charset="0"/>
              <a:buChar char="•"/>
            </a:pPr>
            <a:endParaRPr lang="en-US" sz="1200" dirty="0"/>
          </a:p>
          <a:p>
            <a:pPr marL="171450" indent="-171450">
              <a:buFont typeface="Arial" pitchFamily="34" charset="0"/>
              <a:buChar char="•"/>
            </a:pPr>
            <a:r>
              <a:rPr lang="en-US" sz="1200" dirty="0" smtClean="0"/>
              <a:t>12-15-2011_01 is from the LVDT strapped onto the encoder; Lag of LVDT behind encoder should be (theoretically) zero, there is actually 0.01455 seconds lag.</a:t>
            </a:r>
          </a:p>
        </p:txBody>
      </p:sp>
      <p:sp>
        <p:nvSpPr>
          <p:cNvPr id="8" name="TextBox 7"/>
          <p:cNvSpPr txBox="1"/>
          <p:nvPr/>
        </p:nvSpPr>
        <p:spPr>
          <a:xfrm>
            <a:off x="1" y="0"/>
            <a:ext cx="9144000" cy="307777"/>
          </a:xfrm>
          <a:prstGeom prst="rect">
            <a:avLst/>
          </a:prstGeom>
          <a:noFill/>
        </p:spPr>
        <p:txBody>
          <a:bodyPr wrap="square" rtlCol="0">
            <a:spAutoFit/>
          </a:bodyPr>
          <a:lstStyle/>
          <a:p>
            <a:r>
              <a:rPr lang="en-US" sz="1400" b="1" dirty="0" smtClean="0"/>
              <a:t>Displacement testing 01/11/12</a:t>
            </a:r>
          </a:p>
        </p:txBody>
      </p:sp>
      <p:pic>
        <p:nvPicPr>
          <p:cNvPr id="1843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2828" y="1814775"/>
            <a:ext cx="4572000" cy="38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702332"/>
            <a:ext cx="4572000" cy="3936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95448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792" y="228600"/>
            <a:ext cx="9152792" cy="1200329"/>
          </a:xfrm>
          <a:prstGeom prst="rect">
            <a:avLst/>
          </a:prstGeom>
          <a:noFill/>
        </p:spPr>
        <p:txBody>
          <a:bodyPr wrap="square" rtlCol="0">
            <a:spAutoFit/>
          </a:bodyPr>
          <a:lstStyle/>
          <a:p>
            <a:pPr marL="228600" indent="-228600">
              <a:buFont typeface="+mj-lt"/>
              <a:buAutoNum type="arabicPeriod"/>
            </a:pPr>
            <a:r>
              <a:rPr lang="en-US" sz="1200" dirty="0" smtClean="0"/>
              <a:t>Same everything as before, didn’t do a thing to it, just ran 50 cycles to observe with my eyes; by sight, they were in sync. LVDT is ahead of encoder by approx. 0.011 seconds, set at usual 250 samples/collection, 2500 Hz rate.</a:t>
            </a:r>
          </a:p>
          <a:p>
            <a:pPr marL="228600" indent="-228600">
              <a:buFont typeface="+mj-lt"/>
              <a:buAutoNum type="arabicPeriod"/>
            </a:pPr>
            <a:r>
              <a:rPr lang="en-US" sz="1200" dirty="0" smtClean="0"/>
              <a:t>Changed LabVIEW to acquire 1000 samples/collection, same data rate. New time lead is approximately 0.02 seconds.</a:t>
            </a:r>
          </a:p>
          <a:p>
            <a:pPr marL="228600" indent="-228600">
              <a:buFont typeface="+mj-lt"/>
              <a:buAutoNum type="arabicPeriod"/>
            </a:pPr>
            <a:r>
              <a:rPr lang="en-US" sz="1200" dirty="0" smtClean="0"/>
              <a:t>Changed to acquire 2500 samples/collection, same data rate.  New time lead is 0.022 seconds.</a:t>
            </a:r>
          </a:p>
          <a:p>
            <a:pPr marL="228600" indent="-228600">
              <a:buFont typeface="+mj-lt"/>
              <a:buAutoNum type="arabicPeriod"/>
            </a:pPr>
            <a:r>
              <a:rPr lang="en-US" sz="1200" dirty="0" smtClean="0"/>
              <a:t>Changed to 250 samples/collection, 1000 samples second. </a:t>
            </a:r>
            <a:r>
              <a:rPr lang="en-US" sz="1200" dirty="0"/>
              <a:t>New time lead is </a:t>
            </a:r>
            <a:r>
              <a:rPr lang="en-US" sz="1200" dirty="0" smtClean="0"/>
              <a:t>0.022 </a:t>
            </a:r>
            <a:r>
              <a:rPr lang="en-US" sz="1200" dirty="0"/>
              <a:t>seconds</a:t>
            </a:r>
            <a:r>
              <a:rPr lang="en-US" sz="1200" dirty="0" smtClean="0"/>
              <a:t>.</a:t>
            </a:r>
          </a:p>
          <a:p>
            <a:pPr marL="228600" indent="-228600">
              <a:buFont typeface="+mj-lt"/>
              <a:buAutoNum type="arabicPeriod"/>
            </a:pPr>
            <a:r>
              <a:rPr lang="en-US" sz="1200" dirty="0" smtClean="0"/>
              <a:t>Changed to 25 samples/collection, 1000 samples/second.  ERROR IN LABVIEW, ATTEMPTED TO READ SAMPLES NO LONGER AVAILABLE.</a:t>
            </a:r>
          </a:p>
        </p:txBody>
      </p:sp>
      <p:sp>
        <p:nvSpPr>
          <p:cNvPr id="8" name="TextBox 7"/>
          <p:cNvSpPr txBox="1"/>
          <p:nvPr/>
        </p:nvSpPr>
        <p:spPr>
          <a:xfrm>
            <a:off x="1" y="0"/>
            <a:ext cx="9144000" cy="307777"/>
          </a:xfrm>
          <a:prstGeom prst="rect">
            <a:avLst/>
          </a:prstGeom>
          <a:noFill/>
        </p:spPr>
        <p:txBody>
          <a:bodyPr wrap="square" rtlCol="0">
            <a:spAutoFit/>
          </a:bodyPr>
          <a:lstStyle/>
          <a:p>
            <a:r>
              <a:rPr lang="en-US" sz="1400" b="1" dirty="0" smtClean="0"/>
              <a:t>Displacement testing 01/11/12</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35" y="1687233"/>
            <a:ext cx="2743200" cy="238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687231"/>
            <a:ext cx="2743200" cy="241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1687233"/>
            <a:ext cx="2743200" cy="2417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035" y="4119623"/>
            <a:ext cx="2743200" cy="2411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6957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792" y="771942"/>
            <a:ext cx="5495192" cy="2308324"/>
          </a:xfrm>
          <a:prstGeom prst="rect">
            <a:avLst/>
          </a:prstGeom>
          <a:noFill/>
        </p:spPr>
        <p:txBody>
          <a:bodyPr wrap="square" rtlCol="0">
            <a:spAutoFit/>
          </a:bodyPr>
          <a:lstStyle/>
          <a:p>
            <a:r>
              <a:rPr lang="en-US" sz="1200" dirty="0" smtClean="0"/>
              <a:t>New water, bled, cycled piston, cycled water with syringes, extended slave by 0.5mm from bottomed out, </a:t>
            </a:r>
            <a:r>
              <a:rPr lang="en-US" sz="1200" b="1" dirty="0" smtClean="0"/>
              <a:t>silicone on platen, lowered load cell until ~7N</a:t>
            </a:r>
            <a:r>
              <a:rPr lang="en-US" sz="1200" dirty="0" smtClean="0"/>
              <a:t>, then incremented until LVDT had moved 0.05mm.</a:t>
            </a:r>
          </a:p>
          <a:p>
            <a:r>
              <a:rPr lang="en-US" sz="1200" b="1" dirty="0" smtClean="0"/>
              <a:t>Using new metal reinforcement straps to prevent movement.</a:t>
            </a:r>
          </a:p>
          <a:p>
            <a:r>
              <a:rPr lang="en-US" sz="1200" dirty="0" smtClean="0"/>
              <a:t>Started experiment.</a:t>
            </a:r>
          </a:p>
          <a:p>
            <a:endParaRPr lang="en-US" sz="1200" dirty="0"/>
          </a:p>
          <a:p>
            <a:r>
              <a:rPr lang="en-US" sz="1200" b="1" dirty="0" smtClean="0"/>
              <a:t>Still seeing some movement, but reduced.</a:t>
            </a:r>
          </a:p>
          <a:p>
            <a:r>
              <a:rPr lang="en-US" sz="1200" b="1" dirty="0"/>
              <a:t>Whole thing: </a:t>
            </a:r>
            <a:r>
              <a:rPr lang="en-US" sz="1200" b="1" dirty="0">
                <a:hlinkClick r:id="rId2"/>
              </a:rPr>
              <a:t>http://</a:t>
            </a:r>
            <a:r>
              <a:rPr lang="en-US" sz="1200" b="1" dirty="0" smtClean="0">
                <a:hlinkClick r:id="rId2"/>
              </a:rPr>
              <a:t>youtu.be/J1iTUYA6zOE</a:t>
            </a:r>
            <a:r>
              <a:rPr lang="en-US" sz="1200" b="1" dirty="0" smtClean="0"/>
              <a:t>  </a:t>
            </a:r>
          </a:p>
          <a:p>
            <a:r>
              <a:rPr lang="en-US" sz="1200" b="1" dirty="0" smtClean="0"/>
              <a:t>Close-up of bottom</a:t>
            </a:r>
            <a:r>
              <a:rPr lang="en-US" sz="1200" b="1" dirty="0"/>
              <a:t>: </a:t>
            </a:r>
            <a:r>
              <a:rPr lang="en-US" sz="1200" b="1" dirty="0">
                <a:hlinkClick r:id="rId3"/>
              </a:rPr>
              <a:t>http://</a:t>
            </a:r>
            <a:r>
              <a:rPr lang="en-US" sz="1200" b="1" dirty="0" smtClean="0">
                <a:hlinkClick r:id="rId3"/>
              </a:rPr>
              <a:t>youtu.be/TS63VTdqq0U</a:t>
            </a:r>
            <a:r>
              <a:rPr lang="en-US" sz="1200" b="1" dirty="0" smtClean="0"/>
              <a:t> </a:t>
            </a:r>
          </a:p>
          <a:p>
            <a:endParaRPr lang="en-US" sz="1200" b="1" dirty="0" smtClean="0"/>
          </a:p>
          <a:p>
            <a:endParaRPr lang="en-US" sz="1200" b="1" dirty="0"/>
          </a:p>
          <a:p>
            <a:r>
              <a:rPr lang="en-US" sz="1200" b="1" dirty="0" smtClean="0"/>
              <a:t>Max position of platen within +0.65% of target of 10mm</a:t>
            </a:r>
          </a:p>
        </p:txBody>
      </p:sp>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01/11/12</a:t>
            </a:r>
          </a:p>
          <a:p>
            <a:r>
              <a:rPr lang="en-US" sz="1200" dirty="0"/>
              <a:t>“</a:t>
            </a:r>
            <a:r>
              <a:rPr lang="en-US" sz="1200" dirty="0" smtClean="0"/>
              <a:t>WaveformOutputTDMS_03c.m</a:t>
            </a:r>
            <a:r>
              <a:rPr lang="en-US" sz="1200" dirty="0"/>
              <a:t>”, “</a:t>
            </a:r>
            <a:r>
              <a:rPr lang="en-US" sz="1200" dirty="0" smtClean="0"/>
              <a:t>Master_rev_14b…vi”</a:t>
            </a:r>
          </a:p>
          <a:p>
            <a:r>
              <a:rPr lang="en-US" sz="1200" b="1" dirty="0"/>
              <a:t>5</a:t>
            </a:r>
            <a:r>
              <a:rPr lang="en-US" sz="1200" b="1" dirty="0" smtClean="0"/>
              <a:t>00 cycles</a:t>
            </a:r>
            <a:r>
              <a:rPr lang="en-US" sz="1200" b="1" dirty="0"/>
              <a:t>, </a:t>
            </a:r>
            <a:r>
              <a:rPr lang="en-US" sz="1200" b="1" dirty="0" smtClean="0"/>
              <a:t>triangle @ 1.0 Hz</a:t>
            </a:r>
            <a:r>
              <a:rPr lang="en-US" sz="1200" b="1" dirty="0"/>
              <a:t>, </a:t>
            </a:r>
            <a:r>
              <a:rPr lang="en-US" sz="1200" b="1" dirty="0" smtClean="0"/>
              <a:t>10.0 mm </a:t>
            </a:r>
            <a:r>
              <a:rPr lang="en-US" sz="1200" dirty="0" smtClean="0"/>
              <a:t>(x 1.0281573 hydraulic factor) displacement, </a:t>
            </a:r>
            <a:r>
              <a:rPr lang="en-US" sz="1200" dirty="0"/>
              <a:t>2500 kHz sampling </a:t>
            </a:r>
            <a:r>
              <a:rPr lang="en-US" sz="1200" dirty="0" smtClean="0"/>
              <a:t>rate</a:t>
            </a:r>
          </a:p>
        </p:txBody>
      </p:sp>
      <p:pic>
        <p:nvPicPr>
          <p:cNvPr id="204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225952"/>
            <a:ext cx="4572000" cy="36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2931"/>
            <a:ext cx="3657600" cy="3018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126308"/>
            <a:ext cx="4572000" cy="3731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3775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792" y="771942"/>
            <a:ext cx="5495192" cy="1938992"/>
          </a:xfrm>
          <a:prstGeom prst="rect">
            <a:avLst/>
          </a:prstGeom>
          <a:noFill/>
        </p:spPr>
        <p:txBody>
          <a:bodyPr wrap="square" rtlCol="0">
            <a:spAutoFit/>
          </a:bodyPr>
          <a:lstStyle/>
          <a:p>
            <a:r>
              <a:rPr lang="en-US" sz="1200" dirty="0" smtClean="0"/>
              <a:t>New water, bled, cycled piston, cycled water with syringes, extended slave by 0.5mm from bottomed out, silicone on platen, lowered load cell until ~7N, then incremented until LVDT had moved 0.05mm.</a:t>
            </a:r>
          </a:p>
          <a:p>
            <a:r>
              <a:rPr lang="en-US" sz="1200" dirty="0" smtClean="0"/>
              <a:t>Using new metal reinforcement straps to prevent movement.</a:t>
            </a:r>
          </a:p>
          <a:p>
            <a:r>
              <a:rPr lang="en-US" sz="1200" dirty="0" smtClean="0"/>
              <a:t>Started experiment.</a:t>
            </a:r>
          </a:p>
          <a:p>
            <a:endParaRPr lang="en-US" sz="1200" dirty="0"/>
          </a:p>
          <a:p>
            <a:r>
              <a:rPr lang="en-US" sz="1200" b="1" dirty="0" smtClean="0"/>
              <a:t>Repeat of previous test, ~30 minutes after previous completed.</a:t>
            </a:r>
          </a:p>
          <a:p>
            <a:endParaRPr lang="en-US" sz="1200" b="1" dirty="0" smtClean="0"/>
          </a:p>
          <a:p>
            <a:endParaRPr lang="en-US" sz="1200" b="1" dirty="0"/>
          </a:p>
          <a:p>
            <a:r>
              <a:rPr lang="en-US" sz="1200" b="1" dirty="0" smtClean="0"/>
              <a:t>Max position of platen within </a:t>
            </a:r>
            <a:r>
              <a:rPr lang="en-US" sz="1200" b="1" dirty="0"/>
              <a:t>-</a:t>
            </a:r>
            <a:r>
              <a:rPr lang="en-US" sz="1200" b="1" dirty="0" smtClean="0"/>
              <a:t>1.1% of target of 10mm</a:t>
            </a:r>
          </a:p>
        </p:txBody>
      </p:sp>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01/11/12</a:t>
            </a:r>
          </a:p>
          <a:p>
            <a:r>
              <a:rPr lang="en-US" sz="1200" dirty="0"/>
              <a:t>“</a:t>
            </a:r>
            <a:r>
              <a:rPr lang="en-US" sz="1200" dirty="0" smtClean="0"/>
              <a:t>WaveformOutputTDMS_03c.m</a:t>
            </a:r>
            <a:r>
              <a:rPr lang="en-US" sz="1200" dirty="0"/>
              <a:t>”, “</a:t>
            </a:r>
            <a:r>
              <a:rPr lang="en-US" sz="1200" dirty="0" smtClean="0"/>
              <a:t>Master_rev_14b…vi”</a:t>
            </a:r>
          </a:p>
          <a:p>
            <a:r>
              <a:rPr lang="en-US" sz="1200" dirty="0"/>
              <a:t>5</a:t>
            </a:r>
            <a:r>
              <a:rPr lang="en-US" sz="1200" dirty="0" smtClean="0"/>
              <a:t>00 cycles</a:t>
            </a:r>
            <a:r>
              <a:rPr lang="en-US" sz="1200" dirty="0"/>
              <a:t>, </a:t>
            </a:r>
            <a:r>
              <a:rPr lang="en-US" sz="1200" dirty="0" smtClean="0"/>
              <a:t>triangle @ 1.0 Hz</a:t>
            </a:r>
            <a:r>
              <a:rPr lang="en-US" sz="1200" dirty="0"/>
              <a:t>, </a:t>
            </a:r>
            <a:r>
              <a:rPr lang="en-US" sz="1200" dirty="0" smtClean="0"/>
              <a:t>10.0 mm (x 1.0281573 hydraulic factor) displacement, </a:t>
            </a:r>
            <a:r>
              <a:rPr lang="en-US" sz="1200" dirty="0"/>
              <a:t>2500 kHz sampling </a:t>
            </a:r>
            <a:r>
              <a:rPr lang="en-US" sz="1200" dirty="0" smtClean="0"/>
              <a:t>rate</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122231"/>
            <a:ext cx="4572000" cy="3735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87521"/>
            <a:ext cx="4572000" cy="3670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0"/>
            <a:ext cx="3962400" cy="314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1835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792" y="771942"/>
            <a:ext cx="5114192" cy="1754326"/>
          </a:xfrm>
          <a:prstGeom prst="rect">
            <a:avLst/>
          </a:prstGeom>
          <a:noFill/>
        </p:spPr>
        <p:txBody>
          <a:bodyPr wrap="square" rtlCol="0">
            <a:spAutoFit/>
          </a:bodyPr>
          <a:lstStyle/>
          <a:p>
            <a:r>
              <a:rPr lang="en-US" sz="1200" dirty="0" smtClean="0"/>
              <a:t>New water, bled, cycled piston, cycled water with syringes, extended slave by 0.5mm from bottomed out, silicone on platen, lowered load cell until ~7N, then incremented until LVDT had moved 0.05mm.</a:t>
            </a:r>
          </a:p>
          <a:p>
            <a:r>
              <a:rPr lang="en-US" sz="1200" dirty="0" smtClean="0"/>
              <a:t>Using new metal reinforcement straps to prevent movement.</a:t>
            </a:r>
          </a:p>
          <a:p>
            <a:r>
              <a:rPr lang="en-US" sz="1200" dirty="0" smtClean="0"/>
              <a:t>Started experiment.</a:t>
            </a:r>
          </a:p>
          <a:p>
            <a:endParaRPr lang="en-US" sz="1200" dirty="0"/>
          </a:p>
          <a:p>
            <a:r>
              <a:rPr lang="en-US" sz="1200" b="1" dirty="0" smtClean="0"/>
              <a:t>Repeat of previous test, ~10 minutes after previous completed.</a:t>
            </a:r>
          </a:p>
          <a:p>
            <a:endParaRPr lang="en-US" sz="1200" b="1" dirty="0"/>
          </a:p>
          <a:p>
            <a:r>
              <a:rPr lang="en-US" sz="1200" b="1" dirty="0" smtClean="0"/>
              <a:t>Max position of platen within -0.2% of target of 10mm</a:t>
            </a:r>
          </a:p>
        </p:txBody>
      </p:sp>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01/11/12</a:t>
            </a:r>
          </a:p>
          <a:p>
            <a:r>
              <a:rPr lang="en-US" sz="1200" dirty="0"/>
              <a:t>“</a:t>
            </a:r>
            <a:r>
              <a:rPr lang="en-US" sz="1200" dirty="0" smtClean="0"/>
              <a:t>WaveformOutputTDMS_03c.m</a:t>
            </a:r>
            <a:r>
              <a:rPr lang="en-US" sz="1200" dirty="0"/>
              <a:t>”, “</a:t>
            </a:r>
            <a:r>
              <a:rPr lang="en-US" sz="1200" dirty="0" smtClean="0"/>
              <a:t>Master_rev_14b…vi”</a:t>
            </a:r>
          </a:p>
          <a:p>
            <a:r>
              <a:rPr lang="en-US" sz="1200" dirty="0"/>
              <a:t>5</a:t>
            </a:r>
            <a:r>
              <a:rPr lang="en-US" sz="1200" dirty="0" smtClean="0"/>
              <a:t>00 cycles</a:t>
            </a:r>
            <a:r>
              <a:rPr lang="en-US" sz="1200" dirty="0"/>
              <a:t>, </a:t>
            </a:r>
            <a:r>
              <a:rPr lang="en-US" sz="1200" dirty="0" smtClean="0"/>
              <a:t>triangle @ 1.0 Hz</a:t>
            </a:r>
            <a:r>
              <a:rPr lang="en-US" sz="1200" dirty="0"/>
              <a:t>, </a:t>
            </a:r>
            <a:r>
              <a:rPr lang="en-US" sz="1200" dirty="0" smtClean="0"/>
              <a:t>10.0 mm (x 1.0281573 hydraulic factor) displacement, </a:t>
            </a:r>
            <a:r>
              <a:rPr lang="en-US" sz="1200" dirty="0"/>
              <a:t>2500 kHz sampling </a:t>
            </a:r>
            <a:r>
              <a:rPr lang="en-US" sz="1200" dirty="0" smtClean="0"/>
              <a:t>rate</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65231"/>
            <a:ext cx="4572000" cy="3692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55728"/>
            <a:ext cx="4572000" cy="3802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1"/>
            <a:ext cx="3962400" cy="3080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3470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30"/>
          <p:cNvSpPr>
            <a:spLocks noChangeShapeType="1"/>
          </p:cNvSpPr>
          <p:nvPr/>
        </p:nvSpPr>
        <p:spPr bwMode="auto">
          <a:xfrm rot="10800000">
            <a:off x="3429000" y="1766009"/>
            <a:ext cx="397180" cy="1"/>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 name="Rectangle 1"/>
          <p:cNvSpPr/>
          <p:nvPr/>
        </p:nvSpPr>
        <p:spPr>
          <a:xfrm>
            <a:off x="3831054" y="1461352"/>
            <a:ext cx="175474" cy="5725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0" y="11668"/>
            <a:ext cx="9144000" cy="369332"/>
          </a:xfrm>
          <a:prstGeom prst="rect">
            <a:avLst/>
          </a:prstGeom>
          <a:noFill/>
        </p:spPr>
        <p:txBody>
          <a:bodyPr wrap="square" rtlCol="0">
            <a:spAutoFit/>
          </a:bodyPr>
          <a:lstStyle/>
          <a:p>
            <a:r>
              <a:rPr lang="en-US" b="1" dirty="0" smtClean="0"/>
              <a:t>1/3/12 Re-assembly of actuator - actual</a:t>
            </a:r>
          </a:p>
        </p:txBody>
      </p:sp>
      <p:grpSp>
        <p:nvGrpSpPr>
          <p:cNvPr id="6" name="Group 15"/>
          <p:cNvGrpSpPr>
            <a:grpSpLocks noChangeAspect="1"/>
          </p:cNvGrpSpPr>
          <p:nvPr/>
        </p:nvGrpSpPr>
        <p:grpSpPr bwMode="auto">
          <a:xfrm>
            <a:off x="521005" y="914400"/>
            <a:ext cx="3009262" cy="1270257"/>
            <a:chOff x="2304" y="863"/>
            <a:chExt cx="1177" cy="497"/>
          </a:xfrm>
        </p:grpSpPr>
        <p:sp>
          <p:nvSpPr>
            <p:cNvPr id="16" name="Rectangle 15"/>
            <p:cNvSpPr>
              <a:spLocks noChangeAspect="1" noChangeArrowheads="1"/>
            </p:cNvSpPr>
            <p:nvPr/>
          </p:nvSpPr>
          <p:spPr bwMode="auto">
            <a:xfrm rot="5400000">
              <a:off x="2711" y="672"/>
              <a:ext cx="175" cy="557"/>
            </a:xfrm>
            <a:prstGeom prst="rect">
              <a:avLst/>
            </a:prstGeom>
            <a:solidFill>
              <a:schemeClr val="tx1"/>
            </a:solidFill>
            <a:ln w="25400" algn="ctr">
              <a:solidFill>
                <a:srgbClr val="7F7F7F"/>
              </a:solidFill>
              <a:miter lim="800000"/>
              <a:headEnd/>
              <a:tailEnd/>
            </a:ln>
          </p:spPr>
          <p:txBody>
            <a:bodyPr rot="10800000" vert="eaVert" anchor="ctr"/>
            <a:lstStyle/>
            <a:p>
              <a:pPr fontAlgn="auto">
                <a:spcBef>
                  <a:spcPts val="0"/>
                </a:spcBef>
                <a:spcAft>
                  <a:spcPts val="0"/>
                </a:spcAft>
                <a:defRPr/>
              </a:pPr>
              <a:endParaRPr lang="en-US" dirty="0">
                <a:solidFill>
                  <a:schemeClr val="lt1"/>
                </a:solidFill>
                <a:latin typeface="+mn-lt"/>
                <a:cs typeface="+mn-cs"/>
              </a:endParaRPr>
            </a:p>
          </p:txBody>
        </p:sp>
        <p:sp>
          <p:nvSpPr>
            <p:cNvPr id="17" name="Rectangle 16"/>
            <p:cNvSpPr>
              <a:spLocks noChangeAspect="1" noChangeArrowheads="1"/>
            </p:cNvSpPr>
            <p:nvPr/>
          </p:nvSpPr>
          <p:spPr bwMode="auto">
            <a:xfrm rot="5400000">
              <a:off x="2912" y="720"/>
              <a:ext cx="175" cy="963"/>
            </a:xfrm>
            <a:prstGeom prst="rect">
              <a:avLst/>
            </a:prstGeom>
            <a:solidFill>
              <a:srgbClr val="D9D9D9"/>
            </a:solidFill>
            <a:ln w="25400" algn="ctr">
              <a:solidFill>
                <a:srgbClr val="385D8A"/>
              </a:solidFill>
              <a:miter lim="800000"/>
              <a:headEnd/>
              <a:tailEnd/>
            </a:ln>
          </p:spPr>
          <p:txBody>
            <a:bodyPr rot="10800000" vert="eaVert" anchor="ctr"/>
            <a:lstStyle/>
            <a:p>
              <a:pPr fontAlgn="auto">
                <a:spcBef>
                  <a:spcPts val="0"/>
                </a:spcBef>
                <a:spcAft>
                  <a:spcPts val="0"/>
                </a:spcAft>
                <a:defRPr/>
              </a:pPr>
              <a:endParaRPr lang="en-US" dirty="0">
                <a:solidFill>
                  <a:schemeClr val="lt1"/>
                </a:solidFill>
                <a:latin typeface="+mn-lt"/>
                <a:cs typeface="+mn-cs"/>
              </a:endParaRPr>
            </a:p>
          </p:txBody>
        </p:sp>
        <p:sp>
          <p:nvSpPr>
            <p:cNvPr id="18" name="Rectangle 17"/>
            <p:cNvSpPr>
              <a:spLocks noChangeAspect="1" noChangeArrowheads="1"/>
            </p:cNvSpPr>
            <p:nvPr/>
          </p:nvSpPr>
          <p:spPr bwMode="auto">
            <a:xfrm rot="5400000">
              <a:off x="3045" y="895"/>
              <a:ext cx="175" cy="112"/>
            </a:xfrm>
            <a:prstGeom prst="rect">
              <a:avLst/>
            </a:prstGeom>
            <a:solidFill>
              <a:srgbClr val="0000FF"/>
            </a:solidFill>
            <a:ln w="25400" algn="ctr">
              <a:solidFill>
                <a:srgbClr val="7F7F7F"/>
              </a:solidFill>
              <a:miter lim="800000"/>
              <a:headEnd/>
              <a:tailEnd/>
            </a:ln>
          </p:spPr>
          <p:txBody>
            <a:bodyPr rot="10800000" vert="eaVert" anchor="ctr"/>
            <a:lstStyle/>
            <a:p>
              <a:pPr fontAlgn="auto">
                <a:spcBef>
                  <a:spcPts val="0"/>
                </a:spcBef>
                <a:spcAft>
                  <a:spcPts val="0"/>
                </a:spcAft>
                <a:defRPr/>
              </a:pPr>
              <a:endParaRPr lang="en-US" dirty="0">
                <a:solidFill>
                  <a:schemeClr val="lt1"/>
                </a:solidFill>
                <a:latin typeface="+mn-lt"/>
                <a:cs typeface="+mn-cs"/>
              </a:endParaRPr>
            </a:p>
          </p:txBody>
        </p:sp>
        <p:sp>
          <p:nvSpPr>
            <p:cNvPr id="21" name="Rectangle 20"/>
            <p:cNvSpPr>
              <a:spLocks noChangeAspect="1" noChangeArrowheads="1"/>
            </p:cNvSpPr>
            <p:nvPr/>
          </p:nvSpPr>
          <p:spPr bwMode="auto">
            <a:xfrm rot="5400000">
              <a:off x="2200" y="967"/>
              <a:ext cx="427" cy="220"/>
            </a:xfrm>
            <a:prstGeom prst="rect">
              <a:avLst/>
            </a:prstGeom>
            <a:solidFill>
              <a:srgbClr val="D9D9D9"/>
            </a:solidFill>
            <a:ln w="25400" algn="ctr">
              <a:solidFill>
                <a:srgbClr val="385D8A"/>
              </a:solidFill>
              <a:miter lim="800000"/>
              <a:headEnd/>
              <a:tailEnd/>
            </a:ln>
          </p:spPr>
          <p:txBody>
            <a:bodyPr rot="10800000" vert="eaVert" anchor="ctr"/>
            <a:lstStyle/>
            <a:p>
              <a:pPr fontAlgn="auto">
                <a:spcBef>
                  <a:spcPts val="0"/>
                </a:spcBef>
                <a:spcAft>
                  <a:spcPts val="0"/>
                </a:spcAft>
                <a:defRPr/>
              </a:pPr>
              <a:endParaRPr lang="en-US" dirty="0">
                <a:solidFill>
                  <a:schemeClr val="lt1"/>
                </a:solidFill>
                <a:latin typeface="+mn-lt"/>
                <a:cs typeface="+mn-cs"/>
              </a:endParaRPr>
            </a:p>
          </p:txBody>
        </p:sp>
        <p:sp>
          <p:nvSpPr>
            <p:cNvPr id="22" name="Rectangle 106"/>
            <p:cNvSpPr>
              <a:spLocks noChangeAspect="1" noChangeArrowheads="1"/>
            </p:cNvSpPr>
            <p:nvPr/>
          </p:nvSpPr>
          <p:spPr bwMode="auto">
            <a:xfrm rot="10800000">
              <a:off x="3184" y="1296"/>
              <a:ext cx="176" cy="64"/>
            </a:xfrm>
            <a:prstGeom prst="rect">
              <a:avLst/>
            </a:prstGeom>
            <a:solidFill>
              <a:srgbClr val="FF6600"/>
            </a:solidFill>
            <a:ln w="25400" algn="ctr">
              <a:solidFill>
                <a:srgbClr val="7F7F7F"/>
              </a:solidFill>
              <a:miter lim="800000"/>
              <a:headEnd/>
              <a:tailEnd/>
            </a:ln>
          </p:spPr>
          <p:txBody>
            <a:bodyPr rot="10800000" anchor="ctr"/>
            <a:lstStyle/>
            <a:p>
              <a:pPr fontAlgn="auto">
                <a:spcBef>
                  <a:spcPts val="0"/>
                </a:spcBef>
                <a:spcAft>
                  <a:spcPts val="0"/>
                </a:spcAft>
                <a:defRPr/>
              </a:pPr>
              <a:endParaRPr lang="en-US" dirty="0">
                <a:solidFill>
                  <a:schemeClr val="lt1"/>
                </a:solidFill>
                <a:latin typeface="+mn-lt"/>
                <a:cs typeface="+mn-cs"/>
              </a:endParaRPr>
            </a:p>
          </p:txBody>
        </p:sp>
        <p:sp>
          <p:nvSpPr>
            <p:cNvPr id="23" name="Rectangle 106"/>
            <p:cNvSpPr>
              <a:spLocks noChangeAspect="1" noChangeArrowheads="1"/>
            </p:cNvSpPr>
            <p:nvPr/>
          </p:nvSpPr>
          <p:spPr bwMode="auto">
            <a:xfrm rot="10800000">
              <a:off x="2657" y="1296"/>
              <a:ext cx="175" cy="64"/>
            </a:xfrm>
            <a:prstGeom prst="rect">
              <a:avLst/>
            </a:prstGeom>
            <a:solidFill>
              <a:srgbClr val="FF6600"/>
            </a:solidFill>
            <a:ln w="25400" algn="ctr">
              <a:solidFill>
                <a:srgbClr val="7F7F7F"/>
              </a:solidFill>
              <a:miter lim="800000"/>
              <a:headEnd/>
              <a:tailEnd/>
            </a:ln>
          </p:spPr>
          <p:txBody>
            <a:bodyPr rot="10800000" anchor="ctr"/>
            <a:lstStyle/>
            <a:p>
              <a:pPr fontAlgn="auto">
                <a:spcBef>
                  <a:spcPts val="0"/>
                </a:spcBef>
                <a:spcAft>
                  <a:spcPts val="0"/>
                </a:spcAft>
                <a:defRPr/>
              </a:pPr>
              <a:endParaRPr lang="en-US" dirty="0">
                <a:solidFill>
                  <a:schemeClr val="lt1"/>
                </a:solidFill>
                <a:latin typeface="+mn-lt"/>
                <a:cs typeface="+mn-cs"/>
              </a:endParaRPr>
            </a:p>
          </p:txBody>
        </p:sp>
      </p:grpSp>
      <p:sp>
        <p:nvSpPr>
          <p:cNvPr id="8" name="Line 25"/>
          <p:cNvSpPr>
            <a:spLocks noChangeShapeType="1"/>
          </p:cNvSpPr>
          <p:nvPr/>
        </p:nvSpPr>
        <p:spPr bwMode="auto">
          <a:xfrm rot="10800000" flipH="1">
            <a:off x="4957967" y="1443972"/>
            <a:ext cx="3579" cy="6404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0" name="Line 27"/>
          <p:cNvSpPr>
            <a:spLocks noChangeShapeType="1"/>
          </p:cNvSpPr>
          <p:nvPr/>
        </p:nvSpPr>
        <p:spPr bwMode="auto">
          <a:xfrm rot="10800000" flipH="1">
            <a:off x="4957967" y="1443972"/>
            <a:ext cx="3579" cy="6404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1" name="Line 28"/>
          <p:cNvSpPr>
            <a:spLocks noChangeShapeType="1"/>
          </p:cNvSpPr>
          <p:nvPr/>
        </p:nvSpPr>
        <p:spPr bwMode="auto">
          <a:xfrm rot="10800000" flipH="1" flipV="1">
            <a:off x="4146245" y="2081031"/>
            <a:ext cx="818878" cy="171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2" name="Line 29"/>
          <p:cNvSpPr>
            <a:spLocks noChangeShapeType="1"/>
          </p:cNvSpPr>
          <p:nvPr/>
        </p:nvSpPr>
        <p:spPr bwMode="auto">
          <a:xfrm rot="10800000" flipH="1" flipV="1">
            <a:off x="4156980" y="1436815"/>
            <a:ext cx="808143" cy="357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4" name="Rectangle 23"/>
          <p:cNvSpPr/>
          <p:nvPr/>
        </p:nvSpPr>
        <p:spPr>
          <a:xfrm>
            <a:off x="4782493" y="1442254"/>
            <a:ext cx="175474" cy="6404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3530266" y="533400"/>
            <a:ext cx="0" cy="903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530266" y="915677"/>
            <a:ext cx="12522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4782493" y="557937"/>
            <a:ext cx="0" cy="903415"/>
          </a:xfrm>
          <a:prstGeom prst="line">
            <a:avLst/>
          </a:prstGeom>
        </p:spPr>
        <p:style>
          <a:lnRef idx="1">
            <a:schemeClr val="accent1"/>
          </a:lnRef>
          <a:fillRef idx="0">
            <a:schemeClr val="accent1"/>
          </a:fillRef>
          <a:effectRef idx="0">
            <a:schemeClr val="accent1"/>
          </a:effectRef>
          <a:fontRef idx="minor">
            <a:schemeClr val="tx1"/>
          </a:fontRef>
        </p:style>
      </p:cxnSp>
      <p:sp>
        <p:nvSpPr>
          <p:cNvPr id="64512" name="TextBox 64511"/>
          <p:cNvSpPr txBox="1"/>
          <p:nvPr/>
        </p:nvSpPr>
        <p:spPr>
          <a:xfrm>
            <a:off x="3890936" y="568823"/>
            <a:ext cx="810389" cy="246221"/>
          </a:xfrm>
          <a:prstGeom prst="rect">
            <a:avLst/>
          </a:prstGeom>
          <a:noFill/>
        </p:spPr>
        <p:txBody>
          <a:bodyPr wrap="square" rtlCol="0">
            <a:spAutoFit/>
          </a:bodyPr>
          <a:lstStyle/>
          <a:p>
            <a:r>
              <a:rPr lang="en-US" sz="1000" dirty="0" smtClean="0"/>
              <a:t>128.45mm</a:t>
            </a:r>
            <a:endParaRPr lang="en-US" sz="1000" dirty="0"/>
          </a:p>
        </p:txBody>
      </p:sp>
      <p:sp>
        <p:nvSpPr>
          <p:cNvPr id="34" name="Line 30"/>
          <p:cNvSpPr>
            <a:spLocks noChangeShapeType="1"/>
          </p:cNvSpPr>
          <p:nvPr/>
        </p:nvSpPr>
        <p:spPr bwMode="auto">
          <a:xfrm rot="10800000">
            <a:off x="2623699" y="3906349"/>
            <a:ext cx="2072753" cy="18403"/>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35" name="Rectangle 34"/>
          <p:cNvSpPr/>
          <p:nvPr/>
        </p:nvSpPr>
        <p:spPr>
          <a:xfrm>
            <a:off x="4701326" y="3620095"/>
            <a:ext cx="175474" cy="5725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15"/>
          <p:cNvGrpSpPr>
            <a:grpSpLocks noChangeAspect="1"/>
          </p:cNvGrpSpPr>
          <p:nvPr/>
        </p:nvGrpSpPr>
        <p:grpSpPr bwMode="auto">
          <a:xfrm>
            <a:off x="533400" y="3073143"/>
            <a:ext cx="3009262" cy="1270257"/>
            <a:chOff x="2304" y="863"/>
            <a:chExt cx="1177" cy="497"/>
          </a:xfrm>
        </p:grpSpPr>
        <p:sp>
          <p:nvSpPr>
            <p:cNvPr id="37" name="Rectangle 36"/>
            <p:cNvSpPr>
              <a:spLocks noChangeAspect="1" noChangeArrowheads="1"/>
            </p:cNvSpPr>
            <p:nvPr/>
          </p:nvSpPr>
          <p:spPr bwMode="auto">
            <a:xfrm rot="5400000">
              <a:off x="2711" y="672"/>
              <a:ext cx="175" cy="557"/>
            </a:xfrm>
            <a:prstGeom prst="rect">
              <a:avLst/>
            </a:prstGeom>
            <a:solidFill>
              <a:schemeClr val="tx1"/>
            </a:solidFill>
            <a:ln w="25400" algn="ctr">
              <a:solidFill>
                <a:srgbClr val="7F7F7F"/>
              </a:solidFill>
              <a:miter lim="800000"/>
              <a:headEnd/>
              <a:tailEnd/>
            </a:ln>
          </p:spPr>
          <p:txBody>
            <a:bodyPr rot="10800000" vert="eaVert" anchor="ctr"/>
            <a:lstStyle/>
            <a:p>
              <a:pPr fontAlgn="auto">
                <a:spcBef>
                  <a:spcPts val="0"/>
                </a:spcBef>
                <a:spcAft>
                  <a:spcPts val="0"/>
                </a:spcAft>
                <a:defRPr/>
              </a:pPr>
              <a:endParaRPr lang="en-US" dirty="0">
                <a:solidFill>
                  <a:schemeClr val="lt1"/>
                </a:solidFill>
                <a:latin typeface="+mn-lt"/>
                <a:cs typeface="+mn-cs"/>
              </a:endParaRPr>
            </a:p>
          </p:txBody>
        </p:sp>
        <p:sp>
          <p:nvSpPr>
            <p:cNvPr id="38" name="Rectangle 37"/>
            <p:cNvSpPr>
              <a:spLocks noChangeAspect="1" noChangeArrowheads="1"/>
            </p:cNvSpPr>
            <p:nvPr/>
          </p:nvSpPr>
          <p:spPr bwMode="auto">
            <a:xfrm rot="5400000">
              <a:off x="2912" y="720"/>
              <a:ext cx="175" cy="963"/>
            </a:xfrm>
            <a:prstGeom prst="rect">
              <a:avLst/>
            </a:prstGeom>
            <a:solidFill>
              <a:srgbClr val="D9D9D9"/>
            </a:solidFill>
            <a:ln w="25400" algn="ctr">
              <a:solidFill>
                <a:srgbClr val="385D8A"/>
              </a:solidFill>
              <a:miter lim="800000"/>
              <a:headEnd/>
              <a:tailEnd/>
            </a:ln>
          </p:spPr>
          <p:txBody>
            <a:bodyPr rot="10800000" vert="eaVert" anchor="ctr"/>
            <a:lstStyle/>
            <a:p>
              <a:pPr fontAlgn="auto">
                <a:spcBef>
                  <a:spcPts val="0"/>
                </a:spcBef>
                <a:spcAft>
                  <a:spcPts val="0"/>
                </a:spcAft>
                <a:defRPr/>
              </a:pPr>
              <a:endParaRPr lang="en-US" dirty="0">
                <a:solidFill>
                  <a:schemeClr val="lt1"/>
                </a:solidFill>
                <a:latin typeface="+mn-lt"/>
                <a:cs typeface="+mn-cs"/>
              </a:endParaRPr>
            </a:p>
          </p:txBody>
        </p:sp>
        <p:sp>
          <p:nvSpPr>
            <p:cNvPr id="39" name="Rectangle 38"/>
            <p:cNvSpPr>
              <a:spLocks noChangeAspect="1" noChangeArrowheads="1"/>
            </p:cNvSpPr>
            <p:nvPr/>
          </p:nvSpPr>
          <p:spPr bwMode="auto">
            <a:xfrm rot="5400000">
              <a:off x="3045" y="895"/>
              <a:ext cx="175" cy="112"/>
            </a:xfrm>
            <a:prstGeom prst="rect">
              <a:avLst/>
            </a:prstGeom>
            <a:solidFill>
              <a:srgbClr val="0000FF"/>
            </a:solidFill>
            <a:ln w="25400" algn="ctr">
              <a:solidFill>
                <a:srgbClr val="7F7F7F"/>
              </a:solidFill>
              <a:miter lim="800000"/>
              <a:headEnd/>
              <a:tailEnd/>
            </a:ln>
          </p:spPr>
          <p:txBody>
            <a:bodyPr rot="10800000" vert="eaVert" anchor="ctr"/>
            <a:lstStyle/>
            <a:p>
              <a:pPr fontAlgn="auto">
                <a:spcBef>
                  <a:spcPts val="0"/>
                </a:spcBef>
                <a:spcAft>
                  <a:spcPts val="0"/>
                </a:spcAft>
                <a:defRPr/>
              </a:pPr>
              <a:endParaRPr lang="en-US" dirty="0">
                <a:solidFill>
                  <a:schemeClr val="lt1"/>
                </a:solidFill>
                <a:latin typeface="+mn-lt"/>
                <a:cs typeface="+mn-cs"/>
              </a:endParaRPr>
            </a:p>
          </p:txBody>
        </p:sp>
        <p:sp>
          <p:nvSpPr>
            <p:cNvPr id="40" name="Rectangle 39"/>
            <p:cNvSpPr>
              <a:spLocks noChangeAspect="1" noChangeArrowheads="1"/>
            </p:cNvSpPr>
            <p:nvPr/>
          </p:nvSpPr>
          <p:spPr bwMode="auto">
            <a:xfrm rot="5400000">
              <a:off x="2200" y="967"/>
              <a:ext cx="427" cy="220"/>
            </a:xfrm>
            <a:prstGeom prst="rect">
              <a:avLst/>
            </a:prstGeom>
            <a:solidFill>
              <a:srgbClr val="D9D9D9"/>
            </a:solidFill>
            <a:ln w="25400" algn="ctr">
              <a:solidFill>
                <a:srgbClr val="385D8A"/>
              </a:solidFill>
              <a:miter lim="800000"/>
              <a:headEnd/>
              <a:tailEnd/>
            </a:ln>
          </p:spPr>
          <p:txBody>
            <a:bodyPr rot="10800000" vert="eaVert" anchor="ctr"/>
            <a:lstStyle/>
            <a:p>
              <a:pPr fontAlgn="auto">
                <a:spcBef>
                  <a:spcPts val="0"/>
                </a:spcBef>
                <a:spcAft>
                  <a:spcPts val="0"/>
                </a:spcAft>
                <a:defRPr/>
              </a:pPr>
              <a:endParaRPr lang="en-US" dirty="0">
                <a:solidFill>
                  <a:schemeClr val="lt1"/>
                </a:solidFill>
                <a:latin typeface="+mn-lt"/>
                <a:cs typeface="+mn-cs"/>
              </a:endParaRPr>
            </a:p>
          </p:txBody>
        </p:sp>
        <p:sp>
          <p:nvSpPr>
            <p:cNvPr id="41" name="Rectangle 106"/>
            <p:cNvSpPr>
              <a:spLocks noChangeAspect="1" noChangeArrowheads="1"/>
            </p:cNvSpPr>
            <p:nvPr/>
          </p:nvSpPr>
          <p:spPr bwMode="auto">
            <a:xfrm rot="10800000">
              <a:off x="3139" y="1296"/>
              <a:ext cx="176" cy="64"/>
            </a:xfrm>
            <a:prstGeom prst="rect">
              <a:avLst/>
            </a:prstGeom>
            <a:solidFill>
              <a:srgbClr val="FF6600"/>
            </a:solidFill>
            <a:ln w="25400" algn="ctr">
              <a:solidFill>
                <a:srgbClr val="7F7F7F"/>
              </a:solidFill>
              <a:miter lim="800000"/>
              <a:headEnd/>
              <a:tailEnd/>
            </a:ln>
          </p:spPr>
          <p:txBody>
            <a:bodyPr rot="10800000" anchor="ctr"/>
            <a:lstStyle/>
            <a:p>
              <a:pPr fontAlgn="auto">
                <a:spcBef>
                  <a:spcPts val="0"/>
                </a:spcBef>
                <a:spcAft>
                  <a:spcPts val="0"/>
                </a:spcAft>
                <a:defRPr/>
              </a:pPr>
              <a:endParaRPr lang="en-US" dirty="0">
                <a:solidFill>
                  <a:schemeClr val="lt1"/>
                </a:solidFill>
                <a:latin typeface="+mn-lt"/>
                <a:cs typeface="+mn-cs"/>
              </a:endParaRPr>
            </a:p>
          </p:txBody>
        </p:sp>
        <p:sp>
          <p:nvSpPr>
            <p:cNvPr id="42" name="Rectangle 106"/>
            <p:cNvSpPr>
              <a:spLocks noChangeAspect="1" noChangeArrowheads="1"/>
            </p:cNvSpPr>
            <p:nvPr/>
          </p:nvSpPr>
          <p:spPr bwMode="auto">
            <a:xfrm rot="10800000">
              <a:off x="2657" y="1296"/>
              <a:ext cx="175" cy="64"/>
            </a:xfrm>
            <a:prstGeom prst="rect">
              <a:avLst/>
            </a:prstGeom>
            <a:solidFill>
              <a:srgbClr val="FF6600"/>
            </a:solidFill>
            <a:ln w="25400" algn="ctr">
              <a:solidFill>
                <a:srgbClr val="7F7F7F"/>
              </a:solidFill>
              <a:miter lim="800000"/>
              <a:headEnd/>
              <a:tailEnd/>
            </a:ln>
          </p:spPr>
          <p:txBody>
            <a:bodyPr rot="10800000" anchor="ctr"/>
            <a:lstStyle/>
            <a:p>
              <a:pPr fontAlgn="auto">
                <a:spcBef>
                  <a:spcPts val="0"/>
                </a:spcBef>
                <a:spcAft>
                  <a:spcPts val="0"/>
                </a:spcAft>
                <a:defRPr/>
              </a:pPr>
              <a:endParaRPr lang="en-US" dirty="0">
                <a:solidFill>
                  <a:schemeClr val="lt1"/>
                </a:solidFill>
                <a:latin typeface="+mn-lt"/>
                <a:cs typeface="+mn-cs"/>
              </a:endParaRPr>
            </a:p>
          </p:txBody>
        </p:sp>
      </p:grpSp>
      <p:cxnSp>
        <p:nvCxnSpPr>
          <p:cNvPr id="43" name="Straight Connector 42"/>
          <p:cNvCxnSpPr/>
          <p:nvPr/>
        </p:nvCxnSpPr>
        <p:spPr>
          <a:xfrm flipV="1">
            <a:off x="3542662" y="3018418"/>
            <a:ext cx="0" cy="90341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3542662" y="3400695"/>
            <a:ext cx="13341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876800" y="3074420"/>
            <a:ext cx="0" cy="903415"/>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903332" y="3053841"/>
            <a:ext cx="966897" cy="246221"/>
          </a:xfrm>
          <a:prstGeom prst="rect">
            <a:avLst/>
          </a:prstGeom>
          <a:noFill/>
        </p:spPr>
        <p:txBody>
          <a:bodyPr wrap="square" rtlCol="0">
            <a:spAutoFit/>
          </a:bodyPr>
          <a:lstStyle/>
          <a:p>
            <a:r>
              <a:rPr lang="en-US" sz="1000" dirty="0" smtClean="0"/>
              <a:t>124.18mm</a:t>
            </a:r>
          </a:p>
        </p:txBody>
      </p:sp>
      <p:cxnSp>
        <p:nvCxnSpPr>
          <p:cNvPr id="48" name="Straight Connector 47"/>
          <p:cNvCxnSpPr/>
          <p:nvPr/>
        </p:nvCxnSpPr>
        <p:spPr>
          <a:xfrm flipV="1">
            <a:off x="3519083" y="1914187"/>
            <a:ext cx="0" cy="476243"/>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519083" y="2296463"/>
            <a:ext cx="4874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4006528" y="1938724"/>
            <a:ext cx="0" cy="451706"/>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475008" y="2390430"/>
            <a:ext cx="911772" cy="246221"/>
          </a:xfrm>
          <a:prstGeom prst="rect">
            <a:avLst/>
          </a:prstGeom>
          <a:noFill/>
        </p:spPr>
        <p:txBody>
          <a:bodyPr wrap="square" rtlCol="0">
            <a:spAutoFit/>
          </a:bodyPr>
          <a:lstStyle/>
          <a:p>
            <a:r>
              <a:rPr lang="en-US" sz="1000" dirty="0" smtClean="0"/>
              <a:t>79.25mm</a:t>
            </a:r>
            <a:endParaRPr lang="en-US" sz="1000" dirty="0"/>
          </a:p>
        </p:txBody>
      </p:sp>
      <p:sp>
        <p:nvSpPr>
          <p:cNvPr id="72" name="TextBox 71"/>
          <p:cNvSpPr txBox="1"/>
          <p:nvPr/>
        </p:nvSpPr>
        <p:spPr>
          <a:xfrm>
            <a:off x="5129103" y="3048000"/>
            <a:ext cx="3633897" cy="276999"/>
          </a:xfrm>
          <a:prstGeom prst="rect">
            <a:avLst/>
          </a:prstGeom>
          <a:noFill/>
        </p:spPr>
        <p:txBody>
          <a:bodyPr wrap="square" rtlCol="0">
            <a:spAutoFit/>
          </a:bodyPr>
          <a:lstStyle>
            <a:defPPr>
              <a:defRPr lang="en-US"/>
            </a:defPPr>
            <a:lvl1pPr>
              <a:defRPr sz="1200"/>
            </a:lvl1pPr>
          </a:lstStyle>
          <a:p>
            <a:r>
              <a:rPr lang="en-US" dirty="0"/>
              <a:t>Full extension  range = </a:t>
            </a:r>
            <a:r>
              <a:rPr lang="en-US" dirty="0" smtClean="0"/>
              <a:t>45.598mm </a:t>
            </a:r>
            <a:r>
              <a:rPr lang="en-US" dirty="0"/>
              <a:t>( 1.769 inches )</a:t>
            </a:r>
          </a:p>
        </p:txBody>
      </p:sp>
      <p:sp>
        <p:nvSpPr>
          <p:cNvPr id="73" name="TextBox 72"/>
          <p:cNvSpPr txBox="1"/>
          <p:nvPr/>
        </p:nvSpPr>
        <p:spPr>
          <a:xfrm>
            <a:off x="5129103" y="1447800"/>
            <a:ext cx="1500297" cy="276999"/>
          </a:xfrm>
          <a:prstGeom prst="rect">
            <a:avLst/>
          </a:prstGeom>
          <a:noFill/>
        </p:spPr>
        <p:txBody>
          <a:bodyPr wrap="square" rtlCol="0">
            <a:spAutoFit/>
          </a:bodyPr>
          <a:lstStyle>
            <a:defPPr>
              <a:defRPr lang="en-US"/>
            </a:defPPr>
            <a:lvl1pPr>
              <a:defRPr sz="1200"/>
            </a:lvl1pPr>
          </a:lstStyle>
          <a:p>
            <a:r>
              <a:rPr lang="en-US" dirty="0"/>
              <a:t>Full retraction, ~ 0“</a:t>
            </a:r>
          </a:p>
        </p:txBody>
      </p:sp>
      <p:sp>
        <p:nvSpPr>
          <p:cNvPr id="74" name="TextBox 73"/>
          <p:cNvSpPr txBox="1"/>
          <p:nvPr/>
        </p:nvSpPr>
        <p:spPr>
          <a:xfrm>
            <a:off x="2496073" y="5162490"/>
            <a:ext cx="6495527" cy="276999"/>
          </a:xfrm>
          <a:prstGeom prst="rect">
            <a:avLst/>
          </a:prstGeom>
          <a:noFill/>
        </p:spPr>
        <p:txBody>
          <a:bodyPr wrap="square" rtlCol="0">
            <a:spAutoFit/>
          </a:bodyPr>
          <a:lstStyle>
            <a:defPPr>
              <a:defRPr lang="en-US"/>
            </a:defPPr>
            <a:lvl1pPr>
              <a:defRPr sz="1200"/>
            </a:lvl1pPr>
          </a:lstStyle>
          <a:p>
            <a:r>
              <a:rPr lang="en-US" dirty="0"/>
              <a:t>~ 4.27 mm safety zone before bottoming out piston in cylinder and destroying actuator components</a:t>
            </a:r>
          </a:p>
        </p:txBody>
      </p:sp>
    </p:spTree>
    <p:extLst>
      <p:ext uri="{BB962C8B-B14F-4D97-AF65-F5344CB8AC3E}">
        <p14:creationId xmlns:p14="http://schemas.microsoft.com/office/powerpoint/2010/main" val="16991000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792" y="432137"/>
            <a:ext cx="6714392" cy="2492990"/>
          </a:xfrm>
          <a:prstGeom prst="rect">
            <a:avLst/>
          </a:prstGeom>
          <a:noFill/>
        </p:spPr>
        <p:txBody>
          <a:bodyPr wrap="square" rtlCol="0">
            <a:spAutoFit/>
          </a:bodyPr>
          <a:lstStyle/>
          <a:p>
            <a:r>
              <a:rPr lang="en-US" sz="1200" dirty="0" smtClean="0"/>
              <a:t>Added lines from PFI channels 8&amp;10 (Encoder channels A&amp;B, respectively) to Analog inputs 4&amp;12.  Added those two new channels into LabVIEW AI acquisition, adapted MATLAB to read in new TDMS waveform and plot.</a:t>
            </a:r>
          </a:p>
          <a:p>
            <a:endParaRPr lang="en-US" sz="1200" dirty="0" smtClean="0"/>
          </a:p>
          <a:p>
            <a:r>
              <a:rPr lang="en-US" sz="1200" dirty="0" smtClean="0"/>
              <a:t>Digitized </a:t>
            </a:r>
            <a:r>
              <a:rPr lang="en-US" sz="1200" dirty="0" err="1" smtClean="0"/>
              <a:t>EncA</a:t>
            </a:r>
            <a:r>
              <a:rPr lang="en-US" sz="1200" dirty="0" smtClean="0"/>
              <a:t> and </a:t>
            </a:r>
            <a:r>
              <a:rPr lang="en-US" sz="1200" dirty="0" err="1" smtClean="0"/>
              <a:t>EncB</a:t>
            </a:r>
            <a:r>
              <a:rPr lang="en-US" sz="1200" dirty="0" smtClean="0"/>
              <a:t> into either 5 or 0 volts from analog values.</a:t>
            </a:r>
          </a:p>
          <a:p>
            <a:r>
              <a:rPr lang="en-US" sz="1200" dirty="0" smtClean="0"/>
              <a:t>Shifted 5 and 0 volt data points to 0 and -0.1 volts for ease of viewing on graph.</a:t>
            </a:r>
          </a:p>
          <a:p>
            <a:r>
              <a:rPr lang="en-US" sz="1200" dirty="0" smtClean="0"/>
              <a:t>Three different start of movement points (circled, right) analyzed.</a:t>
            </a:r>
          </a:p>
          <a:p>
            <a:endParaRPr lang="en-US" sz="1200" dirty="0"/>
          </a:p>
          <a:p>
            <a:endParaRPr lang="en-US" sz="1200" dirty="0" smtClean="0"/>
          </a:p>
          <a:p>
            <a:endParaRPr lang="en-US" sz="1200" dirty="0" smtClean="0"/>
          </a:p>
          <a:p>
            <a:endParaRPr lang="en-US" sz="1200" dirty="0"/>
          </a:p>
          <a:p>
            <a:r>
              <a:rPr lang="en-US" sz="1200" b="1" dirty="0" smtClean="0"/>
              <a:t>Each analyzed point shows a lag of the standard LabVIEW encoder </a:t>
            </a:r>
            <a:r>
              <a:rPr lang="en-US" sz="1200" b="1" dirty="0" err="1" smtClean="0"/>
              <a:t>DAQMx</a:t>
            </a:r>
            <a:r>
              <a:rPr lang="en-US" sz="1200" b="1" dirty="0" smtClean="0"/>
              <a:t> readout behind the analog input transitioning of 0.0256 seconds, or 64 samples’ worth (at 2500Hz).</a:t>
            </a:r>
          </a:p>
        </p:txBody>
      </p:sp>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Encoder testing 01/13/12</a:t>
            </a:r>
          </a:p>
          <a:p>
            <a:r>
              <a:rPr lang="en-US" sz="1200" dirty="0"/>
              <a:t>“</a:t>
            </a:r>
            <a:r>
              <a:rPr lang="en-US" sz="1200" dirty="0" smtClean="0"/>
              <a:t>WaveformOutputTDMS_03c_EncAI.m</a:t>
            </a:r>
            <a:r>
              <a:rPr lang="en-US" sz="1200" dirty="0"/>
              <a:t>”, “</a:t>
            </a:r>
            <a:r>
              <a:rPr lang="en-US" sz="1200" dirty="0" smtClean="0"/>
              <a:t>Master_rev_14c_encoderAI.vi”, 2500 </a:t>
            </a:r>
            <a:r>
              <a:rPr lang="en-US" sz="1200" dirty="0"/>
              <a:t>kHz sampling </a:t>
            </a:r>
            <a:r>
              <a:rPr lang="en-US" sz="1200" dirty="0" smtClean="0"/>
              <a:t>rate</a:t>
            </a:r>
          </a:p>
        </p:txBody>
      </p:sp>
      <p:grpSp>
        <p:nvGrpSpPr>
          <p:cNvPr id="60" name="Group 59"/>
          <p:cNvGrpSpPr/>
          <p:nvPr/>
        </p:nvGrpSpPr>
        <p:grpSpPr>
          <a:xfrm>
            <a:off x="6141720" y="4421117"/>
            <a:ext cx="2926080" cy="2360683"/>
            <a:chOff x="5029200" y="3538291"/>
            <a:chExt cx="2926080" cy="2360683"/>
          </a:xfrm>
        </p:grpSpPr>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3538291"/>
              <a:ext cx="2926080" cy="2360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824509" y="4376227"/>
              <a:ext cx="924682" cy="276999"/>
            </a:xfrm>
            <a:prstGeom prst="rect">
              <a:avLst/>
            </a:prstGeom>
            <a:solidFill>
              <a:schemeClr val="bg1"/>
            </a:solidFill>
          </p:spPr>
          <p:txBody>
            <a:bodyPr wrap="square" rtlCol="0">
              <a:spAutoFit/>
            </a:bodyPr>
            <a:lstStyle/>
            <a:p>
              <a:pPr algn="ctr"/>
              <a:r>
                <a:rPr lang="en-US" sz="1200" dirty="0" smtClean="0"/>
                <a:t>t = 44.2072</a:t>
              </a:r>
              <a:endParaRPr lang="en-US" sz="1200" dirty="0"/>
            </a:p>
          </p:txBody>
        </p:sp>
        <p:cxnSp>
          <p:nvCxnSpPr>
            <p:cNvPr id="4" name="Straight Arrow Connector 3"/>
            <p:cNvCxnSpPr>
              <a:stCxn id="2" idx="1"/>
            </p:cNvCxnSpPr>
            <p:nvPr/>
          </p:nvCxnSpPr>
          <p:spPr>
            <a:xfrm flipH="1">
              <a:off x="5562600" y="4514727"/>
              <a:ext cx="261909" cy="203905"/>
            </a:xfrm>
            <a:prstGeom prst="straightConnector1">
              <a:avLst/>
            </a:prstGeom>
            <a:ln w="1905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640786" y="4587179"/>
              <a:ext cx="908909" cy="276999"/>
            </a:xfrm>
            <a:prstGeom prst="rect">
              <a:avLst/>
            </a:prstGeom>
            <a:solidFill>
              <a:schemeClr val="bg1"/>
            </a:solidFill>
          </p:spPr>
          <p:txBody>
            <a:bodyPr wrap="square" rtlCol="0">
              <a:spAutoFit/>
            </a:bodyPr>
            <a:lstStyle/>
            <a:p>
              <a:pPr algn="ctr"/>
              <a:r>
                <a:rPr lang="en-US" sz="1200" dirty="0" smtClean="0"/>
                <a:t>t = 44.2328</a:t>
              </a:r>
              <a:endParaRPr lang="en-US" sz="1200" dirty="0"/>
            </a:p>
          </p:txBody>
        </p:sp>
        <p:cxnSp>
          <p:nvCxnSpPr>
            <p:cNvPr id="13" name="Straight Arrow Connector 12"/>
            <p:cNvCxnSpPr>
              <a:stCxn id="12" idx="0"/>
            </p:cNvCxnSpPr>
            <p:nvPr/>
          </p:nvCxnSpPr>
          <p:spPr>
            <a:xfrm flipV="1">
              <a:off x="7095241" y="4376227"/>
              <a:ext cx="114300" cy="210952"/>
            </a:xfrm>
            <a:prstGeom prst="straightConnector1">
              <a:avLst/>
            </a:prstGeom>
            <a:ln w="19050">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1"/>
            <a:ext cx="2136532" cy="1803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Oval 24"/>
          <p:cNvSpPr/>
          <p:nvPr/>
        </p:nvSpPr>
        <p:spPr>
          <a:xfrm>
            <a:off x="8610600" y="1371600"/>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p:cNvGrpSpPr/>
          <p:nvPr/>
        </p:nvGrpSpPr>
        <p:grpSpPr>
          <a:xfrm>
            <a:off x="76200" y="4419784"/>
            <a:ext cx="2926080" cy="2362016"/>
            <a:chOff x="0" y="3536415"/>
            <a:chExt cx="2926080" cy="2362016"/>
          </a:xfrm>
        </p:grpSpPr>
        <p:pic>
          <p:nvPicPr>
            <p:cNvPr id="184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36415"/>
              <a:ext cx="2926080" cy="2362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p:cNvSpPr txBox="1"/>
            <p:nvPr/>
          </p:nvSpPr>
          <p:spPr>
            <a:xfrm>
              <a:off x="381000" y="4860696"/>
              <a:ext cx="892126" cy="276999"/>
            </a:xfrm>
            <a:prstGeom prst="rect">
              <a:avLst/>
            </a:prstGeom>
            <a:solidFill>
              <a:schemeClr val="bg1"/>
            </a:solidFill>
          </p:spPr>
          <p:txBody>
            <a:bodyPr wrap="square" rtlCol="0">
              <a:spAutoFit/>
            </a:bodyPr>
            <a:lstStyle/>
            <a:p>
              <a:pPr algn="ctr"/>
              <a:r>
                <a:rPr lang="en-US" sz="1200" dirty="0" smtClean="0"/>
                <a:t>t = 0.8116</a:t>
              </a:r>
              <a:endParaRPr lang="en-US" sz="1200" dirty="0"/>
            </a:p>
          </p:txBody>
        </p:sp>
        <p:cxnSp>
          <p:nvCxnSpPr>
            <p:cNvPr id="35" name="Straight Arrow Connector 34"/>
            <p:cNvCxnSpPr>
              <a:stCxn id="34" idx="0"/>
            </p:cNvCxnSpPr>
            <p:nvPr/>
          </p:nvCxnSpPr>
          <p:spPr>
            <a:xfrm flipV="1">
              <a:off x="827063" y="4574690"/>
              <a:ext cx="446063" cy="286006"/>
            </a:xfrm>
            <a:prstGeom prst="straightConnector1">
              <a:avLst/>
            </a:prstGeom>
            <a:ln w="1905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682110" y="3708817"/>
              <a:ext cx="832490" cy="276999"/>
            </a:xfrm>
            <a:prstGeom prst="rect">
              <a:avLst/>
            </a:prstGeom>
            <a:solidFill>
              <a:schemeClr val="bg1"/>
            </a:solidFill>
          </p:spPr>
          <p:txBody>
            <a:bodyPr wrap="square" rtlCol="0">
              <a:spAutoFit/>
            </a:bodyPr>
            <a:lstStyle/>
            <a:p>
              <a:pPr algn="ctr"/>
              <a:r>
                <a:rPr lang="en-US" sz="1200" dirty="0" smtClean="0"/>
                <a:t>t = 0.8372</a:t>
              </a:r>
              <a:endParaRPr lang="en-US" sz="1200" dirty="0"/>
            </a:p>
          </p:txBody>
        </p:sp>
        <p:cxnSp>
          <p:nvCxnSpPr>
            <p:cNvPr id="37" name="Straight Arrow Connector 36"/>
            <p:cNvCxnSpPr>
              <a:stCxn id="36" idx="2"/>
            </p:cNvCxnSpPr>
            <p:nvPr/>
          </p:nvCxnSpPr>
          <p:spPr>
            <a:xfrm flipH="1">
              <a:off x="1856445" y="3985816"/>
              <a:ext cx="241910" cy="258635"/>
            </a:xfrm>
            <a:prstGeom prst="straightConnector1">
              <a:avLst/>
            </a:prstGeom>
            <a:ln w="19050">
              <a:solidFill>
                <a:srgbClr val="000000"/>
              </a:solidFill>
              <a:tailEnd type="arrow"/>
            </a:ln>
          </p:spPr>
          <p:style>
            <a:lnRef idx="1">
              <a:schemeClr val="accent1"/>
            </a:lnRef>
            <a:fillRef idx="0">
              <a:schemeClr val="accent1"/>
            </a:fillRef>
            <a:effectRef idx="0">
              <a:schemeClr val="accent1"/>
            </a:effectRef>
            <a:fontRef idx="minor">
              <a:schemeClr val="tx1"/>
            </a:fontRef>
          </p:style>
        </p:cxnSp>
      </p:grpSp>
      <p:sp>
        <p:nvSpPr>
          <p:cNvPr id="48" name="Oval 47"/>
          <p:cNvSpPr/>
          <p:nvPr/>
        </p:nvSpPr>
        <p:spPr>
          <a:xfrm>
            <a:off x="7095241" y="1436077"/>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91005" y="4113340"/>
            <a:ext cx="1841640" cy="307777"/>
          </a:xfrm>
          <a:prstGeom prst="rect">
            <a:avLst/>
          </a:prstGeom>
          <a:solidFill>
            <a:schemeClr val="bg1"/>
          </a:solidFill>
        </p:spPr>
        <p:txBody>
          <a:bodyPr wrap="square" rtlCol="0">
            <a:spAutoFit/>
          </a:bodyPr>
          <a:lstStyle/>
          <a:p>
            <a:r>
              <a:rPr lang="en-US" sz="1400" b="1" dirty="0" smtClean="0"/>
              <a:t>t</a:t>
            </a:r>
            <a:r>
              <a:rPr lang="en-US" sz="1400" b="1" baseline="-25000" dirty="0" smtClean="0"/>
              <a:t>lag</a:t>
            </a:r>
            <a:r>
              <a:rPr lang="en-US" sz="1400" b="1" dirty="0" smtClean="0"/>
              <a:t> = 0.0256 seconds</a:t>
            </a:r>
            <a:endParaRPr lang="en-US" sz="1400" b="1" dirty="0"/>
          </a:p>
        </p:txBody>
      </p:sp>
      <p:sp>
        <p:nvSpPr>
          <p:cNvPr id="69" name="Oval 68"/>
          <p:cNvSpPr/>
          <p:nvPr/>
        </p:nvSpPr>
        <p:spPr>
          <a:xfrm>
            <a:off x="7536278" y="1439008"/>
            <a:ext cx="228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6964526" y="2211287"/>
            <a:ext cx="2140249" cy="1751113"/>
            <a:chOff x="5464511" y="2376825"/>
            <a:chExt cx="2140249" cy="1751113"/>
          </a:xfrm>
        </p:grpSpPr>
        <p:pic>
          <p:nvPicPr>
            <p:cNvPr id="184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4511" y="2376825"/>
              <a:ext cx="2140249" cy="175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Oval 69"/>
            <p:cNvSpPr/>
            <p:nvPr/>
          </p:nvSpPr>
          <p:spPr>
            <a:xfrm>
              <a:off x="6141719" y="3505200"/>
              <a:ext cx="953521"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43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8961" y="4437480"/>
            <a:ext cx="2926080" cy="2344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extBox 72"/>
          <p:cNvSpPr txBox="1"/>
          <p:nvPr/>
        </p:nvSpPr>
        <p:spPr>
          <a:xfrm>
            <a:off x="3500520" y="5819407"/>
            <a:ext cx="892126" cy="276999"/>
          </a:xfrm>
          <a:prstGeom prst="rect">
            <a:avLst/>
          </a:prstGeom>
          <a:solidFill>
            <a:schemeClr val="bg1"/>
          </a:solidFill>
        </p:spPr>
        <p:txBody>
          <a:bodyPr wrap="square" rtlCol="0">
            <a:spAutoFit/>
          </a:bodyPr>
          <a:lstStyle/>
          <a:p>
            <a:pPr algn="ctr"/>
            <a:r>
              <a:rPr lang="en-US" sz="1200" dirty="0" smtClean="0"/>
              <a:t>t = 14.3628</a:t>
            </a:r>
            <a:endParaRPr lang="en-US" sz="1200" dirty="0"/>
          </a:p>
        </p:txBody>
      </p:sp>
      <p:cxnSp>
        <p:nvCxnSpPr>
          <p:cNvPr id="74" name="Straight Arrow Connector 73"/>
          <p:cNvCxnSpPr>
            <a:stCxn id="73" idx="0"/>
          </p:cNvCxnSpPr>
          <p:nvPr/>
        </p:nvCxnSpPr>
        <p:spPr>
          <a:xfrm flipH="1" flipV="1">
            <a:off x="3886200" y="5470005"/>
            <a:ext cx="60383" cy="349402"/>
          </a:xfrm>
          <a:prstGeom prst="straightConnector1">
            <a:avLst/>
          </a:prstGeom>
          <a:ln w="1905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4800600" y="5114648"/>
            <a:ext cx="908690" cy="276999"/>
          </a:xfrm>
          <a:prstGeom prst="rect">
            <a:avLst/>
          </a:prstGeom>
          <a:solidFill>
            <a:schemeClr val="bg1"/>
          </a:solidFill>
        </p:spPr>
        <p:txBody>
          <a:bodyPr wrap="square" rtlCol="0">
            <a:spAutoFit/>
          </a:bodyPr>
          <a:lstStyle/>
          <a:p>
            <a:pPr algn="ctr"/>
            <a:r>
              <a:rPr lang="en-US" sz="1200" dirty="0" smtClean="0"/>
              <a:t>t = 14.3884</a:t>
            </a:r>
            <a:endParaRPr lang="en-US" sz="1200" dirty="0"/>
          </a:p>
        </p:txBody>
      </p:sp>
      <p:cxnSp>
        <p:nvCxnSpPr>
          <p:cNvPr id="76" name="Straight Arrow Connector 75"/>
          <p:cNvCxnSpPr>
            <a:stCxn id="75" idx="0"/>
          </p:cNvCxnSpPr>
          <p:nvPr/>
        </p:nvCxnSpPr>
        <p:spPr>
          <a:xfrm flipV="1">
            <a:off x="5254945" y="4953000"/>
            <a:ext cx="307655" cy="161648"/>
          </a:xfrm>
          <a:prstGeom prst="straightConnector1">
            <a:avLst/>
          </a:prstGeom>
          <a:ln w="19050">
            <a:solidFill>
              <a:srgbClr val="000000"/>
            </a:solidFill>
            <a:tailEnd type="arrow"/>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3111360" y="4114800"/>
            <a:ext cx="1841640" cy="307777"/>
          </a:xfrm>
          <a:prstGeom prst="rect">
            <a:avLst/>
          </a:prstGeom>
          <a:solidFill>
            <a:schemeClr val="bg1"/>
          </a:solidFill>
        </p:spPr>
        <p:txBody>
          <a:bodyPr wrap="square" rtlCol="0">
            <a:spAutoFit/>
          </a:bodyPr>
          <a:lstStyle/>
          <a:p>
            <a:r>
              <a:rPr lang="en-US" sz="1400" b="1" dirty="0" smtClean="0"/>
              <a:t>t</a:t>
            </a:r>
            <a:r>
              <a:rPr lang="en-US" sz="1400" b="1" baseline="-25000" dirty="0" smtClean="0"/>
              <a:t>lag</a:t>
            </a:r>
            <a:r>
              <a:rPr lang="en-US" sz="1400" b="1" dirty="0" smtClean="0"/>
              <a:t> = 0.0256 seconds</a:t>
            </a:r>
            <a:endParaRPr lang="en-US" sz="1400" b="1" dirty="0"/>
          </a:p>
        </p:txBody>
      </p:sp>
      <p:sp>
        <p:nvSpPr>
          <p:cNvPr id="84" name="TextBox 83"/>
          <p:cNvSpPr txBox="1"/>
          <p:nvPr/>
        </p:nvSpPr>
        <p:spPr>
          <a:xfrm>
            <a:off x="6159360" y="4111823"/>
            <a:ext cx="1841640" cy="307777"/>
          </a:xfrm>
          <a:prstGeom prst="rect">
            <a:avLst/>
          </a:prstGeom>
          <a:solidFill>
            <a:schemeClr val="bg1"/>
          </a:solidFill>
        </p:spPr>
        <p:txBody>
          <a:bodyPr wrap="square" rtlCol="0">
            <a:spAutoFit/>
          </a:bodyPr>
          <a:lstStyle/>
          <a:p>
            <a:r>
              <a:rPr lang="en-US" sz="1400" b="1" dirty="0" smtClean="0"/>
              <a:t>t</a:t>
            </a:r>
            <a:r>
              <a:rPr lang="en-US" sz="1400" b="1" baseline="-25000" dirty="0" smtClean="0"/>
              <a:t>lag</a:t>
            </a:r>
            <a:r>
              <a:rPr lang="en-US" sz="1400" b="1" dirty="0" smtClean="0"/>
              <a:t> = 0.0256 seconds</a:t>
            </a:r>
            <a:endParaRPr lang="en-US" sz="1400" b="1" dirty="0"/>
          </a:p>
        </p:txBody>
      </p:sp>
    </p:spTree>
    <p:extLst>
      <p:ext uri="{BB962C8B-B14F-4D97-AF65-F5344CB8AC3E}">
        <p14:creationId xmlns:p14="http://schemas.microsoft.com/office/powerpoint/2010/main" val="10299485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792" y="432137"/>
            <a:ext cx="9152792" cy="1200329"/>
          </a:xfrm>
          <a:prstGeom prst="rect">
            <a:avLst/>
          </a:prstGeom>
          <a:noFill/>
        </p:spPr>
        <p:txBody>
          <a:bodyPr wrap="square" rtlCol="0">
            <a:spAutoFit/>
          </a:bodyPr>
          <a:lstStyle/>
          <a:p>
            <a:r>
              <a:rPr lang="en-US" sz="1200" dirty="0" smtClean="0"/>
              <a:t>Using the existing 80/20 load cell calibration frame, I designed a new test fixture:</a:t>
            </a:r>
          </a:p>
          <a:p>
            <a:pPr marL="171450" indent="-171450">
              <a:buFont typeface="Arial" pitchFamily="34" charset="0"/>
              <a:buChar char="•"/>
            </a:pPr>
            <a:r>
              <a:rPr lang="en-US" sz="1200" dirty="0" smtClean="0"/>
              <a:t>New load cell mounting plate needed for the AMTI load cells (included center hole so gold standard can still be swapped in</a:t>
            </a:r>
          </a:p>
          <a:p>
            <a:pPr marL="171450" indent="-171450">
              <a:buFont typeface="Arial" pitchFamily="34" charset="0"/>
              <a:buChar char="•"/>
            </a:pPr>
            <a:r>
              <a:rPr lang="en-US" sz="1200" dirty="0" smtClean="0"/>
              <a:t>Slave cylinder can be adjusted up/down, back/forward</a:t>
            </a:r>
          </a:p>
          <a:p>
            <a:pPr marL="171450" indent="-171450">
              <a:buFont typeface="Arial" pitchFamily="34" charset="0"/>
              <a:buChar char="•"/>
            </a:pPr>
            <a:r>
              <a:rPr lang="en-US" sz="1200" dirty="0" smtClean="0"/>
              <a:t>Threaded rod with plastic puck at end will be snugged up against piston axis to put proper preload on loadcell and to carry bulk of load into the 80/20 frame</a:t>
            </a:r>
          </a:p>
          <a:p>
            <a:pPr marL="171450" indent="-171450">
              <a:buFont typeface="Arial" pitchFamily="34" charset="0"/>
              <a:buChar char="•"/>
            </a:pPr>
            <a:r>
              <a:rPr lang="en-US" sz="1200" dirty="0" smtClean="0"/>
              <a:t>Features another revision to LVDT mounting mechanism (old mount interfered with new fixture)</a:t>
            </a:r>
          </a:p>
        </p:txBody>
      </p:sp>
      <p:sp>
        <p:nvSpPr>
          <p:cNvPr id="8" name="TextBox 7"/>
          <p:cNvSpPr txBox="1"/>
          <p:nvPr/>
        </p:nvSpPr>
        <p:spPr>
          <a:xfrm>
            <a:off x="1" y="0"/>
            <a:ext cx="9144000" cy="307777"/>
          </a:xfrm>
          <a:prstGeom prst="rect">
            <a:avLst/>
          </a:prstGeom>
          <a:noFill/>
        </p:spPr>
        <p:txBody>
          <a:bodyPr wrap="square" rtlCol="0">
            <a:spAutoFit/>
          </a:bodyPr>
          <a:lstStyle/>
          <a:p>
            <a:r>
              <a:rPr lang="en-US" sz="1400" b="1" dirty="0" smtClean="0"/>
              <a:t>New test fixture 01/13-17/12</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41055"/>
            <a:ext cx="5126182" cy="4002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323" t="5364" r="24387"/>
          <a:stretch/>
        </p:blipFill>
        <p:spPr bwMode="auto">
          <a:xfrm>
            <a:off x="5070926" y="1941056"/>
            <a:ext cx="4073074" cy="4002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0674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432137"/>
            <a:ext cx="9143999" cy="6001643"/>
          </a:xfrm>
          <a:prstGeom prst="rect">
            <a:avLst/>
          </a:prstGeom>
          <a:noFill/>
        </p:spPr>
        <p:txBody>
          <a:bodyPr wrap="square" rtlCol="0">
            <a:spAutoFit/>
          </a:bodyPr>
          <a:lstStyle/>
          <a:p>
            <a:r>
              <a:rPr lang="en-US" sz="1200" dirty="0" smtClean="0"/>
              <a:t>Per NI Forum recommendation, switched </a:t>
            </a:r>
            <a:r>
              <a:rPr lang="en-US" sz="1200" dirty="0" err="1" smtClean="0"/>
              <a:t>DAQmx</a:t>
            </a:r>
            <a:r>
              <a:rPr lang="en-US" sz="1200" dirty="0" smtClean="0"/>
              <a:t> Start Task order from:</a:t>
            </a:r>
          </a:p>
          <a:p>
            <a:pPr marL="228600" indent="-228600">
              <a:buFont typeface="+mj-lt"/>
              <a:buAutoNum type="arabicPeriod"/>
            </a:pPr>
            <a:r>
              <a:rPr lang="en-US" sz="1200" dirty="0" smtClean="0"/>
              <a:t>Clock Source</a:t>
            </a:r>
          </a:p>
          <a:p>
            <a:pPr marL="228600" indent="-228600">
              <a:buFont typeface="+mj-lt"/>
              <a:buAutoNum type="arabicPeriod"/>
            </a:pPr>
            <a:r>
              <a:rPr lang="en-US" sz="1200" dirty="0" smtClean="0"/>
              <a:t>Encoder</a:t>
            </a:r>
          </a:p>
          <a:p>
            <a:pPr marL="228600" indent="-228600">
              <a:buFont typeface="+mj-lt"/>
              <a:buAutoNum type="arabicPeriod"/>
            </a:pPr>
            <a:r>
              <a:rPr lang="en-US" sz="1200" dirty="0" smtClean="0"/>
              <a:t>Analog Inputs</a:t>
            </a:r>
          </a:p>
          <a:p>
            <a:endParaRPr lang="en-US" sz="1200" dirty="0" smtClean="0"/>
          </a:p>
          <a:p>
            <a:r>
              <a:rPr lang="en-US" sz="1200" dirty="0" smtClean="0"/>
              <a:t>to</a:t>
            </a:r>
          </a:p>
          <a:p>
            <a:endParaRPr lang="en-US" sz="1200" dirty="0"/>
          </a:p>
          <a:p>
            <a:pPr marL="228600" indent="-228600">
              <a:buFont typeface="+mj-lt"/>
              <a:buAutoNum type="arabicPeriod"/>
            </a:pPr>
            <a:r>
              <a:rPr lang="en-US" sz="1200" dirty="0" smtClean="0"/>
              <a:t>Encoder</a:t>
            </a:r>
          </a:p>
          <a:p>
            <a:pPr marL="228600" indent="-228600">
              <a:buFont typeface="+mj-lt"/>
              <a:buAutoNum type="arabicPeriod"/>
            </a:pPr>
            <a:r>
              <a:rPr lang="en-US" sz="1200" dirty="0" smtClean="0"/>
              <a:t>Analog Inputs</a:t>
            </a:r>
          </a:p>
          <a:p>
            <a:pPr marL="228600" indent="-228600">
              <a:buFont typeface="+mj-lt"/>
              <a:buAutoNum type="arabicPeriod"/>
            </a:pPr>
            <a:r>
              <a:rPr lang="en-US" sz="1200" dirty="0" smtClean="0"/>
              <a:t>Clock Source</a:t>
            </a:r>
          </a:p>
          <a:p>
            <a:pPr marL="228600" indent="-228600">
              <a:buFont typeface="+mj-lt"/>
              <a:buAutoNum type="arabicPeriod"/>
            </a:pPr>
            <a:endParaRPr lang="en-US" sz="1200" dirty="0"/>
          </a:p>
          <a:p>
            <a:r>
              <a:rPr lang="en-US" sz="1200" dirty="0" smtClean="0"/>
              <a:t>From forum: “I </a:t>
            </a:r>
            <a:r>
              <a:rPr lang="en-US" sz="1200" dirty="0"/>
              <a:t>think I've got it.</a:t>
            </a:r>
          </a:p>
          <a:p>
            <a:r>
              <a:rPr lang="en-US" sz="1200" dirty="0"/>
              <a:t> </a:t>
            </a:r>
            <a:r>
              <a:rPr lang="en-US" sz="1200" dirty="0" smtClean="0"/>
              <a:t>Take </a:t>
            </a:r>
            <a:r>
              <a:rPr lang="en-US" sz="1200" dirty="0"/>
              <a:t>a look at the portion of the code where you are starting your tasks:</a:t>
            </a:r>
          </a:p>
          <a:p>
            <a:r>
              <a:rPr lang="en-US" sz="1200" dirty="0"/>
              <a:t> </a:t>
            </a:r>
          </a:p>
          <a:p>
            <a:r>
              <a:rPr lang="en-US" sz="1200" dirty="0"/>
              <a:t> </a:t>
            </a:r>
            <a:endParaRPr lang="en-US" sz="1200" dirty="0" smtClean="0"/>
          </a:p>
          <a:p>
            <a:endParaRPr lang="en-US" sz="1200" dirty="0"/>
          </a:p>
          <a:p>
            <a:endParaRPr lang="en-US" sz="1200" dirty="0" smtClean="0"/>
          </a:p>
          <a:p>
            <a:endParaRPr lang="en-US" sz="1200" dirty="0"/>
          </a:p>
          <a:p>
            <a:endParaRPr lang="en-US" sz="1200" dirty="0" smtClean="0"/>
          </a:p>
          <a:p>
            <a:endParaRPr lang="en-US" sz="1200" dirty="0"/>
          </a:p>
          <a:p>
            <a:endParaRPr lang="en-US" sz="1200" dirty="0" smtClean="0"/>
          </a:p>
          <a:p>
            <a:endParaRPr lang="en-US" sz="1200" dirty="0"/>
          </a:p>
          <a:p>
            <a:r>
              <a:rPr lang="en-US" sz="1200" dirty="0"/>
              <a:t> </a:t>
            </a:r>
            <a:r>
              <a:rPr lang="en-US" sz="1200" dirty="0" smtClean="0"/>
              <a:t>The </a:t>
            </a:r>
            <a:r>
              <a:rPr lang="en-US" sz="1200" dirty="0"/>
              <a:t>clock is starting first, then the encoder, then the analog task.  The amount of time between the starting of tasks is completely software-defined and thus non-deterministic.  Since the encoder task is starting before the analog task and the clock has already been started, it will pick up more samples during the time you are waiting for the analog task to start.  This will appear as a lag since you are matching the graphs sample-by-sample.</a:t>
            </a:r>
          </a:p>
          <a:p>
            <a:r>
              <a:rPr lang="en-US" sz="1200" dirty="0"/>
              <a:t> </a:t>
            </a:r>
            <a:r>
              <a:rPr lang="en-US" sz="1200" dirty="0" smtClean="0"/>
              <a:t>The </a:t>
            </a:r>
            <a:r>
              <a:rPr lang="en-US" sz="1200" dirty="0"/>
              <a:t>solution is to start the clock source </a:t>
            </a:r>
            <a:r>
              <a:rPr lang="en-US" sz="1200" i="1" dirty="0"/>
              <a:t>after</a:t>
            </a:r>
            <a:r>
              <a:rPr lang="en-US" sz="1200" dirty="0"/>
              <a:t> starting both the encoder and the waveform task.</a:t>
            </a:r>
          </a:p>
          <a:p>
            <a:r>
              <a:rPr lang="en-US" sz="1200" dirty="0"/>
              <a:t> </a:t>
            </a:r>
            <a:r>
              <a:rPr lang="en-US" sz="1200" dirty="0" smtClean="0"/>
              <a:t>Also</a:t>
            </a:r>
            <a:r>
              <a:rPr lang="en-US" sz="1200" dirty="0"/>
              <a:t>, I notice you are not arming your encoder.  It won't be a problem if your actuator is inactive during the startup time of the measurement application, but if it is moving this could also cause the two measurements to start out out-of-synch.  The solution in this case would be to use the start trigger from your analog task as the arm start trigger for your encoder task.  In this case, you would want to start your tasks in the following order:  1) Encoder 2) Analog In 3) Clock (Counter Out).</a:t>
            </a:r>
          </a:p>
          <a:p>
            <a:r>
              <a:rPr lang="en-US" sz="1200" dirty="0"/>
              <a:t> </a:t>
            </a:r>
            <a:r>
              <a:rPr lang="en-US" sz="1200" dirty="0" smtClean="0"/>
              <a:t>Best Regards, John </a:t>
            </a:r>
            <a:r>
              <a:rPr lang="en-US" sz="1200" dirty="0" err="1" smtClean="0"/>
              <a:t>Passiak</a:t>
            </a:r>
            <a:endParaRPr lang="en-US" sz="1200" dirty="0"/>
          </a:p>
        </p:txBody>
      </p:sp>
      <p:sp>
        <p:nvSpPr>
          <p:cNvPr id="6" name="TextBox 5"/>
          <p:cNvSpPr txBox="1"/>
          <p:nvPr/>
        </p:nvSpPr>
        <p:spPr>
          <a:xfrm>
            <a:off x="1" y="0"/>
            <a:ext cx="9144000" cy="492443"/>
          </a:xfrm>
          <a:prstGeom prst="rect">
            <a:avLst/>
          </a:prstGeom>
          <a:noFill/>
        </p:spPr>
        <p:txBody>
          <a:bodyPr wrap="square" rtlCol="0">
            <a:spAutoFit/>
          </a:bodyPr>
          <a:lstStyle/>
          <a:p>
            <a:r>
              <a:rPr lang="en-US" sz="1400" b="1" dirty="0" smtClean="0"/>
              <a:t>Encoder testing 01/19/12</a:t>
            </a:r>
          </a:p>
          <a:p>
            <a:r>
              <a:rPr lang="en-US" sz="1200" dirty="0"/>
              <a:t>“</a:t>
            </a:r>
            <a:r>
              <a:rPr lang="en-US" sz="1200" dirty="0" smtClean="0"/>
              <a:t>WaveformOutputTDMS_03c_EncAI.m</a:t>
            </a:r>
            <a:r>
              <a:rPr lang="en-US" sz="1200" dirty="0"/>
              <a:t>”, “</a:t>
            </a:r>
            <a:r>
              <a:rPr lang="en-US" sz="1200" dirty="0" smtClean="0"/>
              <a:t>Master_rev_14d_start_trigger.vi”, 2500 </a:t>
            </a:r>
            <a:r>
              <a:rPr lang="en-US" sz="1200" dirty="0"/>
              <a:t>kHz sampling </a:t>
            </a:r>
            <a:r>
              <a:rPr lang="en-US" sz="1200" dirty="0" smtClean="0"/>
              <a:t>rate</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94" y="2895600"/>
            <a:ext cx="3104706"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6096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 y="432137"/>
            <a:ext cx="6094094" cy="1754326"/>
          </a:xfrm>
          <a:prstGeom prst="rect">
            <a:avLst/>
          </a:prstGeom>
          <a:noFill/>
        </p:spPr>
        <p:txBody>
          <a:bodyPr wrap="square" rtlCol="0">
            <a:spAutoFit/>
          </a:bodyPr>
          <a:lstStyle/>
          <a:p>
            <a:r>
              <a:rPr lang="en-US" sz="1200" dirty="0" smtClean="0"/>
              <a:t>Ran a simple test, still measuring encoder channels both digitally and analog.</a:t>
            </a:r>
          </a:p>
          <a:p>
            <a:endParaRPr lang="en-US" sz="1200" dirty="0"/>
          </a:p>
          <a:p>
            <a:r>
              <a:rPr lang="en-US" sz="1200" dirty="0" smtClean="0"/>
              <a:t>LVDT data is meaningless, as LVDT is lying next to slave platform unattached.</a:t>
            </a:r>
          </a:p>
          <a:p>
            <a:endParaRPr lang="en-US" sz="1200" dirty="0"/>
          </a:p>
          <a:p>
            <a:r>
              <a:rPr lang="en-US" sz="1200" dirty="0" smtClean="0"/>
              <a:t>Now, digital encoder signal starts moving at completion of first transition of either channel A or B.</a:t>
            </a:r>
          </a:p>
          <a:p>
            <a:endParaRPr lang="en-US" sz="1200" dirty="0"/>
          </a:p>
          <a:p>
            <a:r>
              <a:rPr lang="en-US" sz="1200" dirty="0" smtClean="0"/>
              <a:t>For now, I’ll keep acquiring those signals in analog as well, until I’m confident that this has completely solved all problems.</a:t>
            </a:r>
          </a:p>
        </p:txBody>
      </p:sp>
      <p:sp>
        <p:nvSpPr>
          <p:cNvPr id="6" name="TextBox 5"/>
          <p:cNvSpPr txBox="1"/>
          <p:nvPr/>
        </p:nvSpPr>
        <p:spPr>
          <a:xfrm>
            <a:off x="1" y="0"/>
            <a:ext cx="9144000" cy="492443"/>
          </a:xfrm>
          <a:prstGeom prst="rect">
            <a:avLst/>
          </a:prstGeom>
          <a:noFill/>
        </p:spPr>
        <p:txBody>
          <a:bodyPr wrap="square" rtlCol="0">
            <a:spAutoFit/>
          </a:bodyPr>
          <a:lstStyle/>
          <a:p>
            <a:r>
              <a:rPr lang="en-US" sz="1400" b="1" dirty="0" smtClean="0"/>
              <a:t>Encoder testing 01/19/12, cont.</a:t>
            </a:r>
          </a:p>
          <a:p>
            <a:r>
              <a:rPr lang="en-US" sz="1200" dirty="0"/>
              <a:t>“</a:t>
            </a:r>
            <a:r>
              <a:rPr lang="en-US" sz="1200" dirty="0" smtClean="0"/>
              <a:t>WaveformOutputTDMS_03c_EncAI.m</a:t>
            </a:r>
            <a:r>
              <a:rPr lang="en-US" sz="1200" dirty="0"/>
              <a:t>”, “</a:t>
            </a:r>
            <a:r>
              <a:rPr lang="en-US" sz="1200" dirty="0" smtClean="0"/>
              <a:t>Master_rev_14d_start_trigger.vi”, 2500 </a:t>
            </a:r>
            <a:r>
              <a:rPr lang="en-US" sz="1200" dirty="0"/>
              <a:t>kHz sampling </a:t>
            </a:r>
            <a:r>
              <a:rPr lang="en-US" sz="1200" dirty="0" smtClean="0"/>
              <a:t>rate</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 y="4186028"/>
            <a:ext cx="2926080" cy="2360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8014" y="4171834"/>
            <a:ext cx="2926080" cy="237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974" y="142876"/>
            <a:ext cx="2743200" cy="2297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4191000"/>
            <a:ext cx="2926080" cy="2295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7504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307777"/>
          </a:xfrm>
          <a:prstGeom prst="rect">
            <a:avLst/>
          </a:prstGeom>
          <a:noFill/>
        </p:spPr>
        <p:txBody>
          <a:bodyPr wrap="square" rtlCol="0">
            <a:spAutoFit/>
          </a:bodyPr>
          <a:lstStyle/>
          <a:p>
            <a:r>
              <a:rPr lang="en-US" sz="1400" b="1" dirty="0" smtClean="0"/>
              <a:t>New test rig and 30’ tubing setup: 01/24/12</a:t>
            </a:r>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376518"/>
            <a:ext cx="3657600" cy="2061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2586318"/>
            <a:ext cx="3657600" cy="2061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96118"/>
            <a:ext cx="3657600" cy="2061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37087" y="0"/>
            <a:ext cx="3006912"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6400" y="4796118"/>
            <a:ext cx="3657600" cy="2061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4724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307777"/>
          </a:xfrm>
          <a:prstGeom prst="rect">
            <a:avLst/>
          </a:prstGeom>
          <a:noFill/>
        </p:spPr>
        <p:txBody>
          <a:bodyPr wrap="square" rtlCol="0">
            <a:spAutoFit/>
          </a:bodyPr>
          <a:lstStyle/>
          <a:p>
            <a:r>
              <a:rPr lang="en-US" sz="1400" b="1" dirty="0" smtClean="0"/>
              <a:t>New test rig and 30’ tubing setup: 01/24/12</a:t>
            </a:r>
          </a:p>
        </p:txBody>
      </p:sp>
      <p:grpSp>
        <p:nvGrpSpPr>
          <p:cNvPr id="46" name="Group 45"/>
          <p:cNvGrpSpPr/>
          <p:nvPr/>
        </p:nvGrpSpPr>
        <p:grpSpPr>
          <a:xfrm>
            <a:off x="49213" y="2127546"/>
            <a:ext cx="8953500" cy="4616950"/>
            <a:chOff x="49213" y="2127546"/>
            <a:chExt cx="8953500" cy="4616950"/>
          </a:xfrm>
        </p:grpSpPr>
        <p:grpSp>
          <p:nvGrpSpPr>
            <p:cNvPr id="141" name="Group 107"/>
            <p:cNvGrpSpPr>
              <a:grpSpLocks noChangeAspect="1"/>
            </p:cNvGrpSpPr>
            <p:nvPr/>
          </p:nvGrpSpPr>
          <p:grpSpPr bwMode="auto">
            <a:xfrm rot="5400000">
              <a:off x="2216944" y="5187157"/>
              <a:ext cx="457200" cy="293687"/>
              <a:chOff x="528" y="1824"/>
              <a:chExt cx="354" cy="227"/>
            </a:xfrm>
          </p:grpSpPr>
          <p:sp>
            <p:nvSpPr>
              <p:cNvPr id="142"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5"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1" name="Group 30"/>
            <p:cNvGrpSpPr/>
            <p:nvPr/>
          </p:nvGrpSpPr>
          <p:grpSpPr>
            <a:xfrm>
              <a:off x="3581400" y="3397093"/>
              <a:ext cx="1954261" cy="3308507"/>
              <a:chOff x="3581400" y="3397093"/>
              <a:chExt cx="1954261" cy="3308507"/>
            </a:xfrm>
          </p:grpSpPr>
          <p:sp>
            <p:nvSpPr>
              <p:cNvPr id="7" name="Cube 6"/>
              <p:cNvSpPr/>
              <p:nvPr/>
            </p:nvSpPr>
            <p:spPr>
              <a:xfrm>
                <a:off x="5029200" y="3397093"/>
                <a:ext cx="108449" cy="1761825"/>
              </a:xfrm>
              <a:prstGeom prst="cube">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5" name="Picture 149"/>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8920"/>
              <a:stretch>
                <a:fillRect/>
              </a:stretch>
            </p:blipFill>
            <p:spPr bwMode="auto">
              <a:xfrm>
                <a:off x="3581400" y="4660443"/>
                <a:ext cx="1954261" cy="2045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6" name="AutoShape 9"/>
            <p:cNvCxnSpPr>
              <a:cxnSpLocks noChangeShapeType="1"/>
              <a:endCxn id="121" idx="3"/>
            </p:cNvCxnSpPr>
            <p:nvPr/>
          </p:nvCxnSpPr>
          <p:spPr bwMode="auto">
            <a:xfrm rot="5400000" flipH="1" flipV="1">
              <a:off x="5516870" y="4251680"/>
              <a:ext cx="3369471" cy="1616161"/>
            </a:xfrm>
            <a:prstGeom prst="bentConnector3">
              <a:avLst>
                <a:gd name="adj1" fmla="val 102381"/>
              </a:avLst>
            </a:prstGeom>
            <a:noFill/>
            <a:ln w="38100">
              <a:solidFill>
                <a:srgbClr val="9933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AutoShape 12"/>
            <p:cNvCxnSpPr>
              <a:cxnSpLocks noChangeShapeType="1"/>
              <a:endCxn id="157" idx="1"/>
            </p:cNvCxnSpPr>
            <p:nvPr/>
          </p:nvCxnSpPr>
          <p:spPr bwMode="auto">
            <a:xfrm flipV="1">
              <a:off x="2514601" y="3441653"/>
              <a:ext cx="1676399" cy="1490483"/>
            </a:xfrm>
            <a:prstGeom prst="bentConnector3">
              <a:avLst>
                <a:gd name="adj1" fmla="val 50000"/>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2" name="Group 14"/>
            <p:cNvGrpSpPr>
              <a:grpSpLocks/>
            </p:cNvGrpSpPr>
            <p:nvPr/>
          </p:nvGrpSpPr>
          <p:grpSpPr bwMode="auto">
            <a:xfrm>
              <a:off x="176213" y="4649788"/>
              <a:ext cx="2185987" cy="1065212"/>
              <a:chOff x="495" y="2093"/>
              <a:chExt cx="1377" cy="671"/>
            </a:xfrm>
          </p:grpSpPr>
          <p:grpSp>
            <p:nvGrpSpPr>
              <p:cNvPr id="13" name="Group 15"/>
              <p:cNvGrpSpPr>
                <a:grpSpLocks noChangeAspect="1"/>
              </p:cNvGrpSpPr>
              <p:nvPr/>
            </p:nvGrpSpPr>
            <p:grpSpPr bwMode="auto">
              <a:xfrm>
                <a:off x="495" y="2093"/>
                <a:ext cx="841" cy="355"/>
                <a:chOff x="2304" y="863"/>
                <a:chExt cx="1177" cy="497"/>
              </a:xfrm>
            </p:grpSpPr>
            <p:sp>
              <p:nvSpPr>
                <p:cNvPr id="23" name="Rectangle 22"/>
                <p:cNvSpPr>
                  <a:spLocks noChangeAspect="1" noChangeArrowheads="1"/>
                </p:cNvSpPr>
                <p:nvPr/>
              </p:nvSpPr>
              <p:spPr bwMode="auto">
                <a:xfrm rot="5400000">
                  <a:off x="2711" y="672"/>
                  <a:ext cx="175" cy="557"/>
                </a:xfrm>
                <a:prstGeom prst="rect">
                  <a:avLst/>
                </a:prstGeom>
                <a:solidFill>
                  <a:schemeClr val="tx1"/>
                </a:solidFill>
                <a:ln w="25400" algn="ctr">
                  <a:solidFill>
                    <a:srgbClr val="7F7F7F"/>
                  </a:solidFill>
                  <a:miter lim="800000"/>
                  <a:headEnd/>
                  <a:tailEnd/>
                </a:ln>
              </p:spPr>
              <p:txBody>
                <a:bodyPr rot="10800000" vert="eaVert" anchor="ctr"/>
                <a:lstStyle/>
                <a:p>
                  <a:pPr fontAlgn="auto">
                    <a:spcBef>
                      <a:spcPts val="0"/>
                    </a:spcBef>
                    <a:spcAft>
                      <a:spcPts val="0"/>
                    </a:spcAft>
                    <a:defRPr/>
                  </a:pPr>
                  <a:endParaRPr lang="en-US">
                    <a:solidFill>
                      <a:schemeClr val="lt1"/>
                    </a:solidFill>
                    <a:latin typeface="+mn-lt"/>
                    <a:cs typeface="+mn-cs"/>
                  </a:endParaRPr>
                </a:p>
              </p:txBody>
            </p:sp>
            <p:sp>
              <p:nvSpPr>
                <p:cNvPr id="24" name="Rectangle 23"/>
                <p:cNvSpPr>
                  <a:spLocks noChangeAspect="1" noChangeArrowheads="1"/>
                </p:cNvSpPr>
                <p:nvPr/>
              </p:nvSpPr>
              <p:spPr bwMode="auto">
                <a:xfrm rot="5400000">
                  <a:off x="2912" y="720"/>
                  <a:ext cx="175" cy="963"/>
                </a:xfrm>
                <a:prstGeom prst="rect">
                  <a:avLst/>
                </a:prstGeom>
                <a:solidFill>
                  <a:srgbClr val="D9D9D9"/>
                </a:solidFill>
                <a:ln w="25400" algn="ctr">
                  <a:solidFill>
                    <a:srgbClr val="385D8A"/>
                  </a:solidFill>
                  <a:miter lim="800000"/>
                  <a:headEnd/>
                  <a:tailEnd/>
                </a:ln>
              </p:spPr>
              <p:txBody>
                <a:bodyPr rot="10800000" vert="eaVert" anchor="ctr"/>
                <a:lstStyle/>
                <a:p>
                  <a:pPr fontAlgn="auto">
                    <a:spcBef>
                      <a:spcPts val="0"/>
                    </a:spcBef>
                    <a:spcAft>
                      <a:spcPts val="0"/>
                    </a:spcAft>
                    <a:defRPr/>
                  </a:pPr>
                  <a:endParaRPr lang="en-US">
                    <a:solidFill>
                      <a:schemeClr val="lt1"/>
                    </a:solidFill>
                    <a:latin typeface="+mn-lt"/>
                    <a:cs typeface="+mn-cs"/>
                  </a:endParaRPr>
                </a:p>
              </p:txBody>
            </p:sp>
            <p:sp>
              <p:nvSpPr>
                <p:cNvPr id="26" name="TextBox 111"/>
                <p:cNvSpPr txBox="1">
                  <a:spLocks noChangeAspect="1" noChangeArrowheads="1"/>
                </p:cNvSpPr>
                <p:nvPr/>
              </p:nvSpPr>
              <p:spPr bwMode="auto">
                <a:xfrm>
                  <a:off x="2569" y="866"/>
                  <a:ext cx="508"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endParaRPr lang="en-US" sz="800" dirty="0">
                    <a:solidFill>
                      <a:srgbClr val="D9D9D9"/>
                    </a:solidFill>
                    <a:latin typeface="Calibri" pitchFamily="34" charset="0"/>
                  </a:endParaRPr>
                </a:p>
              </p:txBody>
            </p:sp>
            <p:sp>
              <p:nvSpPr>
                <p:cNvPr id="27" name="TextBox 112"/>
                <p:cNvSpPr txBox="1">
                  <a:spLocks noChangeAspect="1" noChangeArrowheads="1"/>
                </p:cNvSpPr>
                <p:nvPr/>
              </p:nvSpPr>
              <p:spPr bwMode="auto">
                <a:xfrm>
                  <a:off x="2524" y="1112"/>
                  <a:ext cx="935"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r>
                    <a:rPr lang="en-US" sz="1000" dirty="0" smtClean="0">
                      <a:latin typeface="Calibri" pitchFamily="34" charset="0"/>
                    </a:rPr>
                    <a:t>Linear Actuator</a:t>
                  </a:r>
                  <a:endParaRPr lang="en-US" sz="1000" dirty="0">
                    <a:latin typeface="Calibri" pitchFamily="34" charset="0"/>
                  </a:endParaRPr>
                </a:p>
              </p:txBody>
            </p:sp>
            <p:sp>
              <p:nvSpPr>
                <p:cNvPr id="28" name="Rectangle 27"/>
                <p:cNvSpPr>
                  <a:spLocks noChangeAspect="1" noChangeArrowheads="1"/>
                </p:cNvSpPr>
                <p:nvPr/>
              </p:nvSpPr>
              <p:spPr bwMode="auto">
                <a:xfrm rot="5400000">
                  <a:off x="2200" y="967"/>
                  <a:ext cx="427" cy="220"/>
                </a:xfrm>
                <a:prstGeom prst="rect">
                  <a:avLst/>
                </a:prstGeom>
                <a:solidFill>
                  <a:srgbClr val="D9D9D9"/>
                </a:solidFill>
                <a:ln w="25400" algn="ctr">
                  <a:solidFill>
                    <a:srgbClr val="385D8A"/>
                  </a:solidFill>
                  <a:miter lim="800000"/>
                  <a:headEnd/>
                  <a:tailEnd/>
                </a:ln>
              </p:spPr>
              <p:txBody>
                <a:bodyPr rot="10800000" vert="eaVert" anchor="ctr"/>
                <a:lstStyle/>
                <a:p>
                  <a:pPr fontAlgn="auto">
                    <a:spcBef>
                      <a:spcPts val="0"/>
                    </a:spcBef>
                    <a:spcAft>
                      <a:spcPts val="0"/>
                    </a:spcAft>
                    <a:defRPr/>
                  </a:pPr>
                  <a:endParaRPr lang="en-US">
                    <a:solidFill>
                      <a:schemeClr val="lt1"/>
                    </a:solidFill>
                    <a:latin typeface="+mn-lt"/>
                    <a:cs typeface="+mn-cs"/>
                  </a:endParaRPr>
                </a:p>
              </p:txBody>
            </p:sp>
            <p:sp>
              <p:nvSpPr>
                <p:cNvPr id="29" name="Rectangle 106"/>
                <p:cNvSpPr>
                  <a:spLocks noChangeAspect="1" noChangeArrowheads="1"/>
                </p:cNvSpPr>
                <p:nvPr/>
              </p:nvSpPr>
              <p:spPr bwMode="auto">
                <a:xfrm rot="10800000">
                  <a:off x="3184" y="1296"/>
                  <a:ext cx="176" cy="64"/>
                </a:xfrm>
                <a:prstGeom prst="rect">
                  <a:avLst/>
                </a:prstGeom>
                <a:solidFill>
                  <a:srgbClr val="FF6600"/>
                </a:solidFill>
                <a:ln w="25400" algn="ctr">
                  <a:solidFill>
                    <a:srgbClr val="7F7F7F"/>
                  </a:solidFill>
                  <a:miter lim="800000"/>
                  <a:headEnd/>
                  <a:tailEnd/>
                </a:ln>
              </p:spPr>
              <p:txBody>
                <a:bodyPr rot="10800000" anchor="ctr"/>
                <a:lstStyle/>
                <a:p>
                  <a:pPr fontAlgn="auto">
                    <a:spcBef>
                      <a:spcPts val="0"/>
                    </a:spcBef>
                    <a:spcAft>
                      <a:spcPts val="0"/>
                    </a:spcAft>
                    <a:defRPr/>
                  </a:pPr>
                  <a:endParaRPr lang="en-US">
                    <a:solidFill>
                      <a:schemeClr val="lt1"/>
                    </a:solidFill>
                    <a:latin typeface="+mn-lt"/>
                    <a:cs typeface="+mn-cs"/>
                  </a:endParaRPr>
                </a:p>
              </p:txBody>
            </p:sp>
            <p:sp>
              <p:nvSpPr>
                <p:cNvPr id="30" name="Rectangle 106"/>
                <p:cNvSpPr>
                  <a:spLocks noChangeAspect="1" noChangeArrowheads="1"/>
                </p:cNvSpPr>
                <p:nvPr/>
              </p:nvSpPr>
              <p:spPr bwMode="auto">
                <a:xfrm rot="10800000">
                  <a:off x="2657" y="1296"/>
                  <a:ext cx="175" cy="64"/>
                </a:xfrm>
                <a:prstGeom prst="rect">
                  <a:avLst/>
                </a:prstGeom>
                <a:solidFill>
                  <a:srgbClr val="FF6600"/>
                </a:solidFill>
                <a:ln w="25400" algn="ctr">
                  <a:solidFill>
                    <a:srgbClr val="7F7F7F"/>
                  </a:solidFill>
                  <a:miter lim="800000"/>
                  <a:headEnd/>
                  <a:tailEnd/>
                </a:ln>
              </p:spPr>
              <p:txBody>
                <a:bodyPr rot="10800000" anchor="ctr"/>
                <a:lstStyle/>
                <a:p>
                  <a:pPr fontAlgn="auto">
                    <a:spcBef>
                      <a:spcPts val="0"/>
                    </a:spcBef>
                    <a:spcAft>
                      <a:spcPts val="0"/>
                    </a:spcAft>
                    <a:defRPr/>
                  </a:pPr>
                  <a:endParaRPr lang="en-US">
                    <a:solidFill>
                      <a:schemeClr val="lt1"/>
                    </a:solidFill>
                    <a:latin typeface="+mn-lt"/>
                    <a:cs typeface="+mn-cs"/>
                  </a:endParaRPr>
                </a:p>
              </p:txBody>
            </p:sp>
          </p:grpSp>
          <p:sp>
            <p:nvSpPr>
              <p:cNvPr id="14" name="Rectangle 24"/>
              <p:cNvSpPr>
                <a:spLocks noChangeArrowheads="1"/>
              </p:cNvSpPr>
              <p:nvPr/>
            </p:nvSpPr>
            <p:spPr bwMode="auto">
              <a:xfrm rot="10800000">
                <a:off x="1449" y="2241"/>
                <a:ext cx="288" cy="179"/>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25"/>
              <p:cNvSpPr>
                <a:spLocks noChangeShapeType="1"/>
              </p:cNvSpPr>
              <p:nvPr/>
            </p:nvSpPr>
            <p:spPr bwMode="auto">
              <a:xfrm rot="10800000" flipH="1">
                <a:off x="1735" y="2241"/>
                <a:ext cx="1" cy="1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26"/>
              <p:cNvSpPr>
                <a:spLocks noChangeShapeType="1"/>
              </p:cNvSpPr>
              <p:nvPr/>
            </p:nvSpPr>
            <p:spPr bwMode="auto">
              <a:xfrm rot="10800000">
                <a:off x="1447" y="2241"/>
                <a:ext cx="1" cy="179"/>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27"/>
              <p:cNvSpPr>
                <a:spLocks noChangeShapeType="1"/>
              </p:cNvSpPr>
              <p:nvPr/>
            </p:nvSpPr>
            <p:spPr bwMode="auto">
              <a:xfrm rot="10800000" flipH="1">
                <a:off x="1735" y="2241"/>
                <a:ext cx="1" cy="17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28"/>
              <p:cNvSpPr>
                <a:spLocks noChangeShapeType="1"/>
              </p:cNvSpPr>
              <p:nvPr/>
            </p:nvSpPr>
            <p:spPr bwMode="auto">
              <a:xfrm rot="10800000" flipH="1">
                <a:off x="1406" y="2420"/>
                <a:ext cx="33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 name="Line 29"/>
              <p:cNvSpPr>
                <a:spLocks noChangeShapeType="1"/>
              </p:cNvSpPr>
              <p:nvPr/>
            </p:nvSpPr>
            <p:spPr bwMode="auto">
              <a:xfrm rot="10800000" flipH="1" flipV="1">
                <a:off x="1401" y="2239"/>
                <a:ext cx="336"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Line 30"/>
              <p:cNvSpPr>
                <a:spLocks noChangeShapeType="1"/>
              </p:cNvSpPr>
              <p:nvPr/>
            </p:nvSpPr>
            <p:spPr bwMode="auto">
              <a:xfrm rot="10800000">
                <a:off x="1344" y="2331"/>
                <a:ext cx="104"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 name="AutoShape 31"/>
              <p:cNvSpPr>
                <a:spLocks noChangeArrowheads="1"/>
              </p:cNvSpPr>
              <p:nvPr/>
            </p:nvSpPr>
            <p:spPr bwMode="auto">
              <a:xfrm rot="10800000">
                <a:off x="1680" y="2252"/>
                <a:ext cx="192" cy="48"/>
              </a:xfrm>
              <a:prstGeom prst="plus">
                <a:avLst>
                  <a:gd name="adj" fmla="val 3958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Text Box 33"/>
              <p:cNvSpPr txBox="1">
                <a:spLocks noChangeArrowheads="1"/>
              </p:cNvSpPr>
              <p:nvPr/>
            </p:nvSpPr>
            <p:spPr bwMode="auto">
              <a:xfrm>
                <a:off x="1200" y="2496"/>
                <a:ext cx="432" cy="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a:t>Master Cylinder</a:t>
                </a:r>
              </a:p>
            </p:txBody>
          </p:sp>
        </p:grpSp>
        <p:grpSp>
          <p:nvGrpSpPr>
            <p:cNvPr id="32" name="Group 36"/>
            <p:cNvGrpSpPr>
              <a:grpSpLocks noChangeAspect="1"/>
            </p:cNvGrpSpPr>
            <p:nvPr/>
          </p:nvGrpSpPr>
          <p:grpSpPr bwMode="auto">
            <a:xfrm rot="5400000">
              <a:off x="1777207" y="4515644"/>
              <a:ext cx="457200" cy="293687"/>
              <a:chOff x="528" y="1824"/>
              <a:chExt cx="354" cy="227"/>
            </a:xfrm>
          </p:grpSpPr>
          <p:sp>
            <p:nvSpPr>
              <p:cNvPr id="33" name="AutoShape 37"/>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38"/>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39"/>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6" name="Text Box 40"/>
            <p:cNvSpPr txBox="1">
              <a:spLocks noChangeArrowheads="1"/>
            </p:cNvSpPr>
            <p:nvPr/>
          </p:nvSpPr>
          <p:spPr bwMode="auto">
            <a:xfrm>
              <a:off x="2105025" y="4038600"/>
              <a:ext cx="866775"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a:t>Bleed Valves</a:t>
              </a:r>
            </a:p>
          </p:txBody>
        </p:sp>
        <p:sp>
          <p:nvSpPr>
            <p:cNvPr id="37" name="Text Box 41"/>
            <p:cNvSpPr txBox="1">
              <a:spLocks noChangeArrowheads="1"/>
            </p:cNvSpPr>
            <p:nvPr/>
          </p:nvSpPr>
          <p:spPr bwMode="auto">
            <a:xfrm>
              <a:off x="8145463" y="5289550"/>
              <a:ext cx="685800"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a:t>Slave Cylinder</a:t>
              </a:r>
            </a:p>
          </p:txBody>
        </p:sp>
        <p:grpSp>
          <p:nvGrpSpPr>
            <p:cNvPr id="39" name="Group 43"/>
            <p:cNvGrpSpPr>
              <a:grpSpLocks noChangeAspect="1"/>
            </p:cNvGrpSpPr>
            <p:nvPr/>
          </p:nvGrpSpPr>
          <p:grpSpPr bwMode="auto">
            <a:xfrm>
              <a:off x="4690258" y="3642976"/>
              <a:ext cx="177169" cy="285373"/>
              <a:chOff x="4368" y="966"/>
              <a:chExt cx="336" cy="541"/>
            </a:xfrm>
            <a:scene3d>
              <a:camera prst="orthographicFront">
                <a:rot lat="0" lon="0" rev="10799999"/>
              </a:camera>
              <a:lightRig rig="threePt" dir="t"/>
            </a:scene3d>
          </p:grpSpPr>
          <p:sp>
            <p:nvSpPr>
              <p:cNvPr id="41" name="Line 44"/>
              <p:cNvSpPr>
                <a:spLocks noChangeAspect="1" noChangeShapeType="1"/>
              </p:cNvSpPr>
              <p:nvPr/>
            </p:nvSpPr>
            <p:spPr bwMode="auto">
              <a:xfrm flipV="1">
                <a:off x="4536" y="1118"/>
                <a:ext cx="0" cy="138"/>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 name="AutoShape 45"/>
              <p:cNvSpPr>
                <a:spLocks noChangeAspect="1" noChangeArrowheads="1"/>
              </p:cNvSpPr>
              <p:nvPr/>
            </p:nvSpPr>
            <p:spPr bwMode="auto">
              <a:xfrm>
                <a:off x="4368" y="1213"/>
                <a:ext cx="336" cy="294"/>
              </a:xfrm>
              <a:prstGeom prst="plus">
                <a:avLst>
                  <a:gd name="adj" fmla="val 25000"/>
                </a:avLst>
              </a:prstGeom>
              <a:solidFill>
                <a:srgbClr val="00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3" name="Group 46"/>
              <p:cNvGrpSpPr>
                <a:grpSpLocks noChangeAspect="1"/>
              </p:cNvGrpSpPr>
              <p:nvPr/>
            </p:nvGrpSpPr>
            <p:grpSpPr bwMode="auto">
              <a:xfrm>
                <a:off x="4437" y="966"/>
                <a:ext cx="192" cy="192"/>
                <a:chOff x="4032" y="1104"/>
                <a:chExt cx="192" cy="192"/>
              </a:xfrm>
            </p:grpSpPr>
            <p:sp>
              <p:nvSpPr>
                <p:cNvPr id="44" name="Oval 47"/>
                <p:cNvSpPr>
                  <a:spLocks noChangeAspect="1" noChangeArrowheads="1"/>
                </p:cNvSpPr>
                <p:nvPr/>
              </p:nvSpPr>
              <p:spPr bwMode="auto">
                <a:xfrm>
                  <a:off x="4032" y="1104"/>
                  <a:ext cx="192" cy="192"/>
                </a:xfrm>
                <a:prstGeom prst="ellipse">
                  <a:avLst/>
                </a:prstGeom>
                <a:solidFill>
                  <a:schemeClr val="tx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48"/>
                <p:cNvSpPr>
                  <a:spLocks noChangeAspect="1" noChangeArrowheads="1"/>
                </p:cNvSpPr>
                <p:nvPr/>
              </p:nvSpPr>
              <p:spPr bwMode="auto">
                <a:xfrm>
                  <a:off x="4056" y="1128"/>
                  <a:ext cx="144" cy="144"/>
                </a:xfrm>
                <a:prstGeom prst="ellipse">
                  <a:avLst/>
                </a:prstGeom>
                <a:solidFill>
                  <a:schemeClr val="bg1"/>
                </a:solidFill>
                <a:ln w="12700"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40" name="TextBox 124"/>
            <p:cNvSpPr txBox="1">
              <a:spLocks noChangeArrowheads="1"/>
            </p:cNvSpPr>
            <p:nvPr/>
          </p:nvSpPr>
          <p:spPr bwMode="auto">
            <a:xfrm>
              <a:off x="3581400" y="3630613"/>
              <a:ext cx="10668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t>Pressure Transducer</a:t>
              </a:r>
            </a:p>
          </p:txBody>
        </p:sp>
        <p:sp>
          <p:nvSpPr>
            <p:cNvPr id="57" name="Rectangle 73"/>
            <p:cNvSpPr>
              <a:spLocks noChangeArrowheads="1"/>
            </p:cNvSpPr>
            <p:nvPr/>
          </p:nvSpPr>
          <p:spPr bwMode="auto">
            <a:xfrm>
              <a:off x="7940675" y="4581525"/>
              <a:ext cx="166688" cy="284163"/>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Line 74"/>
            <p:cNvSpPr>
              <a:spLocks noChangeShapeType="1"/>
            </p:cNvSpPr>
            <p:nvPr/>
          </p:nvSpPr>
          <p:spPr bwMode="auto">
            <a:xfrm flipH="1">
              <a:off x="7940675" y="4581525"/>
              <a:ext cx="1588" cy="284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9" name="Line 75"/>
            <p:cNvSpPr>
              <a:spLocks noChangeShapeType="1"/>
            </p:cNvSpPr>
            <p:nvPr/>
          </p:nvSpPr>
          <p:spPr bwMode="auto">
            <a:xfrm flipH="1">
              <a:off x="7940675" y="4581525"/>
              <a:ext cx="1588" cy="2841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0" name="Line 76"/>
            <p:cNvSpPr>
              <a:spLocks noChangeShapeType="1"/>
            </p:cNvSpPr>
            <p:nvPr/>
          </p:nvSpPr>
          <p:spPr bwMode="auto">
            <a:xfrm flipH="1">
              <a:off x="7935913" y="4583113"/>
              <a:ext cx="42068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1" name="Line 77"/>
            <p:cNvSpPr>
              <a:spLocks noChangeShapeType="1"/>
            </p:cNvSpPr>
            <p:nvPr/>
          </p:nvSpPr>
          <p:spPr bwMode="auto">
            <a:xfrm flipH="1">
              <a:off x="7940675" y="4865688"/>
              <a:ext cx="427038"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2" name="Group 78"/>
            <p:cNvGrpSpPr>
              <a:grpSpLocks/>
            </p:cNvGrpSpPr>
            <p:nvPr/>
          </p:nvGrpSpPr>
          <p:grpSpPr bwMode="auto">
            <a:xfrm>
              <a:off x="8107363" y="4581525"/>
              <a:ext cx="306387" cy="284163"/>
              <a:chOff x="4935" y="1535"/>
              <a:chExt cx="193" cy="179"/>
            </a:xfrm>
          </p:grpSpPr>
          <p:sp>
            <p:nvSpPr>
              <p:cNvPr id="63" name="Line 79"/>
              <p:cNvSpPr>
                <a:spLocks noChangeShapeType="1"/>
              </p:cNvSpPr>
              <p:nvPr/>
            </p:nvSpPr>
            <p:spPr bwMode="auto">
              <a:xfrm>
                <a:off x="4935" y="1535"/>
                <a:ext cx="1" cy="179"/>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4" name="Line 80"/>
              <p:cNvSpPr>
                <a:spLocks noChangeShapeType="1"/>
              </p:cNvSpPr>
              <p:nvPr/>
            </p:nvSpPr>
            <p:spPr bwMode="auto">
              <a:xfrm>
                <a:off x="4936" y="1625"/>
                <a:ext cx="192"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65" name="Line 81"/>
            <p:cNvSpPr>
              <a:spLocks noChangeShapeType="1"/>
            </p:cNvSpPr>
            <p:nvPr/>
          </p:nvSpPr>
          <p:spPr bwMode="auto">
            <a:xfrm>
              <a:off x="8412163" y="4560888"/>
              <a:ext cx="0" cy="32702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6" name="AutoShape 82"/>
            <p:cNvSpPr>
              <a:spLocks noChangeArrowheads="1"/>
            </p:cNvSpPr>
            <p:nvPr/>
          </p:nvSpPr>
          <p:spPr bwMode="auto">
            <a:xfrm rot="-5400000">
              <a:off x="7858125" y="4914900"/>
              <a:ext cx="304800" cy="76200"/>
            </a:xfrm>
            <a:prstGeom prst="plus">
              <a:avLst>
                <a:gd name="adj" fmla="val 3958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67" name="AutoShape 87"/>
            <p:cNvCxnSpPr>
              <a:cxnSpLocks noChangeShapeType="1"/>
              <a:stCxn id="161" idx="3"/>
            </p:cNvCxnSpPr>
            <p:nvPr/>
          </p:nvCxnSpPr>
          <p:spPr bwMode="auto">
            <a:xfrm>
              <a:off x="5695156" y="3439282"/>
              <a:ext cx="2060575" cy="1729618"/>
            </a:xfrm>
            <a:prstGeom prst="bentConnector3">
              <a:avLst>
                <a:gd name="adj1" fmla="val 50000"/>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AutoShape 88"/>
            <p:cNvCxnSpPr>
              <a:cxnSpLocks noChangeShapeType="1"/>
              <a:endCxn id="66" idx="1"/>
            </p:cNvCxnSpPr>
            <p:nvPr/>
          </p:nvCxnSpPr>
          <p:spPr bwMode="auto">
            <a:xfrm flipV="1">
              <a:off x="6725443" y="5105400"/>
              <a:ext cx="1285082" cy="63500"/>
            </a:xfrm>
            <a:prstGeom prst="bentConnector2">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AutoShape 89"/>
            <p:cNvCxnSpPr>
              <a:cxnSpLocks noChangeShapeType="1"/>
              <a:stCxn id="72" idx="0"/>
            </p:cNvCxnSpPr>
            <p:nvPr/>
          </p:nvCxnSpPr>
          <p:spPr bwMode="auto">
            <a:xfrm rot="16200000" flipH="1">
              <a:off x="4346110" y="4697082"/>
              <a:ext cx="741365" cy="3353463"/>
            </a:xfrm>
            <a:prstGeom prst="bentConnector4">
              <a:avLst>
                <a:gd name="adj1" fmla="val -42048"/>
                <a:gd name="adj2" fmla="val 19973"/>
              </a:avLst>
            </a:prstGeom>
            <a:noFill/>
            <a:ln w="38100">
              <a:solidFill>
                <a:srgbClr val="9933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0" name="Group 90"/>
            <p:cNvGrpSpPr>
              <a:grpSpLocks/>
            </p:cNvGrpSpPr>
            <p:nvPr/>
          </p:nvGrpSpPr>
          <p:grpSpPr bwMode="auto">
            <a:xfrm>
              <a:off x="2811462" y="5774531"/>
              <a:ext cx="617538" cy="969963"/>
              <a:chOff x="3216" y="3600"/>
              <a:chExt cx="389" cy="611"/>
            </a:xfrm>
          </p:grpSpPr>
          <p:grpSp>
            <p:nvGrpSpPr>
              <p:cNvPr id="71" name="Group 91"/>
              <p:cNvGrpSpPr>
                <a:grpSpLocks/>
              </p:cNvGrpSpPr>
              <p:nvPr/>
            </p:nvGrpSpPr>
            <p:grpSpPr bwMode="auto">
              <a:xfrm>
                <a:off x="3216" y="3600"/>
                <a:ext cx="389" cy="611"/>
                <a:chOff x="3840" y="3600"/>
                <a:chExt cx="389" cy="611"/>
              </a:xfrm>
            </p:grpSpPr>
            <p:sp>
              <p:nvSpPr>
                <p:cNvPr id="74" name="Text Box 92"/>
                <p:cNvSpPr txBox="1">
                  <a:spLocks noChangeArrowheads="1"/>
                </p:cNvSpPr>
                <p:nvPr/>
              </p:nvSpPr>
              <p:spPr bwMode="auto">
                <a:xfrm>
                  <a:off x="3867" y="4077"/>
                  <a:ext cx="362"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spcBef>
                      <a:spcPct val="50000"/>
                    </a:spcBef>
                  </a:pPr>
                  <a:r>
                    <a:rPr lang="en-US" sz="1400" dirty="0"/>
                    <a:t>Bucket</a:t>
                  </a:r>
                </a:p>
              </p:txBody>
            </p:sp>
            <p:sp>
              <p:nvSpPr>
                <p:cNvPr id="75" name="Freeform 93"/>
                <p:cNvSpPr>
                  <a:spLocks/>
                </p:cNvSpPr>
                <p:nvPr/>
              </p:nvSpPr>
              <p:spPr bwMode="auto">
                <a:xfrm>
                  <a:off x="3840" y="3600"/>
                  <a:ext cx="384" cy="432"/>
                </a:xfrm>
                <a:custGeom>
                  <a:avLst/>
                  <a:gdLst>
                    <a:gd name="T0" fmla="*/ 96 w 384"/>
                    <a:gd name="T1" fmla="*/ 0 h 432"/>
                    <a:gd name="T2" fmla="*/ 96 w 384"/>
                    <a:gd name="T3" fmla="*/ 48 h 432"/>
                    <a:gd name="T4" fmla="*/ 0 w 384"/>
                    <a:gd name="T5" fmla="*/ 48 h 432"/>
                    <a:gd name="T6" fmla="*/ 0 w 384"/>
                    <a:gd name="T7" fmla="*/ 432 h 432"/>
                    <a:gd name="T8" fmla="*/ 384 w 384"/>
                    <a:gd name="T9" fmla="*/ 432 h 432"/>
                    <a:gd name="T10" fmla="*/ 384 w 384"/>
                    <a:gd name="T11" fmla="*/ 48 h 432"/>
                    <a:gd name="T12" fmla="*/ 192 w 384"/>
                    <a:gd name="T13" fmla="*/ 48 h 432"/>
                    <a:gd name="T14" fmla="*/ 192 w 384"/>
                    <a:gd name="T15" fmla="*/ 0 h 4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432">
                      <a:moveTo>
                        <a:pt x="96" y="0"/>
                      </a:moveTo>
                      <a:lnTo>
                        <a:pt x="96" y="48"/>
                      </a:lnTo>
                      <a:lnTo>
                        <a:pt x="0" y="48"/>
                      </a:lnTo>
                      <a:lnTo>
                        <a:pt x="0" y="432"/>
                      </a:lnTo>
                      <a:lnTo>
                        <a:pt x="384" y="432"/>
                      </a:lnTo>
                      <a:lnTo>
                        <a:pt x="384" y="48"/>
                      </a:lnTo>
                      <a:lnTo>
                        <a:pt x="192" y="48"/>
                      </a:lnTo>
                      <a:lnTo>
                        <a:pt x="192" y="0"/>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2" name="Rectangle 94"/>
              <p:cNvSpPr>
                <a:spLocks noChangeArrowheads="1"/>
              </p:cNvSpPr>
              <p:nvPr/>
            </p:nvSpPr>
            <p:spPr bwMode="auto">
              <a:xfrm>
                <a:off x="3312" y="3744"/>
                <a:ext cx="9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Rectangle 95"/>
              <p:cNvSpPr>
                <a:spLocks noChangeArrowheads="1"/>
              </p:cNvSpPr>
              <p:nvPr/>
            </p:nvSpPr>
            <p:spPr bwMode="auto">
              <a:xfrm>
                <a:off x="3361" y="3764"/>
                <a:ext cx="48"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79" name="AutoShape 101"/>
            <p:cNvCxnSpPr>
              <a:cxnSpLocks noChangeShapeType="1"/>
              <a:stCxn id="82" idx="1"/>
              <a:endCxn id="80" idx="1"/>
            </p:cNvCxnSpPr>
            <p:nvPr/>
          </p:nvCxnSpPr>
          <p:spPr bwMode="auto">
            <a:xfrm rot="10800000">
              <a:off x="1116013" y="3843338"/>
              <a:ext cx="166687" cy="433387"/>
            </a:xfrm>
            <a:prstGeom prst="bentConnector3">
              <a:avLst>
                <a:gd name="adj1" fmla="val 50000"/>
              </a:avLst>
            </a:prstGeom>
            <a:noFill/>
            <a:ln w="38100">
              <a:solidFill>
                <a:srgbClr val="9933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0" name="Picture 10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213" y="3662363"/>
              <a:ext cx="10668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1" name="Group 107"/>
            <p:cNvGrpSpPr>
              <a:grpSpLocks noChangeAspect="1"/>
            </p:cNvGrpSpPr>
            <p:nvPr/>
          </p:nvGrpSpPr>
          <p:grpSpPr bwMode="auto">
            <a:xfrm>
              <a:off x="1282700" y="4062413"/>
              <a:ext cx="457200" cy="293687"/>
              <a:chOff x="528" y="1824"/>
              <a:chExt cx="354" cy="227"/>
            </a:xfrm>
          </p:grpSpPr>
          <p:sp>
            <p:nvSpPr>
              <p:cNvPr id="82"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4"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7" name="Freeform 86"/>
            <p:cNvSpPr/>
            <p:nvPr/>
          </p:nvSpPr>
          <p:spPr bwMode="auto">
            <a:xfrm>
              <a:off x="8458200" y="4541838"/>
              <a:ext cx="533400" cy="639762"/>
            </a:xfrm>
            <a:custGeom>
              <a:avLst/>
              <a:gdLst>
                <a:gd name="connsiteX0" fmla="*/ 139700 w 2216150"/>
                <a:gd name="connsiteY0" fmla="*/ 0 h 1866900"/>
                <a:gd name="connsiteX1" fmla="*/ 69850 w 2216150"/>
                <a:gd name="connsiteY1" fmla="*/ 146050 h 1866900"/>
                <a:gd name="connsiteX2" fmla="*/ 50800 w 2216150"/>
                <a:gd name="connsiteY2" fmla="*/ 368300 h 1866900"/>
                <a:gd name="connsiteX3" fmla="*/ 12700 w 2216150"/>
                <a:gd name="connsiteY3" fmla="*/ 692150 h 1866900"/>
                <a:gd name="connsiteX4" fmla="*/ 12700 w 2216150"/>
                <a:gd name="connsiteY4" fmla="*/ 1104900 h 1866900"/>
                <a:gd name="connsiteX5" fmla="*/ 6350 w 2216150"/>
                <a:gd name="connsiteY5" fmla="*/ 1428750 h 1866900"/>
                <a:gd name="connsiteX6" fmla="*/ 0 w 2216150"/>
                <a:gd name="connsiteY6" fmla="*/ 1758950 h 1866900"/>
                <a:gd name="connsiteX7" fmla="*/ 6350 w 2216150"/>
                <a:gd name="connsiteY7" fmla="*/ 1828800 h 1866900"/>
                <a:gd name="connsiteX8" fmla="*/ 19050 w 2216150"/>
                <a:gd name="connsiteY8" fmla="*/ 1847850 h 1866900"/>
                <a:gd name="connsiteX9" fmla="*/ 266700 w 2216150"/>
                <a:gd name="connsiteY9" fmla="*/ 1816100 h 1866900"/>
                <a:gd name="connsiteX10" fmla="*/ 488950 w 2216150"/>
                <a:gd name="connsiteY10" fmla="*/ 1816100 h 1866900"/>
                <a:gd name="connsiteX11" fmla="*/ 654050 w 2216150"/>
                <a:gd name="connsiteY11" fmla="*/ 1803400 h 1866900"/>
                <a:gd name="connsiteX12" fmla="*/ 863600 w 2216150"/>
                <a:gd name="connsiteY12" fmla="*/ 1803400 h 1866900"/>
                <a:gd name="connsiteX13" fmla="*/ 1104900 w 2216150"/>
                <a:gd name="connsiteY13" fmla="*/ 1803400 h 1866900"/>
                <a:gd name="connsiteX14" fmla="*/ 1244600 w 2216150"/>
                <a:gd name="connsiteY14" fmla="*/ 1803400 h 1866900"/>
                <a:gd name="connsiteX15" fmla="*/ 1441450 w 2216150"/>
                <a:gd name="connsiteY15" fmla="*/ 1822450 h 1866900"/>
                <a:gd name="connsiteX16" fmla="*/ 1612900 w 2216150"/>
                <a:gd name="connsiteY16" fmla="*/ 1835150 h 1866900"/>
                <a:gd name="connsiteX17" fmla="*/ 1809750 w 2216150"/>
                <a:gd name="connsiteY17" fmla="*/ 1828800 h 1866900"/>
                <a:gd name="connsiteX18" fmla="*/ 1987550 w 2216150"/>
                <a:gd name="connsiteY18" fmla="*/ 1841500 h 1866900"/>
                <a:gd name="connsiteX19" fmla="*/ 2127250 w 2216150"/>
                <a:gd name="connsiteY19" fmla="*/ 1866900 h 1866900"/>
                <a:gd name="connsiteX20" fmla="*/ 2216150 w 2216150"/>
                <a:gd name="connsiteY20" fmla="*/ 1866900 h 1866900"/>
                <a:gd name="connsiteX21" fmla="*/ 2203450 w 2216150"/>
                <a:gd name="connsiteY21" fmla="*/ 1028700 h 1866900"/>
                <a:gd name="connsiteX22" fmla="*/ 2070100 w 2216150"/>
                <a:gd name="connsiteY22" fmla="*/ 1041400 h 1866900"/>
                <a:gd name="connsiteX23" fmla="*/ 1885950 w 2216150"/>
                <a:gd name="connsiteY23" fmla="*/ 1060450 h 1866900"/>
                <a:gd name="connsiteX24" fmla="*/ 1714500 w 2216150"/>
                <a:gd name="connsiteY24" fmla="*/ 1079500 h 1866900"/>
                <a:gd name="connsiteX25" fmla="*/ 1479550 w 2216150"/>
                <a:gd name="connsiteY25" fmla="*/ 1098550 h 1866900"/>
                <a:gd name="connsiteX26" fmla="*/ 1168400 w 2216150"/>
                <a:gd name="connsiteY26" fmla="*/ 1111250 h 1866900"/>
                <a:gd name="connsiteX27" fmla="*/ 914400 w 2216150"/>
                <a:gd name="connsiteY27" fmla="*/ 1130300 h 1866900"/>
                <a:gd name="connsiteX28" fmla="*/ 781050 w 2216150"/>
                <a:gd name="connsiteY28" fmla="*/ 1123950 h 1866900"/>
                <a:gd name="connsiteX29" fmla="*/ 685800 w 2216150"/>
                <a:gd name="connsiteY29" fmla="*/ 1136650 h 1866900"/>
                <a:gd name="connsiteX30" fmla="*/ 431800 w 2216150"/>
                <a:gd name="connsiteY30" fmla="*/ 539750 h 1866900"/>
                <a:gd name="connsiteX31" fmla="*/ 349250 w 2216150"/>
                <a:gd name="connsiteY31" fmla="*/ 69850 h 1866900"/>
                <a:gd name="connsiteX32" fmla="*/ 336550 w 2216150"/>
                <a:gd name="connsiteY32" fmla="*/ 44450 h 1866900"/>
                <a:gd name="connsiteX33" fmla="*/ 323850 w 2216150"/>
                <a:gd name="connsiteY33" fmla="*/ 31750 h 1866900"/>
                <a:gd name="connsiteX34" fmla="*/ 139700 w 2216150"/>
                <a:gd name="connsiteY34" fmla="*/ 0 h 1866900"/>
                <a:gd name="connsiteX0" fmla="*/ 139700 w 2216150"/>
                <a:gd name="connsiteY0" fmla="*/ 0 h 1866900"/>
                <a:gd name="connsiteX1" fmla="*/ 69850 w 2216150"/>
                <a:gd name="connsiteY1" fmla="*/ 146050 h 1866900"/>
                <a:gd name="connsiteX2" fmla="*/ 90374 w 2216150"/>
                <a:gd name="connsiteY2" fmla="*/ 354573 h 1866900"/>
                <a:gd name="connsiteX3" fmla="*/ 12700 w 2216150"/>
                <a:gd name="connsiteY3" fmla="*/ 692150 h 1866900"/>
                <a:gd name="connsiteX4" fmla="*/ 12700 w 2216150"/>
                <a:gd name="connsiteY4" fmla="*/ 1104900 h 1866900"/>
                <a:gd name="connsiteX5" fmla="*/ 6350 w 2216150"/>
                <a:gd name="connsiteY5" fmla="*/ 1428750 h 1866900"/>
                <a:gd name="connsiteX6" fmla="*/ 0 w 2216150"/>
                <a:gd name="connsiteY6" fmla="*/ 1758950 h 1866900"/>
                <a:gd name="connsiteX7" fmla="*/ 6350 w 2216150"/>
                <a:gd name="connsiteY7" fmla="*/ 1828800 h 1866900"/>
                <a:gd name="connsiteX8" fmla="*/ 19050 w 2216150"/>
                <a:gd name="connsiteY8" fmla="*/ 1847850 h 1866900"/>
                <a:gd name="connsiteX9" fmla="*/ 266700 w 2216150"/>
                <a:gd name="connsiteY9" fmla="*/ 1816100 h 1866900"/>
                <a:gd name="connsiteX10" fmla="*/ 488950 w 2216150"/>
                <a:gd name="connsiteY10" fmla="*/ 1816100 h 1866900"/>
                <a:gd name="connsiteX11" fmla="*/ 654050 w 2216150"/>
                <a:gd name="connsiteY11" fmla="*/ 1803400 h 1866900"/>
                <a:gd name="connsiteX12" fmla="*/ 863600 w 2216150"/>
                <a:gd name="connsiteY12" fmla="*/ 1803400 h 1866900"/>
                <a:gd name="connsiteX13" fmla="*/ 1104900 w 2216150"/>
                <a:gd name="connsiteY13" fmla="*/ 1803400 h 1866900"/>
                <a:gd name="connsiteX14" fmla="*/ 1244600 w 2216150"/>
                <a:gd name="connsiteY14" fmla="*/ 1803400 h 1866900"/>
                <a:gd name="connsiteX15" fmla="*/ 1441450 w 2216150"/>
                <a:gd name="connsiteY15" fmla="*/ 1822450 h 1866900"/>
                <a:gd name="connsiteX16" fmla="*/ 1612900 w 2216150"/>
                <a:gd name="connsiteY16" fmla="*/ 1835150 h 1866900"/>
                <a:gd name="connsiteX17" fmla="*/ 1809750 w 2216150"/>
                <a:gd name="connsiteY17" fmla="*/ 1828800 h 1866900"/>
                <a:gd name="connsiteX18" fmla="*/ 1987550 w 2216150"/>
                <a:gd name="connsiteY18" fmla="*/ 1841500 h 1866900"/>
                <a:gd name="connsiteX19" fmla="*/ 2127250 w 2216150"/>
                <a:gd name="connsiteY19" fmla="*/ 1866900 h 1866900"/>
                <a:gd name="connsiteX20" fmla="*/ 2216150 w 2216150"/>
                <a:gd name="connsiteY20" fmla="*/ 1866900 h 1866900"/>
                <a:gd name="connsiteX21" fmla="*/ 2203450 w 2216150"/>
                <a:gd name="connsiteY21" fmla="*/ 1028700 h 1866900"/>
                <a:gd name="connsiteX22" fmla="*/ 2070100 w 2216150"/>
                <a:gd name="connsiteY22" fmla="*/ 1041400 h 1866900"/>
                <a:gd name="connsiteX23" fmla="*/ 1885950 w 2216150"/>
                <a:gd name="connsiteY23" fmla="*/ 1060450 h 1866900"/>
                <a:gd name="connsiteX24" fmla="*/ 1714500 w 2216150"/>
                <a:gd name="connsiteY24" fmla="*/ 1079500 h 1866900"/>
                <a:gd name="connsiteX25" fmla="*/ 1479550 w 2216150"/>
                <a:gd name="connsiteY25" fmla="*/ 1098550 h 1866900"/>
                <a:gd name="connsiteX26" fmla="*/ 1168400 w 2216150"/>
                <a:gd name="connsiteY26" fmla="*/ 1111250 h 1866900"/>
                <a:gd name="connsiteX27" fmla="*/ 914400 w 2216150"/>
                <a:gd name="connsiteY27" fmla="*/ 1130300 h 1866900"/>
                <a:gd name="connsiteX28" fmla="*/ 781050 w 2216150"/>
                <a:gd name="connsiteY28" fmla="*/ 1123950 h 1866900"/>
                <a:gd name="connsiteX29" fmla="*/ 685800 w 2216150"/>
                <a:gd name="connsiteY29" fmla="*/ 1136650 h 1866900"/>
                <a:gd name="connsiteX30" fmla="*/ 431800 w 2216150"/>
                <a:gd name="connsiteY30" fmla="*/ 539750 h 1866900"/>
                <a:gd name="connsiteX31" fmla="*/ 349250 w 2216150"/>
                <a:gd name="connsiteY31" fmla="*/ 69850 h 1866900"/>
                <a:gd name="connsiteX32" fmla="*/ 336550 w 2216150"/>
                <a:gd name="connsiteY32" fmla="*/ 44450 h 1866900"/>
                <a:gd name="connsiteX33" fmla="*/ 323850 w 2216150"/>
                <a:gd name="connsiteY33" fmla="*/ 31750 h 1866900"/>
                <a:gd name="connsiteX34" fmla="*/ 139700 w 2216150"/>
                <a:gd name="connsiteY34" fmla="*/ 0 h 1866900"/>
                <a:gd name="connsiteX0" fmla="*/ 139700 w 2216150"/>
                <a:gd name="connsiteY0" fmla="*/ 0 h 1866900"/>
                <a:gd name="connsiteX1" fmla="*/ 38191 w 2216150"/>
                <a:gd name="connsiteY1" fmla="*/ 139183 h 1866900"/>
                <a:gd name="connsiteX2" fmla="*/ 90374 w 2216150"/>
                <a:gd name="connsiteY2" fmla="*/ 354573 h 1866900"/>
                <a:gd name="connsiteX3" fmla="*/ 12700 w 2216150"/>
                <a:gd name="connsiteY3" fmla="*/ 692150 h 1866900"/>
                <a:gd name="connsiteX4" fmla="*/ 12700 w 2216150"/>
                <a:gd name="connsiteY4" fmla="*/ 1104900 h 1866900"/>
                <a:gd name="connsiteX5" fmla="*/ 6350 w 2216150"/>
                <a:gd name="connsiteY5" fmla="*/ 1428750 h 1866900"/>
                <a:gd name="connsiteX6" fmla="*/ 0 w 2216150"/>
                <a:gd name="connsiteY6" fmla="*/ 1758950 h 1866900"/>
                <a:gd name="connsiteX7" fmla="*/ 6350 w 2216150"/>
                <a:gd name="connsiteY7" fmla="*/ 1828800 h 1866900"/>
                <a:gd name="connsiteX8" fmla="*/ 19050 w 2216150"/>
                <a:gd name="connsiteY8" fmla="*/ 1847850 h 1866900"/>
                <a:gd name="connsiteX9" fmla="*/ 266700 w 2216150"/>
                <a:gd name="connsiteY9" fmla="*/ 1816100 h 1866900"/>
                <a:gd name="connsiteX10" fmla="*/ 488950 w 2216150"/>
                <a:gd name="connsiteY10" fmla="*/ 1816100 h 1866900"/>
                <a:gd name="connsiteX11" fmla="*/ 654050 w 2216150"/>
                <a:gd name="connsiteY11" fmla="*/ 1803400 h 1866900"/>
                <a:gd name="connsiteX12" fmla="*/ 863600 w 2216150"/>
                <a:gd name="connsiteY12" fmla="*/ 1803400 h 1866900"/>
                <a:gd name="connsiteX13" fmla="*/ 1104900 w 2216150"/>
                <a:gd name="connsiteY13" fmla="*/ 1803400 h 1866900"/>
                <a:gd name="connsiteX14" fmla="*/ 1244600 w 2216150"/>
                <a:gd name="connsiteY14" fmla="*/ 1803400 h 1866900"/>
                <a:gd name="connsiteX15" fmla="*/ 1441450 w 2216150"/>
                <a:gd name="connsiteY15" fmla="*/ 1822450 h 1866900"/>
                <a:gd name="connsiteX16" fmla="*/ 1612900 w 2216150"/>
                <a:gd name="connsiteY16" fmla="*/ 1835150 h 1866900"/>
                <a:gd name="connsiteX17" fmla="*/ 1809750 w 2216150"/>
                <a:gd name="connsiteY17" fmla="*/ 1828800 h 1866900"/>
                <a:gd name="connsiteX18" fmla="*/ 1987550 w 2216150"/>
                <a:gd name="connsiteY18" fmla="*/ 1841500 h 1866900"/>
                <a:gd name="connsiteX19" fmla="*/ 2127250 w 2216150"/>
                <a:gd name="connsiteY19" fmla="*/ 1866900 h 1866900"/>
                <a:gd name="connsiteX20" fmla="*/ 2216150 w 2216150"/>
                <a:gd name="connsiteY20" fmla="*/ 1866900 h 1866900"/>
                <a:gd name="connsiteX21" fmla="*/ 2203450 w 2216150"/>
                <a:gd name="connsiteY21" fmla="*/ 1028700 h 1866900"/>
                <a:gd name="connsiteX22" fmla="*/ 2070100 w 2216150"/>
                <a:gd name="connsiteY22" fmla="*/ 1041400 h 1866900"/>
                <a:gd name="connsiteX23" fmla="*/ 1885950 w 2216150"/>
                <a:gd name="connsiteY23" fmla="*/ 1060450 h 1866900"/>
                <a:gd name="connsiteX24" fmla="*/ 1714500 w 2216150"/>
                <a:gd name="connsiteY24" fmla="*/ 1079500 h 1866900"/>
                <a:gd name="connsiteX25" fmla="*/ 1479550 w 2216150"/>
                <a:gd name="connsiteY25" fmla="*/ 1098550 h 1866900"/>
                <a:gd name="connsiteX26" fmla="*/ 1168400 w 2216150"/>
                <a:gd name="connsiteY26" fmla="*/ 1111250 h 1866900"/>
                <a:gd name="connsiteX27" fmla="*/ 914400 w 2216150"/>
                <a:gd name="connsiteY27" fmla="*/ 1130300 h 1866900"/>
                <a:gd name="connsiteX28" fmla="*/ 781050 w 2216150"/>
                <a:gd name="connsiteY28" fmla="*/ 1123950 h 1866900"/>
                <a:gd name="connsiteX29" fmla="*/ 685800 w 2216150"/>
                <a:gd name="connsiteY29" fmla="*/ 1136650 h 1866900"/>
                <a:gd name="connsiteX30" fmla="*/ 431800 w 2216150"/>
                <a:gd name="connsiteY30" fmla="*/ 539750 h 1866900"/>
                <a:gd name="connsiteX31" fmla="*/ 349250 w 2216150"/>
                <a:gd name="connsiteY31" fmla="*/ 69850 h 1866900"/>
                <a:gd name="connsiteX32" fmla="*/ 336550 w 2216150"/>
                <a:gd name="connsiteY32" fmla="*/ 44450 h 1866900"/>
                <a:gd name="connsiteX33" fmla="*/ 323850 w 2216150"/>
                <a:gd name="connsiteY33" fmla="*/ 31750 h 1866900"/>
                <a:gd name="connsiteX34" fmla="*/ 139700 w 2216150"/>
                <a:gd name="connsiteY34" fmla="*/ 0 h 1866900"/>
                <a:gd name="connsiteX0" fmla="*/ 139700 w 2216150"/>
                <a:gd name="connsiteY0" fmla="*/ 0 h 1866900"/>
                <a:gd name="connsiteX1" fmla="*/ 38191 w 2216150"/>
                <a:gd name="connsiteY1" fmla="*/ 139183 h 1866900"/>
                <a:gd name="connsiteX2" fmla="*/ 90374 w 2216150"/>
                <a:gd name="connsiteY2" fmla="*/ 354573 h 1866900"/>
                <a:gd name="connsiteX3" fmla="*/ 12700 w 2216150"/>
                <a:gd name="connsiteY3" fmla="*/ 692150 h 1866900"/>
                <a:gd name="connsiteX4" fmla="*/ 12700 w 2216150"/>
                <a:gd name="connsiteY4" fmla="*/ 1104900 h 1866900"/>
                <a:gd name="connsiteX5" fmla="*/ 6350 w 2216150"/>
                <a:gd name="connsiteY5" fmla="*/ 1428750 h 1866900"/>
                <a:gd name="connsiteX6" fmla="*/ 0 w 2216150"/>
                <a:gd name="connsiteY6" fmla="*/ 1758950 h 1866900"/>
                <a:gd name="connsiteX7" fmla="*/ 6350 w 2216150"/>
                <a:gd name="connsiteY7" fmla="*/ 1828800 h 1866900"/>
                <a:gd name="connsiteX8" fmla="*/ 19050 w 2216150"/>
                <a:gd name="connsiteY8" fmla="*/ 1847850 h 1866900"/>
                <a:gd name="connsiteX9" fmla="*/ 266700 w 2216150"/>
                <a:gd name="connsiteY9" fmla="*/ 1816100 h 1866900"/>
                <a:gd name="connsiteX10" fmla="*/ 488950 w 2216150"/>
                <a:gd name="connsiteY10" fmla="*/ 1816100 h 1866900"/>
                <a:gd name="connsiteX11" fmla="*/ 654050 w 2216150"/>
                <a:gd name="connsiteY11" fmla="*/ 1803400 h 1866900"/>
                <a:gd name="connsiteX12" fmla="*/ 863600 w 2216150"/>
                <a:gd name="connsiteY12" fmla="*/ 1803400 h 1866900"/>
                <a:gd name="connsiteX13" fmla="*/ 1104900 w 2216150"/>
                <a:gd name="connsiteY13" fmla="*/ 1803400 h 1866900"/>
                <a:gd name="connsiteX14" fmla="*/ 1244600 w 2216150"/>
                <a:gd name="connsiteY14" fmla="*/ 1803400 h 1866900"/>
                <a:gd name="connsiteX15" fmla="*/ 1441450 w 2216150"/>
                <a:gd name="connsiteY15" fmla="*/ 1822450 h 1866900"/>
                <a:gd name="connsiteX16" fmla="*/ 1612900 w 2216150"/>
                <a:gd name="connsiteY16" fmla="*/ 1835150 h 1866900"/>
                <a:gd name="connsiteX17" fmla="*/ 1809750 w 2216150"/>
                <a:gd name="connsiteY17" fmla="*/ 1828800 h 1866900"/>
                <a:gd name="connsiteX18" fmla="*/ 1987550 w 2216150"/>
                <a:gd name="connsiteY18" fmla="*/ 1841500 h 1866900"/>
                <a:gd name="connsiteX19" fmla="*/ 2127250 w 2216150"/>
                <a:gd name="connsiteY19" fmla="*/ 1866900 h 1866900"/>
                <a:gd name="connsiteX20" fmla="*/ 2216150 w 2216150"/>
                <a:gd name="connsiteY20" fmla="*/ 1866900 h 1866900"/>
                <a:gd name="connsiteX21" fmla="*/ 2203450 w 2216150"/>
                <a:gd name="connsiteY21" fmla="*/ 1028700 h 1866900"/>
                <a:gd name="connsiteX22" fmla="*/ 2070100 w 2216150"/>
                <a:gd name="connsiteY22" fmla="*/ 1041400 h 1866900"/>
                <a:gd name="connsiteX23" fmla="*/ 1885950 w 2216150"/>
                <a:gd name="connsiteY23" fmla="*/ 1060450 h 1866900"/>
                <a:gd name="connsiteX24" fmla="*/ 1714500 w 2216150"/>
                <a:gd name="connsiteY24" fmla="*/ 1079500 h 1866900"/>
                <a:gd name="connsiteX25" fmla="*/ 1479550 w 2216150"/>
                <a:gd name="connsiteY25" fmla="*/ 1098550 h 1866900"/>
                <a:gd name="connsiteX26" fmla="*/ 1168400 w 2216150"/>
                <a:gd name="connsiteY26" fmla="*/ 1111250 h 1866900"/>
                <a:gd name="connsiteX27" fmla="*/ 914400 w 2216150"/>
                <a:gd name="connsiteY27" fmla="*/ 1130300 h 1866900"/>
                <a:gd name="connsiteX28" fmla="*/ 781050 w 2216150"/>
                <a:gd name="connsiteY28" fmla="*/ 1123950 h 1866900"/>
                <a:gd name="connsiteX29" fmla="*/ 685800 w 2216150"/>
                <a:gd name="connsiteY29" fmla="*/ 1136650 h 1866900"/>
                <a:gd name="connsiteX30" fmla="*/ 431800 w 2216150"/>
                <a:gd name="connsiteY30" fmla="*/ 539750 h 1866900"/>
                <a:gd name="connsiteX31" fmla="*/ 349250 w 2216150"/>
                <a:gd name="connsiteY31" fmla="*/ 69850 h 1866900"/>
                <a:gd name="connsiteX32" fmla="*/ 336550 w 2216150"/>
                <a:gd name="connsiteY32" fmla="*/ 44450 h 1866900"/>
                <a:gd name="connsiteX33" fmla="*/ 284275 w 2216150"/>
                <a:gd name="connsiteY33" fmla="*/ 18023 h 1866900"/>
                <a:gd name="connsiteX34" fmla="*/ 139700 w 2216150"/>
                <a:gd name="connsiteY34" fmla="*/ 0 h 1866900"/>
                <a:gd name="connsiteX0" fmla="*/ 139700 w 2216150"/>
                <a:gd name="connsiteY0" fmla="*/ 0 h 1866900"/>
                <a:gd name="connsiteX1" fmla="*/ 76511 w 2216150"/>
                <a:gd name="connsiteY1" fmla="*/ 70923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50 w 2216150"/>
                <a:gd name="connsiteY8" fmla="*/ 1828800 h 1866900"/>
                <a:gd name="connsiteX9" fmla="*/ 19050 w 2216150"/>
                <a:gd name="connsiteY9" fmla="*/ 1847850 h 1866900"/>
                <a:gd name="connsiteX10" fmla="*/ 266700 w 2216150"/>
                <a:gd name="connsiteY10" fmla="*/ 1816100 h 1866900"/>
                <a:gd name="connsiteX11" fmla="*/ 488950 w 2216150"/>
                <a:gd name="connsiteY11" fmla="*/ 1816100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50 w 2216150"/>
                <a:gd name="connsiteY8" fmla="*/ 1828800 h 1866900"/>
                <a:gd name="connsiteX9" fmla="*/ 19050 w 2216150"/>
                <a:gd name="connsiteY9" fmla="*/ 1847850 h 1866900"/>
                <a:gd name="connsiteX10" fmla="*/ 266700 w 2216150"/>
                <a:gd name="connsiteY10" fmla="*/ 1816100 h 1866900"/>
                <a:gd name="connsiteX11" fmla="*/ 488950 w 2216150"/>
                <a:gd name="connsiteY11" fmla="*/ 1816100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50 w 2216150"/>
                <a:gd name="connsiteY8" fmla="*/ 1828800 h 1866900"/>
                <a:gd name="connsiteX9" fmla="*/ 121941 w 2216150"/>
                <a:gd name="connsiteY9" fmla="*/ 1847851 h 1866900"/>
                <a:gd name="connsiteX10" fmla="*/ 266700 w 2216150"/>
                <a:gd name="connsiteY10" fmla="*/ 1816100 h 1866900"/>
                <a:gd name="connsiteX11" fmla="*/ 488950 w 2216150"/>
                <a:gd name="connsiteY11" fmla="*/ 1816100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66700 w 2216150"/>
                <a:gd name="connsiteY10" fmla="*/ 1816100 h 1866900"/>
                <a:gd name="connsiteX11" fmla="*/ 488950 w 2216150"/>
                <a:gd name="connsiteY11" fmla="*/ 1816100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88950 w 2216150"/>
                <a:gd name="connsiteY11" fmla="*/ 1816100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583059 w 2216150"/>
                <a:gd name="connsiteY31" fmla="*/ 853375 h 1866900"/>
                <a:gd name="connsiteX32" fmla="*/ 431800 w 2216150"/>
                <a:gd name="connsiteY32" fmla="*/ 539750 h 1866900"/>
                <a:gd name="connsiteX33" fmla="*/ 349250 w 2216150"/>
                <a:gd name="connsiteY33" fmla="*/ 69850 h 1866900"/>
                <a:gd name="connsiteX34" fmla="*/ 336550 w 2216150"/>
                <a:gd name="connsiteY34" fmla="*/ 44450 h 1866900"/>
                <a:gd name="connsiteX35" fmla="*/ 284275 w 2216150"/>
                <a:gd name="connsiteY35" fmla="*/ 18023 h 1866900"/>
                <a:gd name="connsiteX36" fmla="*/ 139700 w 2216150"/>
                <a:gd name="connsiteY36"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583059 w 2216150"/>
                <a:gd name="connsiteY31" fmla="*/ 853375 h 1866900"/>
                <a:gd name="connsiteX32" fmla="*/ 447627 w 2216150"/>
                <a:gd name="connsiteY32" fmla="*/ 423069 h 1866900"/>
                <a:gd name="connsiteX33" fmla="*/ 349250 w 2216150"/>
                <a:gd name="connsiteY33" fmla="*/ 69850 h 1866900"/>
                <a:gd name="connsiteX34" fmla="*/ 336550 w 2216150"/>
                <a:gd name="connsiteY34" fmla="*/ 44450 h 1866900"/>
                <a:gd name="connsiteX35" fmla="*/ 284275 w 2216150"/>
                <a:gd name="connsiteY35" fmla="*/ 18023 h 1866900"/>
                <a:gd name="connsiteX36" fmla="*/ 139700 w 2216150"/>
                <a:gd name="connsiteY36"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583059 w 2216150"/>
                <a:gd name="connsiteY31" fmla="*/ 853375 h 1866900"/>
                <a:gd name="connsiteX32" fmla="*/ 447627 w 2216150"/>
                <a:gd name="connsiteY32" fmla="*/ 423069 h 1866900"/>
                <a:gd name="connsiteX33" fmla="*/ 385190 w 2216150"/>
                <a:gd name="connsiteY33" fmla="*/ 208195 h 1866900"/>
                <a:gd name="connsiteX34" fmla="*/ 349250 w 2216150"/>
                <a:gd name="connsiteY34" fmla="*/ 69850 h 1866900"/>
                <a:gd name="connsiteX35" fmla="*/ 336550 w 2216150"/>
                <a:gd name="connsiteY35" fmla="*/ 44450 h 1866900"/>
                <a:gd name="connsiteX36" fmla="*/ 284275 w 2216150"/>
                <a:gd name="connsiteY36" fmla="*/ 18023 h 1866900"/>
                <a:gd name="connsiteX37" fmla="*/ 139700 w 2216150"/>
                <a:gd name="connsiteY37"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583059 w 2216150"/>
                <a:gd name="connsiteY31" fmla="*/ 853375 h 1866900"/>
                <a:gd name="connsiteX32" fmla="*/ 447627 w 2216150"/>
                <a:gd name="connsiteY32" fmla="*/ 423069 h 1866900"/>
                <a:gd name="connsiteX33" fmla="*/ 361444 w 2216150"/>
                <a:gd name="connsiteY33" fmla="*/ 208195 h 1866900"/>
                <a:gd name="connsiteX34" fmla="*/ 349250 w 2216150"/>
                <a:gd name="connsiteY34" fmla="*/ 69850 h 1866900"/>
                <a:gd name="connsiteX35" fmla="*/ 336550 w 2216150"/>
                <a:gd name="connsiteY35" fmla="*/ 44450 h 1866900"/>
                <a:gd name="connsiteX36" fmla="*/ 284275 w 2216150"/>
                <a:gd name="connsiteY36" fmla="*/ 18023 h 1866900"/>
                <a:gd name="connsiteX37" fmla="*/ 139700 w 2216150"/>
                <a:gd name="connsiteY37"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614719 w 2216150"/>
                <a:gd name="connsiteY31" fmla="*/ 963193 h 1866900"/>
                <a:gd name="connsiteX32" fmla="*/ 583059 w 2216150"/>
                <a:gd name="connsiteY32" fmla="*/ 853375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606805 w 2216150"/>
                <a:gd name="connsiteY31" fmla="*/ 997510 h 1866900"/>
                <a:gd name="connsiteX32" fmla="*/ 583059 w 2216150"/>
                <a:gd name="connsiteY32" fmla="*/ 853375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8963 w 2216150"/>
                <a:gd name="connsiteY29" fmla="*/ 1151405 h 1866900"/>
                <a:gd name="connsiteX30" fmla="*/ 685800 w 2216150"/>
                <a:gd name="connsiteY30" fmla="*/ 113665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8963 w 2216150"/>
                <a:gd name="connsiteY29" fmla="*/ 1151405 h 1866900"/>
                <a:gd name="connsiteX30" fmla="*/ 630397 w 2216150"/>
                <a:gd name="connsiteY30" fmla="*/ 1129784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8963 w 2216150"/>
                <a:gd name="connsiteY29" fmla="*/ 1192588 h 1866900"/>
                <a:gd name="connsiteX30" fmla="*/ 630397 w 2216150"/>
                <a:gd name="connsiteY30" fmla="*/ 1129784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8963 w 2216150"/>
                <a:gd name="connsiteY29" fmla="*/ 1192588 h 1866900"/>
                <a:gd name="connsiteX30" fmla="*/ 606652 w 2216150"/>
                <a:gd name="connsiteY30" fmla="*/ 117783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49 w 2216150"/>
                <a:gd name="connsiteY29" fmla="*/ 1171996 h 1866900"/>
                <a:gd name="connsiteX30" fmla="*/ 606652 w 2216150"/>
                <a:gd name="connsiteY30" fmla="*/ 117783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61887 w 2216150"/>
                <a:gd name="connsiteY28" fmla="*/ 1150889 h 1866900"/>
                <a:gd name="connsiteX29" fmla="*/ 781049 w 2216150"/>
                <a:gd name="connsiteY29" fmla="*/ 1171996 h 1866900"/>
                <a:gd name="connsiteX30" fmla="*/ 606652 w 2216150"/>
                <a:gd name="connsiteY30" fmla="*/ 117783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06652 w 2216150"/>
                <a:gd name="connsiteY30" fmla="*/ 117783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0801 w 2216150"/>
                <a:gd name="connsiteY3" fmla="*/ 320255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60191 w 2216150"/>
                <a:gd name="connsiteY4" fmla="*/ 692151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60191 w 2216150"/>
                <a:gd name="connsiteY4" fmla="*/ 692151 h 1866900"/>
                <a:gd name="connsiteX5" fmla="*/ 107678 w 2216150"/>
                <a:gd name="connsiteY5" fmla="*/ 1111764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60191 w 2216150"/>
                <a:gd name="connsiteY4" fmla="*/ 692151 h 1866900"/>
                <a:gd name="connsiteX5" fmla="*/ 163083 w 2216150"/>
                <a:gd name="connsiteY5" fmla="*/ 1111764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60191 w 2216150"/>
                <a:gd name="connsiteY4" fmla="*/ 692151 h 1866900"/>
                <a:gd name="connsiteX5" fmla="*/ 131423 w 2216150"/>
                <a:gd name="connsiteY5" fmla="*/ 1118627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60191 w 2216150"/>
                <a:gd name="connsiteY4" fmla="*/ 692151 h 1866900"/>
                <a:gd name="connsiteX5" fmla="*/ 131423 w 2216150"/>
                <a:gd name="connsiteY5" fmla="*/ 1118627 h 1866900"/>
                <a:gd name="connsiteX6" fmla="*/ 45925 w 2216150"/>
                <a:gd name="connsiteY6" fmla="*/ 1401296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3352 w 2209802"/>
                <a:gd name="connsiteY0" fmla="*/ 0 h 1866900"/>
                <a:gd name="connsiteX1" fmla="*/ 46417 w 2209802"/>
                <a:gd name="connsiteY1" fmla="*/ 64060 h 1866900"/>
                <a:gd name="connsiteX2" fmla="*/ 95161 w 2209802"/>
                <a:gd name="connsiteY2" fmla="*/ 166637 h 1866900"/>
                <a:gd name="connsiteX3" fmla="*/ 52367 w 2209802"/>
                <a:gd name="connsiteY3" fmla="*/ 347710 h 1866900"/>
                <a:gd name="connsiteX4" fmla="*/ 53843 w 2209802"/>
                <a:gd name="connsiteY4" fmla="*/ 692151 h 1866900"/>
                <a:gd name="connsiteX5" fmla="*/ 125075 w 2209802"/>
                <a:gd name="connsiteY5" fmla="*/ 1118627 h 1866900"/>
                <a:gd name="connsiteX6" fmla="*/ 39577 w 2209802"/>
                <a:gd name="connsiteY6" fmla="*/ 1401296 h 1866900"/>
                <a:gd name="connsiteX7" fmla="*/ 41139 w 2209802"/>
                <a:gd name="connsiteY7" fmla="*/ 1724633 h 1866900"/>
                <a:gd name="connsiteX8" fmla="*/ 0 w 2209802"/>
                <a:gd name="connsiteY8" fmla="*/ 1856255 h 1866900"/>
                <a:gd name="connsiteX9" fmla="*/ 115593 w 2209802"/>
                <a:gd name="connsiteY9" fmla="*/ 1847851 h 1866900"/>
                <a:gd name="connsiteX10" fmla="*/ 236606 w 2209802"/>
                <a:gd name="connsiteY10" fmla="*/ 1795510 h 1866900"/>
                <a:gd name="connsiteX11" fmla="*/ 506346 w 2209802"/>
                <a:gd name="connsiteY11" fmla="*/ 1733738 h 1866900"/>
                <a:gd name="connsiteX12" fmla="*/ 734762 w 2209802"/>
                <a:gd name="connsiteY12" fmla="*/ 1755353 h 1866900"/>
                <a:gd name="connsiteX13" fmla="*/ 936401 w 2209802"/>
                <a:gd name="connsiteY13" fmla="*/ 1769082 h 1866900"/>
                <a:gd name="connsiteX14" fmla="*/ 1122295 w 2209802"/>
                <a:gd name="connsiteY14" fmla="*/ 1796533 h 1866900"/>
                <a:gd name="connsiteX15" fmla="*/ 1238252 w 2209802"/>
                <a:gd name="connsiteY15" fmla="*/ 1803400 h 1866900"/>
                <a:gd name="connsiteX16" fmla="*/ 1435102 w 2209802"/>
                <a:gd name="connsiteY16" fmla="*/ 1822450 h 1866900"/>
                <a:gd name="connsiteX17" fmla="*/ 1606552 w 2209802"/>
                <a:gd name="connsiteY17" fmla="*/ 1835150 h 1866900"/>
                <a:gd name="connsiteX18" fmla="*/ 1803402 w 2209802"/>
                <a:gd name="connsiteY18" fmla="*/ 1828800 h 1866900"/>
                <a:gd name="connsiteX19" fmla="*/ 1981202 w 2209802"/>
                <a:gd name="connsiteY19" fmla="*/ 1841500 h 1866900"/>
                <a:gd name="connsiteX20" fmla="*/ 2120902 w 2209802"/>
                <a:gd name="connsiteY20" fmla="*/ 1866900 h 1866900"/>
                <a:gd name="connsiteX21" fmla="*/ 2209802 w 2209802"/>
                <a:gd name="connsiteY21" fmla="*/ 1866900 h 1866900"/>
                <a:gd name="connsiteX22" fmla="*/ 2197102 w 2209802"/>
                <a:gd name="connsiteY22" fmla="*/ 1028700 h 1866900"/>
                <a:gd name="connsiteX23" fmla="*/ 2063752 w 2209802"/>
                <a:gd name="connsiteY23" fmla="*/ 1041400 h 1866900"/>
                <a:gd name="connsiteX24" fmla="*/ 1879602 w 2209802"/>
                <a:gd name="connsiteY24" fmla="*/ 1060450 h 1866900"/>
                <a:gd name="connsiteX25" fmla="*/ 1708152 w 2209802"/>
                <a:gd name="connsiteY25" fmla="*/ 1079500 h 1866900"/>
                <a:gd name="connsiteX26" fmla="*/ 1473202 w 2209802"/>
                <a:gd name="connsiteY26" fmla="*/ 1098550 h 1866900"/>
                <a:gd name="connsiteX27" fmla="*/ 1225369 w 2209802"/>
                <a:gd name="connsiteY27" fmla="*/ 1131842 h 1866900"/>
                <a:gd name="connsiteX28" fmla="*/ 955539 w 2209802"/>
                <a:gd name="connsiteY28" fmla="*/ 1150889 h 1866900"/>
                <a:gd name="connsiteX29" fmla="*/ 774701 w 2209802"/>
                <a:gd name="connsiteY29" fmla="*/ 1171996 h 1866900"/>
                <a:gd name="connsiteX30" fmla="*/ 631963 w 2209802"/>
                <a:gd name="connsiteY30" fmla="*/ 1150376 h 1866900"/>
                <a:gd name="connsiteX31" fmla="*/ 600457 w 2209802"/>
                <a:gd name="connsiteY31" fmla="*/ 997510 h 1866900"/>
                <a:gd name="connsiteX32" fmla="*/ 552969 w 2209802"/>
                <a:gd name="connsiteY32" fmla="*/ 832784 h 1866900"/>
                <a:gd name="connsiteX33" fmla="*/ 433365 w 2209802"/>
                <a:gd name="connsiteY33" fmla="*/ 512298 h 1866900"/>
                <a:gd name="connsiteX34" fmla="*/ 355096 w 2209802"/>
                <a:gd name="connsiteY34" fmla="*/ 338604 h 1866900"/>
                <a:gd name="connsiteX35" fmla="*/ 319156 w 2209802"/>
                <a:gd name="connsiteY35" fmla="*/ 227715 h 1866900"/>
                <a:gd name="connsiteX36" fmla="*/ 274800 w 2209802"/>
                <a:gd name="connsiteY36" fmla="*/ 119949 h 1866900"/>
                <a:gd name="connsiteX37" fmla="*/ 230440 w 2209802"/>
                <a:gd name="connsiteY37" fmla="*/ 38612 h 1866900"/>
                <a:gd name="connsiteX38" fmla="*/ 133352 w 2209802"/>
                <a:gd name="connsiteY38" fmla="*/ 0 h 1866900"/>
                <a:gd name="connsiteX0" fmla="*/ 93775 w 2170225"/>
                <a:gd name="connsiteY0" fmla="*/ 0 h 1866900"/>
                <a:gd name="connsiteX1" fmla="*/ 6840 w 2170225"/>
                <a:gd name="connsiteY1" fmla="*/ 64060 h 1866900"/>
                <a:gd name="connsiteX2" fmla="*/ 55584 w 2170225"/>
                <a:gd name="connsiteY2" fmla="*/ 166637 h 1866900"/>
                <a:gd name="connsiteX3" fmla="*/ 12790 w 2170225"/>
                <a:gd name="connsiteY3" fmla="*/ 347710 h 1866900"/>
                <a:gd name="connsiteX4" fmla="*/ 14266 w 2170225"/>
                <a:gd name="connsiteY4" fmla="*/ 692151 h 1866900"/>
                <a:gd name="connsiteX5" fmla="*/ 85498 w 2170225"/>
                <a:gd name="connsiteY5" fmla="*/ 1118627 h 1866900"/>
                <a:gd name="connsiteX6" fmla="*/ 0 w 2170225"/>
                <a:gd name="connsiteY6" fmla="*/ 1401296 h 1866900"/>
                <a:gd name="connsiteX7" fmla="*/ 1562 w 2170225"/>
                <a:gd name="connsiteY7" fmla="*/ 1724633 h 1866900"/>
                <a:gd name="connsiteX8" fmla="*/ 76016 w 2170225"/>
                <a:gd name="connsiteY8" fmla="*/ 1847851 h 1866900"/>
                <a:gd name="connsiteX9" fmla="*/ 197029 w 2170225"/>
                <a:gd name="connsiteY9" fmla="*/ 1795510 h 1866900"/>
                <a:gd name="connsiteX10" fmla="*/ 466769 w 2170225"/>
                <a:gd name="connsiteY10" fmla="*/ 1733738 h 1866900"/>
                <a:gd name="connsiteX11" fmla="*/ 695185 w 2170225"/>
                <a:gd name="connsiteY11" fmla="*/ 1755353 h 1866900"/>
                <a:gd name="connsiteX12" fmla="*/ 896824 w 2170225"/>
                <a:gd name="connsiteY12" fmla="*/ 1769082 h 1866900"/>
                <a:gd name="connsiteX13" fmla="*/ 1082718 w 2170225"/>
                <a:gd name="connsiteY13" fmla="*/ 1796533 h 1866900"/>
                <a:gd name="connsiteX14" fmla="*/ 1198675 w 2170225"/>
                <a:gd name="connsiteY14" fmla="*/ 1803400 h 1866900"/>
                <a:gd name="connsiteX15" fmla="*/ 1395525 w 2170225"/>
                <a:gd name="connsiteY15" fmla="*/ 1822450 h 1866900"/>
                <a:gd name="connsiteX16" fmla="*/ 1566975 w 2170225"/>
                <a:gd name="connsiteY16" fmla="*/ 1835150 h 1866900"/>
                <a:gd name="connsiteX17" fmla="*/ 1763825 w 2170225"/>
                <a:gd name="connsiteY17" fmla="*/ 1828800 h 1866900"/>
                <a:gd name="connsiteX18" fmla="*/ 1941625 w 2170225"/>
                <a:gd name="connsiteY18" fmla="*/ 1841500 h 1866900"/>
                <a:gd name="connsiteX19" fmla="*/ 2081325 w 2170225"/>
                <a:gd name="connsiteY19" fmla="*/ 1866900 h 1866900"/>
                <a:gd name="connsiteX20" fmla="*/ 2170225 w 2170225"/>
                <a:gd name="connsiteY20" fmla="*/ 1866900 h 1866900"/>
                <a:gd name="connsiteX21" fmla="*/ 2157525 w 2170225"/>
                <a:gd name="connsiteY21" fmla="*/ 1028700 h 1866900"/>
                <a:gd name="connsiteX22" fmla="*/ 2024175 w 2170225"/>
                <a:gd name="connsiteY22" fmla="*/ 1041400 h 1866900"/>
                <a:gd name="connsiteX23" fmla="*/ 1840025 w 2170225"/>
                <a:gd name="connsiteY23" fmla="*/ 1060450 h 1866900"/>
                <a:gd name="connsiteX24" fmla="*/ 1668575 w 2170225"/>
                <a:gd name="connsiteY24" fmla="*/ 1079500 h 1866900"/>
                <a:gd name="connsiteX25" fmla="*/ 1433625 w 2170225"/>
                <a:gd name="connsiteY25" fmla="*/ 1098550 h 1866900"/>
                <a:gd name="connsiteX26" fmla="*/ 1185792 w 2170225"/>
                <a:gd name="connsiteY26" fmla="*/ 1131842 h 1866900"/>
                <a:gd name="connsiteX27" fmla="*/ 915962 w 2170225"/>
                <a:gd name="connsiteY27" fmla="*/ 1150889 h 1866900"/>
                <a:gd name="connsiteX28" fmla="*/ 735124 w 2170225"/>
                <a:gd name="connsiteY28" fmla="*/ 1171996 h 1866900"/>
                <a:gd name="connsiteX29" fmla="*/ 592386 w 2170225"/>
                <a:gd name="connsiteY29" fmla="*/ 1150376 h 1866900"/>
                <a:gd name="connsiteX30" fmla="*/ 560880 w 2170225"/>
                <a:gd name="connsiteY30" fmla="*/ 997510 h 1866900"/>
                <a:gd name="connsiteX31" fmla="*/ 513392 w 2170225"/>
                <a:gd name="connsiteY31" fmla="*/ 832784 h 1866900"/>
                <a:gd name="connsiteX32" fmla="*/ 393788 w 2170225"/>
                <a:gd name="connsiteY32" fmla="*/ 512298 h 1866900"/>
                <a:gd name="connsiteX33" fmla="*/ 315519 w 2170225"/>
                <a:gd name="connsiteY33" fmla="*/ 338604 h 1866900"/>
                <a:gd name="connsiteX34" fmla="*/ 279579 w 2170225"/>
                <a:gd name="connsiteY34" fmla="*/ 227715 h 1866900"/>
                <a:gd name="connsiteX35" fmla="*/ 235223 w 2170225"/>
                <a:gd name="connsiteY35" fmla="*/ 119949 h 1866900"/>
                <a:gd name="connsiteX36" fmla="*/ 190863 w 2170225"/>
                <a:gd name="connsiteY36" fmla="*/ 38612 h 1866900"/>
                <a:gd name="connsiteX37" fmla="*/ 93775 w 2170225"/>
                <a:gd name="connsiteY37" fmla="*/ 0 h 1866900"/>
                <a:gd name="connsiteX0" fmla="*/ 93775 w 2170225"/>
                <a:gd name="connsiteY0" fmla="*/ 0 h 1866900"/>
                <a:gd name="connsiteX1" fmla="*/ 6840 w 2170225"/>
                <a:gd name="connsiteY1" fmla="*/ 64060 h 1866900"/>
                <a:gd name="connsiteX2" fmla="*/ 55584 w 2170225"/>
                <a:gd name="connsiteY2" fmla="*/ 166637 h 1866900"/>
                <a:gd name="connsiteX3" fmla="*/ 12790 w 2170225"/>
                <a:gd name="connsiteY3" fmla="*/ 347710 h 1866900"/>
                <a:gd name="connsiteX4" fmla="*/ 14266 w 2170225"/>
                <a:gd name="connsiteY4" fmla="*/ 692151 h 1866900"/>
                <a:gd name="connsiteX5" fmla="*/ 85498 w 2170225"/>
                <a:gd name="connsiteY5" fmla="*/ 1118627 h 1866900"/>
                <a:gd name="connsiteX6" fmla="*/ 0 w 2170225"/>
                <a:gd name="connsiteY6" fmla="*/ 1401296 h 1866900"/>
                <a:gd name="connsiteX7" fmla="*/ 1562 w 2170225"/>
                <a:gd name="connsiteY7" fmla="*/ 1724633 h 1866900"/>
                <a:gd name="connsiteX8" fmla="*/ 76016 w 2170225"/>
                <a:gd name="connsiteY8" fmla="*/ 1820396 h 1866900"/>
                <a:gd name="connsiteX9" fmla="*/ 197029 w 2170225"/>
                <a:gd name="connsiteY9" fmla="*/ 1795510 h 1866900"/>
                <a:gd name="connsiteX10" fmla="*/ 466769 w 2170225"/>
                <a:gd name="connsiteY10" fmla="*/ 1733738 h 1866900"/>
                <a:gd name="connsiteX11" fmla="*/ 695185 w 2170225"/>
                <a:gd name="connsiteY11" fmla="*/ 1755353 h 1866900"/>
                <a:gd name="connsiteX12" fmla="*/ 896824 w 2170225"/>
                <a:gd name="connsiteY12" fmla="*/ 1769082 h 1866900"/>
                <a:gd name="connsiteX13" fmla="*/ 1082718 w 2170225"/>
                <a:gd name="connsiteY13" fmla="*/ 1796533 h 1866900"/>
                <a:gd name="connsiteX14" fmla="*/ 1198675 w 2170225"/>
                <a:gd name="connsiteY14" fmla="*/ 1803400 h 1866900"/>
                <a:gd name="connsiteX15" fmla="*/ 1395525 w 2170225"/>
                <a:gd name="connsiteY15" fmla="*/ 1822450 h 1866900"/>
                <a:gd name="connsiteX16" fmla="*/ 1566975 w 2170225"/>
                <a:gd name="connsiteY16" fmla="*/ 1835150 h 1866900"/>
                <a:gd name="connsiteX17" fmla="*/ 1763825 w 2170225"/>
                <a:gd name="connsiteY17" fmla="*/ 1828800 h 1866900"/>
                <a:gd name="connsiteX18" fmla="*/ 1941625 w 2170225"/>
                <a:gd name="connsiteY18" fmla="*/ 1841500 h 1866900"/>
                <a:gd name="connsiteX19" fmla="*/ 2081325 w 2170225"/>
                <a:gd name="connsiteY19" fmla="*/ 1866900 h 1866900"/>
                <a:gd name="connsiteX20" fmla="*/ 2170225 w 2170225"/>
                <a:gd name="connsiteY20" fmla="*/ 1866900 h 1866900"/>
                <a:gd name="connsiteX21" fmla="*/ 2157525 w 2170225"/>
                <a:gd name="connsiteY21" fmla="*/ 1028700 h 1866900"/>
                <a:gd name="connsiteX22" fmla="*/ 2024175 w 2170225"/>
                <a:gd name="connsiteY22" fmla="*/ 1041400 h 1866900"/>
                <a:gd name="connsiteX23" fmla="*/ 1840025 w 2170225"/>
                <a:gd name="connsiteY23" fmla="*/ 1060450 h 1866900"/>
                <a:gd name="connsiteX24" fmla="*/ 1668575 w 2170225"/>
                <a:gd name="connsiteY24" fmla="*/ 1079500 h 1866900"/>
                <a:gd name="connsiteX25" fmla="*/ 1433625 w 2170225"/>
                <a:gd name="connsiteY25" fmla="*/ 1098550 h 1866900"/>
                <a:gd name="connsiteX26" fmla="*/ 1185792 w 2170225"/>
                <a:gd name="connsiteY26" fmla="*/ 1131842 h 1866900"/>
                <a:gd name="connsiteX27" fmla="*/ 915962 w 2170225"/>
                <a:gd name="connsiteY27" fmla="*/ 1150889 h 1866900"/>
                <a:gd name="connsiteX28" fmla="*/ 735124 w 2170225"/>
                <a:gd name="connsiteY28" fmla="*/ 1171996 h 1866900"/>
                <a:gd name="connsiteX29" fmla="*/ 592386 w 2170225"/>
                <a:gd name="connsiteY29" fmla="*/ 1150376 h 1866900"/>
                <a:gd name="connsiteX30" fmla="*/ 560880 w 2170225"/>
                <a:gd name="connsiteY30" fmla="*/ 997510 h 1866900"/>
                <a:gd name="connsiteX31" fmla="*/ 513392 w 2170225"/>
                <a:gd name="connsiteY31" fmla="*/ 832784 h 1866900"/>
                <a:gd name="connsiteX32" fmla="*/ 393788 w 2170225"/>
                <a:gd name="connsiteY32" fmla="*/ 512298 h 1866900"/>
                <a:gd name="connsiteX33" fmla="*/ 315519 w 2170225"/>
                <a:gd name="connsiteY33" fmla="*/ 338604 h 1866900"/>
                <a:gd name="connsiteX34" fmla="*/ 279579 w 2170225"/>
                <a:gd name="connsiteY34" fmla="*/ 227715 h 1866900"/>
                <a:gd name="connsiteX35" fmla="*/ 235223 w 2170225"/>
                <a:gd name="connsiteY35" fmla="*/ 119949 h 1866900"/>
                <a:gd name="connsiteX36" fmla="*/ 190863 w 2170225"/>
                <a:gd name="connsiteY36" fmla="*/ 38612 h 1866900"/>
                <a:gd name="connsiteX37" fmla="*/ 93775 w 2170225"/>
                <a:gd name="connsiteY37" fmla="*/ 0 h 1866900"/>
                <a:gd name="connsiteX0" fmla="*/ 93775 w 2170225"/>
                <a:gd name="connsiteY0" fmla="*/ 0 h 1866900"/>
                <a:gd name="connsiteX1" fmla="*/ 6840 w 2170225"/>
                <a:gd name="connsiteY1" fmla="*/ 64060 h 1866900"/>
                <a:gd name="connsiteX2" fmla="*/ 55584 w 2170225"/>
                <a:gd name="connsiteY2" fmla="*/ 166637 h 1866900"/>
                <a:gd name="connsiteX3" fmla="*/ 12790 w 2170225"/>
                <a:gd name="connsiteY3" fmla="*/ 347710 h 1866900"/>
                <a:gd name="connsiteX4" fmla="*/ 14266 w 2170225"/>
                <a:gd name="connsiteY4" fmla="*/ 692151 h 1866900"/>
                <a:gd name="connsiteX5" fmla="*/ 85498 w 2170225"/>
                <a:gd name="connsiteY5" fmla="*/ 1118627 h 1866900"/>
                <a:gd name="connsiteX6" fmla="*/ 0 w 2170225"/>
                <a:gd name="connsiteY6" fmla="*/ 1401296 h 1866900"/>
                <a:gd name="connsiteX7" fmla="*/ 1562 w 2170225"/>
                <a:gd name="connsiteY7" fmla="*/ 1724633 h 1866900"/>
                <a:gd name="connsiteX8" fmla="*/ 76016 w 2170225"/>
                <a:gd name="connsiteY8" fmla="*/ 1820396 h 1866900"/>
                <a:gd name="connsiteX9" fmla="*/ 284093 w 2170225"/>
                <a:gd name="connsiteY9" fmla="*/ 1788647 h 1866900"/>
                <a:gd name="connsiteX10" fmla="*/ 466769 w 2170225"/>
                <a:gd name="connsiteY10" fmla="*/ 1733738 h 1866900"/>
                <a:gd name="connsiteX11" fmla="*/ 695185 w 2170225"/>
                <a:gd name="connsiteY11" fmla="*/ 1755353 h 1866900"/>
                <a:gd name="connsiteX12" fmla="*/ 896824 w 2170225"/>
                <a:gd name="connsiteY12" fmla="*/ 1769082 h 1866900"/>
                <a:gd name="connsiteX13" fmla="*/ 1082718 w 2170225"/>
                <a:gd name="connsiteY13" fmla="*/ 1796533 h 1866900"/>
                <a:gd name="connsiteX14" fmla="*/ 1198675 w 2170225"/>
                <a:gd name="connsiteY14" fmla="*/ 1803400 h 1866900"/>
                <a:gd name="connsiteX15" fmla="*/ 1395525 w 2170225"/>
                <a:gd name="connsiteY15" fmla="*/ 1822450 h 1866900"/>
                <a:gd name="connsiteX16" fmla="*/ 1566975 w 2170225"/>
                <a:gd name="connsiteY16" fmla="*/ 1835150 h 1866900"/>
                <a:gd name="connsiteX17" fmla="*/ 1763825 w 2170225"/>
                <a:gd name="connsiteY17" fmla="*/ 1828800 h 1866900"/>
                <a:gd name="connsiteX18" fmla="*/ 1941625 w 2170225"/>
                <a:gd name="connsiteY18" fmla="*/ 1841500 h 1866900"/>
                <a:gd name="connsiteX19" fmla="*/ 2081325 w 2170225"/>
                <a:gd name="connsiteY19" fmla="*/ 1866900 h 1866900"/>
                <a:gd name="connsiteX20" fmla="*/ 2170225 w 2170225"/>
                <a:gd name="connsiteY20" fmla="*/ 1866900 h 1866900"/>
                <a:gd name="connsiteX21" fmla="*/ 2157525 w 2170225"/>
                <a:gd name="connsiteY21" fmla="*/ 1028700 h 1866900"/>
                <a:gd name="connsiteX22" fmla="*/ 2024175 w 2170225"/>
                <a:gd name="connsiteY22" fmla="*/ 1041400 h 1866900"/>
                <a:gd name="connsiteX23" fmla="*/ 1840025 w 2170225"/>
                <a:gd name="connsiteY23" fmla="*/ 1060450 h 1866900"/>
                <a:gd name="connsiteX24" fmla="*/ 1668575 w 2170225"/>
                <a:gd name="connsiteY24" fmla="*/ 1079500 h 1866900"/>
                <a:gd name="connsiteX25" fmla="*/ 1433625 w 2170225"/>
                <a:gd name="connsiteY25" fmla="*/ 1098550 h 1866900"/>
                <a:gd name="connsiteX26" fmla="*/ 1185792 w 2170225"/>
                <a:gd name="connsiteY26" fmla="*/ 1131842 h 1866900"/>
                <a:gd name="connsiteX27" fmla="*/ 915962 w 2170225"/>
                <a:gd name="connsiteY27" fmla="*/ 1150889 h 1866900"/>
                <a:gd name="connsiteX28" fmla="*/ 735124 w 2170225"/>
                <a:gd name="connsiteY28" fmla="*/ 1171996 h 1866900"/>
                <a:gd name="connsiteX29" fmla="*/ 592386 w 2170225"/>
                <a:gd name="connsiteY29" fmla="*/ 1150376 h 1866900"/>
                <a:gd name="connsiteX30" fmla="*/ 560880 w 2170225"/>
                <a:gd name="connsiteY30" fmla="*/ 997510 h 1866900"/>
                <a:gd name="connsiteX31" fmla="*/ 513392 w 2170225"/>
                <a:gd name="connsiteY31" fmla="*/ 832784 h 1866900"/>
                <a:gd name="connsiteX32" fmla="*/ 393788 w 2170225"/>
                <a:gd name="connsiteY32" fmla="*/ 512298 h 1866900"/>
                <a:gd name="connsiteX33" fmla="*/ 315519 w 2170225"/>
                <a:gd name="connsiteY33" fmla="*/ 338604 h 1866900"/>
                <a:gd name="connsiteX34" fmla="*/ 279579 w 2170225"/>
                <a:gd name="connsiteY34" fmla="*/ 227715 h 1866900"/>
                <a:gd name="connsiteX35" fmla="*/ 235223 w 2170225"/>
                <a:gd name="connsiteY35" fmla="*/ 119949 h 1866900"/>
                <a:gd name="connsiteX36" fmla="*/ 190863 w 2170225"/>
                <a:gd name="connsiteY36" fmla="*/ 38612 h 1866900"/>
                <a:gd name="connsiteX37" fmla="*/ 93775 w 2170225"/>
                <a:gd name="connsiteY37"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70225" h="1866900">
                  <a:moveTo>
                    <a:pt x="93775" y="0"/>
                  </a:moveTo>
                  <a:lnTo>
                    <a:pt x="6840" y="64060"/>
                  </a:lnTo>
                  <a:lnTo>
                    <a:pt x="55584" y="166637"/>
                  </a:lnTo>
                  <a:lnTo>
                    <a:pt x="12790" y="347710"/>
                  </a:lnTo>
                  <a:lnTo>
                    <a:pt x="14266" y="692151"/>
                  </a:lnTo>
                  <a:lnTo>
                    <a:pt x="85498" y="1118627"/>
                  </a:lnTo>
                  <a:lnTo>
                    <a:pt x="0" y="1401296"/>
                  </a:lnTo>
                  <a:cubicBezTo>
                    <a:pt x="521" y="1509075"/>
                    <a:pt x="1041" y="1616854"/>
                    <a:pt x="1562" y="1724633"/>
                  </a:cubicBezTo>
                  <a:lnTo>
                    <a:pt x="76016" y="1820396"/>
                  </a:lnTo>
                  <a:lnTo>
                    <a:pt x="284093" y="1788647"/>
                  </a:lnTo>
                  <a:lnTo>
                    <a:pt x="466769" y="1733738"/>
                  </a:lnTo>
                  <a:lnTo>
                    <a:pt x="695185" y="1755353"/>
                  </a:lnTo>
                  <a:cubicBezTo>
                    <a:pt x="736015" y="1771369"/>
                    <a:pt x="832235" y="1762219"/>
                    <a:pt x="896824" y="1769082"/>
                  </a:cubicBezTo>
                  <a:cubicBezTo>
                    <a:pt x="961413" y="1775945"/>
                    <a:pt x="1032410" y="1790813"/>
                    <a:pt x="1082718" y="1796533"/>
                  </a:cubicBezTo>
                  <a:cubicBezTo>
                    <a:pt x="1133027" y="1802253"/>
                    <a:pt x="1152108" y="1803400"/>
                    <a:pt x="1198675" y="1803400"/>
                  </a:cubicBezTo>
                  <a:lnTo>
                    <a:pt x="1395525" y="1822450"/>
                  </a:lnTo>
                  <a:lnTo>
                    <a:pt x="1566975" y="1835150"/>
                  </a:lnTo>
                  <a:lnTo>
                    <a:pt x="1763825" y="1828800"/>
                  </a:lnTo>
                  <a:lnTo>
                    <a:pt x="1941625" y="1841500"/>
                  </a:lnTo>
                  <a:lnTo>
                    <a:pt x="2081325" y="1866900"/>
                  </a:lnTo>
                  <a:lnTo>
                    <a:pt x="2170225" y="1866900"/>
                  </a:lnTo>
                  <a:lnTo>
                    <a:pt x="2157525" y="1028700"/>
                  </a:lnTo>
                  <a:lnTo>
                    <a:pt x="2024175" y="1041400"/>
                  </a:lnTo>
                  <a:lnTo>
                    <a:pt x="1840025" y="1060450"/>
                  </a:lnTo>
                  <a:lnTo>
                    <a:pt x="1668575" y="1079500"/>
                  </a:lnTo>
                  <a:lnTo>
                    <a:pt x="1433625" y="1098550"/>
                  </a:lnTo>
                  <a:lnTo>
                    <a:pt x="1185792" y="1131842"/>
                  </a:lnTo>
                  <a:lnTo>
                    <a:pt x="915962" y="1150889"/>
                  </a:lnTo>
                  <a:lnTo>
                    <a:pt x="735124" y="1171996"/>
                  </a:lnTo>
                  <a:lnTo>
                    <a:pt x="592386" y="1150376"/>
                  </a:lnTo>
                  <a:lnTo>
                    <a:pt x="560880" y="997510"/>
                  </a:lnTo>
                  <a:lnTo>
                    <a:pt x="513392" y="832784"/>
                  </a:lnTo>
                  <a:lnTo>
                    <a:pt x="393788" y="512298"/>
                  </a:lnTo>
                  <a:lnTo>
                    <a:pt x="315519" y="338604"/>
                  </a:lnTo>
                  <a:lnTo>
                    <a:pt x="279579" y="227715"/>
                  </a:lnTo>
                  <a:lnTo>
                    <a:pt x="235223" y="119949"/>
                  </a:lnTo>
                  <a:lnTo>
                    <a:pt x="190863" y="38612"/>
                  </a:lnTo>
                  <a:lnTo>
                    <a:pt x="93775" y="0"/>
                  </a:lnTo>
                  <a:close/>
                </a:path>
              </a:pathLst>
            </a:custGeom>
            <a:solidFill>
              <a:srgbClr val="EFA365"/>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grpSp>
          <p:nvGrpSpPr>
            <p:cNvPr id="88" name="Group 100"/>
            <p:cNvGrpSpPr>
              <a:grpSpLocks/>
            </p:cNvGrpSpPr>
            <p:nvPr/>
          </p:nvGrpSpPr>
          <p:grpSpPr bwMode="auto">
            <a:xfrm>
              <a:off x="6471114" y="5864719"/>
              <a:ext cx="2241550" cy="762000"/>
              <a:chOff x="438150" y="5791200"/>
              <a:chExt cx="2241550" cy="762605"/>
            </a:xfrm>
          </p:grpSpPr>
          <p:sp>
            <p:nvSpPr>
              <p:cNvPr id="89" name="Text Box 63"/>
              <p:cNvSpPr txBox="1">
                <a:spLocks noChangeArrowheads="1"/>
              </p:cNvSpPr>
              <p:nvPr/>
            </p:nvSpPr>
            <p:spPr bwMode="auto">
              <a:xfrm>
                <a:off x="457200" y="5791200"/>
                <a:ext cx="220980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b="1" dirty="0"/>
                  <a:t>Hydraulic Tubing Lines</a:t>
                </a:r>
              </a:p>
            </p:txBody>
          </p:sp>
          <p:cxnSp>
            <p:nvCxnSpPr>
              <p:cNvPr id="90" name="AutoShape 69"/>
              <p:cNvCxnSpPr>
                <a:cxnSpLocks noChangeShapeType="1"/>
              </p:cNvCxnSpPr>
              <p:nvPr/>
            </p:nvCxnSpPr>
            <p:spPr bwMode="auto">
              <a:xfrm>
                <a:off x="533400" y="6399978"/>
                <a:ext cx="257175" cy="0"/>
              </a:xfrm>
              <a:prstGeom prst="straightConnector1">
                <a:avLst/>
              </a:prstGeom>
              <a:noFill/>
              <a:ln w="38100">
                <a:solidFill>
                  <a:srgbClr val="99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AutoShape 71"/>
              <p:cNvCxnSpPr>
                <a:cxnSpLocks noChangeShapeType="1"/>
              </p:cNvCxnSpPr>
              <p:nvPr/>
            </p:nvCxnSpPr>
            <p:spPr bwMode="auto">
              <a:xfrm>
                <a:off x="533400" y="6171378"/>
                <a:ext cx="257175" cy="0"/>
              </a:xfrm>
              <a:prstGeom prst="straightConnector1">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3" name="Text Box 72"/>
              <p:cNvSpPr txBox="1">
                <a:spLocks noChangeArrowheads="1"/>
              </p:cNvSpPr>
              <p:nvPr/>
            </p:nvSpPr>
            <p:spPr bwMode="auto">
              <a:xfrm>
                <a:off x="838200" y="6095178"/>
                <a:ext cx="1828800" cy="36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lnSpc>
                    <a:spcPct val="75000"/>
                  </a:lnSpc>
                  <a:spcBef>
                    <a:spcPct val="50000"/>
                  </a:spcBef>
                </a:pPr>
                <a:r>
                  <a:rPr lang="en-US" sz="1200" dirty="0"/>
                  <a:t>Main Pressure line</a:t>
                </a:r>
              </a:p>
              <a:p>
                <a:pPr algn="l" eaLnBrk="1" hangingPunct="1">
                  <a:lnSpc>
                    <a:spcPct val="75000"/>
                  </a:lnSpc>
                  <a:spcBef>
                    <a:spcPct val="50000"/>
                  </a:spcBef>
                </a:pPr>
                <a:r>
                  <a:rPr lang="en-US" sz="1200" dirty="0" smtClean="0"/>
                  <a:t>Auxiliary lines</a:t>
                </a:r>
                <a:endParaRPr lang="en-US" sz="1200" dirty="0"/>
              </a:p>
            </p:txBody>
          </p:sp>
          <p:sp>
            <p:nvSpPr>
              <p:cNvPr id="94" name="Rectangle 118"/>
              <p:cNvSpPr>
                <a:spLocks noChangeArrowheads="1"/>
              </p:cNvSpPr>
              <p:nvPr/>
            </p:nvSpPr>
            <p:spPr bwMode="auto">
              <a:xfrm>
                <a:off x="438150" y="6003103"/>
                <a:ext cx="2241550" cy="550702"/>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sz="2400" baseline="40000"/>
              </a:p>
            </p:txBody>
          </p:sp>
        </p:grpSp>
        <p:sp>
          <p:nvSpPr>
            <p:cNvPr id="95" name="TextBox 124"/>
            <p:cNvSpPr txBox="1">
              <a:spLocks noChangeArrowheads="1"/>
            </p:cNvSpPr>
            <p:nvPr/>
          </p:nvSpPr>
          <p:spPr bwMode="auto">
            <a:xfrm>
              <a:off x="76200" y="4044950"/>
              <a:ext cx="10668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a:t>Syringe A</a:t>
              </a:r>
            </a:p>
          </p:txBody>
        </p:sp>
        <p:grpSp>
          <p:nvGrpSpPr>
            <p:cNvPr id="97" name="Group 96"/>
            <p:cNvGrpSpPr/>
            <p:nvPr/>
          </p:nvGrpSpPr>
          <p:grpSpPr>
            <a:xfrm rot="10800000">
              <a:off x="1737519" y="4121278"/>
              <a:ext cx="242888" cy="304800"/>
              <a:chOff x="457200" y="2895600"/>
              <a:chExt cx="513602" cy="533400"/>
            </a:xfrm>
            <a:solidFill>
              <a:srgbClr val="00B050"/>
            </a:solidFill>
          </p:grpSpPr>
          <p:sp>
            <p:nvSpPr>
              <p:cNvPr id="98" name="Rectangle 97"/>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99" name="Rectangle 98"/>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cxnSp>
          <p:nvCxnSpPr>
            <p:cNvPr id="105" name="AutoShape 101"/>
            <p:cNvCxnSpPr>
              <a:cxnSpLocks noChangeShapeType="1"/>
              <a:stCxn id="107" idx="1"/>
              <a:endCxn id="171" idx="3"/>
            </p:cNvCxnSpPr>
            <p:nvPr/>
          </p:nvCxnSpPr>
          <p:spPr bwMode="auto">
            <a:xfrm rot="16200000" flipV="1">
              <a:off x="1438410" y="3167944"/>
              <a:ext cx="491108" cy="497728"/>
            </a:xfrm>
            <a:prstGeom prst="bentConnector2">
              <a:avLst/>
            </a:prstGeom>
            <a:noFill/>
            <a:ln w="57150">
              <a:solidFill>
                <a:srgbClr val="9933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6" name="Group 107"/>
            <p:cNvGrpSpPr>
              <a:grpSpLocks noChangeAspect="1"/>
            </p:cNvGrpSpPr>
            <p:nvPr/>
          </p:nvGrpSpPr>
          <p:grpSpPr bwMode="auto">
            <a:xfrm rot="5400000">
              <a:off x="1770857" y="3744119"/>
              <a:ext cx="457200" cy="293687"/>
              <a:chOff x="528" y="1824"/>
              <a:chExt cx="354" cy="227"/>
            </a:xfrm>
          </p:grpSpPr>
          <p:sp>
            <p:nvSpPr>
              <p:cNvPr id="107"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9"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10" name="Group 109"/>
            <p:cNvGrpSpPr/>
            <p:nvPr/>
          </p:nvGrpSpPr>
          <p:grpSpPr>
            <a:xfrm rot="16200000">
              <a:off x="4964112" y="3231356"/>
              <a:ext cx="242888" cy="304800"/>
              <a:chOff x="457200" y="2895600"/>
              <a:chExt cx="513602" cy="533400"/>
            </a:xfrm>
            <a:solidFill>
              <a:srgbClr val="00B050"/>
            </a:solidFill>
          </p:grpSpPr>
          <p:sp>
            <p:nvSpPr>
              <p:cNvPr id="111" name="Rectangle 110"/>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112" name="Rectangle 111"/>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cxnSp>
          <p:nvCxnSpPr>
            <p:cNvPr id="113" name="AutoShape 101"/>
            <p:cNvCxnSpPr>
              <a:cxnSpLocks noChangeShapeType="1"/>
              <a:stCxn id="116" idx="1"/>
              <a:endCxn id="114" idx="0"/>
            </p:cNvCxnSpPr>
            <p:nvPr/>
          </p:nvCxnSpPr>
          <p:spPr bwMode="auto">
            <a:xfrm rot="5400000" flipH="1" flipV="1">
              <a:off x="5412142" y="2382531"/>
              <a:ext cx="114299" cy="781664"/>
            </a:xfrm>
            <a:prstGeom prst="bentConnector2">
              <a:avLst/>
            </a:prstGeom>
            <a:noFill/>
            <a:ln w="38100">
              <a:solidFill>
                <a:srgbClr val="9933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14" name="Picture 10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6200000">
              <a:off x="6213342" y="2182813"/>
              <a:ext cx="36036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5" name="Group 107"/>
            <p:cNvGrpSpPr>
              <a:grpSpLocks noChangeAspect="1"/>
            </p:cNvGrpSpPr>
            <p:nvPr/>
          </p:nvGrpSpPr>
          <p:grpSpPr bwMode="auto">
            <a:xfrm rot="5400000">
              <a:off x="4916488" y="2912269"/>
              <a:ext cx="457200" cy="293687"/>
              <a:chOff x="528" y="1824"/>
              <a:chExt cx="354" cy="227"/>
            </a:xfrm>
          </p:grpSpPr>
          <p:sp>
            <p:nvSpPr>
              <p:cNvPr id="116"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8"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19" name="TextBox 124"/>
            <p:cNvSpPr txBox="1">
              <a:spLocks noChangeArrowheads="1"/>
            </p:cNvSpPr>
            <p:nvPr/>
          </p:nvSpPr>
          <p:spPr bwMode="auto">
            <a:xfrm>
              <a:off x="6078538" y="2847975"/>
              <a:ext cx="855662"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t>Syringe </a:t>
              </a:r>
              <a:r>
                <a:rPr lang="en-US" sz="1400" dirty="0" smtClean="0"/>
                <a:t>C</a:t>
              </a:r>
              <a:endParaRPr lang="en-US" sz="1400" dirty="0"/>
            </a:p>
          </p:txBody>
        </p:sp>
        <p:grpSp>
          <p:nvGrpSpPr>
            <p:cNvPr id="120" name="Group 36"/>
            <p:cNvGrpSpPr>
              <a:grpSpLocks noChangeAspect="1"/>
            </p:cNvGrpSpPr>
            <p:nvPr/>
          </p:nvGrpSpPr>
          <p:grpSpPr bwMode="auto">
            <a:xfrm rot="-5400000">
              <a:off x="7714457" y="3456781"/>
              <a:ext cx="457200" cy="293687"/>
              <a:chOff x="528" y="1824"/>
              <a:chExt cx="354" cy="227"/>
            </a:xfrm>
          </p:grpSpPr>
          <p:sp>
            <p:nvSpPr>
              <p:cNvPr id="121" name="AutoShape 37"/>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Line 38"/>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3" name="Line 39"/>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4" name="Group 107"/>
            <p:cNvGrpSpPr>
              <a:grpSpLocks noChangeAspect="1"/>
            </p:cNvGrpSpPr>
            <p:nvPr/>
          </p:nvGrpSpPr>
          <p:grpSpPr bwMode="auto">
            <a:xfrm>
              <a:off x="8207375" y="3762375"/>
              <a:ext cx="457200" cy="293688"/>
              <a:chOff x="528" y="1824"/>
              <a:chExt cx="354" cy="227"/>
            </a:xfrm>
          </p:grpSpPr>
          <p:sp>
            <p:nvSpPr>
              <p:cNvPr id="125"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7"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 name="Group 127"/>
            <p:cNvGrpSpPr/>
            <p:nvPr/>
          </p:nvGrpSpPr>
          <p:grpSpPr>
            <a:xfrm>
              <a:off x="7968089" y="3839534"/>
              <a:ext cx="242888" cy="304800"/>
              <a:chOff x="457200" y="2895600"/>
              <a:chExt cx="513602" cy="533400"/>
            </a:xfrm>
            <a:solidFill>
              <a:srgbClr val="00B050"/>
            </a:solidFill>
          </p:grpSpPr>
          <p:sp>
            <p:nvSpPr>
              <p:cNvPr id="129" name="Rectangle 128"/>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130" name="Rectangle 129"/>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grpSp>
          <p:nvGrpSpPr>
            <p:cNvPr id="131" name="Group 36"/>
            <p:cNvGrpSpPr>
              <a:grpSpLocks noChangeAspect="1"/>
            </p:cNvGrpSpPr>
            <p:nvPr/>
          </p:nvGrpSpPr>
          <p:grpSpPr bwMode="auto">
            <a:xfrm rot="-5400000">
              <a:off x="7725569" y="4231481"/>
              <a:ext cx="457200" cy="293688"/>
              <a:chOff x="528" y="1824"/>
              <a:chExt cx="354" cy="227"/>
            </a:xfrm>
          </p:grpSpPr>
          <p:sp>
            <p:nvSpPr>
              <p:cNvPr id="132" name="AutoShape 37"/>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Line 38"/>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4" name="Line 39"/>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cxnSp>
          <p:nvCxnSpPr>
            <p:cNvPr id="135" name="AutoShape 101"/>
            <p:cNvCxnSpPr>
              <a:cxnSpLocks noChangeShapeType="1"/>
              <a:stCxn id="125" idx="3"/>
              <a:endCxn id="136" idx="1"/>
            </p:cNvCxnSpPr>
            <p:nvPr/>
          </p:nvCxnSpPr>
          <p:spPr bwMode="auto">
            <a:xfrm flipV="1">
              <a:off x="8664575" y="3027363"/>
              <a:ext cx="174625" cy="949325"/>
            </a:xfrm>
            <a:prstGeom prst="bentConnector3">
              <a:avLst>
                <a:gd name="adj1" fmla="val 190968"/>
              </a:avLst>
            </a:prstGeom>
            <a:noFill/>
            <a:ln w="38100">
              <a:solidFill>
                <a:srgbClr val="9933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6" name="Picture 10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72400" y="2847975"/>
              <a:ext cx="106680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 name="TextBox 201"/>
            <p:cNvSpPr txBox="1">
              <a:spLocks noChangeArrowheads="1"/>
            </p:cNvSpPr>
            <p:nvPr/>
          </p:nvSpPr>
          <p:spPr bwMode="auto">
            <a:xfrm>
              <a:off x="1601435" y="3744254"/>
              <a:ext cx="2273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smtClean="0"/>
                <a:t>A1</a:t>
              </a:r>
              <a:endParaRPr lang="en-US" sz="1200" b="1" dirty="0"/>
            </a:p>
          </p:txBody>
        </p:sp>
        <p:sp>
          <p:nvSpPr>
            <p:cNvPr id="144" name="TextBox 124"/>
            <p:cNvSpPr txBox="1">
              <a:spLocks noChangeArrowheads="1"/>
            </p:cNvSpPr>
            <p:nvPr/>
          </p:nvSpPr>
          <p:spPr bwMode="auto">
            <a:xfrm>
              <a:off x="8145463" y="2630488"/>
              <a:ext cx="85725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t>Syringe </a:t>
              </a:r>
              <a:r>
                <a:rPr lang="en-US" sz="1400" dirty="0" smtClean="0"/>
                <a:t>B</a:t>
              </a:r>
              <a:endParaRPr lang="en-US" sz="1400" dirty="0"/>
            </a:p>
          </p:txBody>
        </p:sp>
        <p:grpSp>
          <p:nvGrpSpPr>
            <p:cNvPr id="146" name="Group 145"/>
            <p:cNvGrpSpPr/>
            <p:nvPr/>
          </p:nvGrpSpPr>
          <p:grpSpPr>
            <a:xfrm rot="16200000">
              <a:off x="4654549" y="3359942"/>
              <a:ext cx="242888" cy="304800"/>
              <a:chOff x="457200" y="2895600"/>
              <a:chExt cx="513602" cy="533400"/>
            </a:xfrm>
            <a:solidFill>
              <a:srgbClr val="00B050"/>
            </a:solidFill>
            <a:scene3d>
              <a:camera prst="orthographicFront">
                <a:rot lat="0" lon="0" rev="10800000"/>
              </a:camera>
              <a:lightRig rig="threePt" dir="t"/>
            </a:scene3d>
          </p:grpSpPr>
          <p:sp>
            <p:nvSpPr>
              <p:cNvPr id="147" name="Rectangle 146"/>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148" name="Rectangle 147"/>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grpSp>
          <p:nvGrpSpPr>
            <p:cNvPr id="156" name="Group 107"/>
            <p:cNvGrpSpPr>
              <a:grpSpLocks noChangeAspect="1"/>
            </p:cNvGrpSpPr>
            <p:nvPr/>
          </p:nvGrpSpPr>
          <p:grpSpPr bwMode="auto">
            <a:xfrm>
              <a:off x="4191000" y="3228180"/>
              <a:ext cx="457200" cy="293687"/>
              <a:chOff x="528" y="1824"/>
              <a:chExt cx="354" cy="227"/>
            </a:xfrm>
          </p:grpSpPr>
          <p:sp>
            <p:nvSpPr>
              <p:cNvPr id="157"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9"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0" name="Group 107"/>
            <p:cNvGrpSpPr>
              <a:grpSpLocks noChangeAspect="1"/>
            </p:cNvGrpSpPr>
            <p:nvPr/>
          </p:nvGrpSpPr>
          <p:grpSpPr bwMode="auto">
            <a:xfrm>
              <a:off x="5237956" y="3225809"/>
              <a:ext cx="457200" cy="293687"/>
              <a:chOff x="528" y="1824"/>
              <a:chExt cx="354" cy="227"/>
            </a:xfrm>
          </p:grpSpPr>
          <p:sp>
            <p:nvSpPr>
              <p:cNvPr id="161"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3"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9" name="TextBox 201"/>
            <p:cNvSpPr txBox="1">
              <a:spLocks noChangeArrowheads="1"/>
            </p:cNvSpPr>
            <p:nvPr/>
          </p:nvSpPr>
          <p:spPr bwMode="auto">
            <a:xfrm>
              <a:off x="2209799" y="4583876"/>
              <a:ext cx="2273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smtClean="0"/>
                <a:t>A2</a:t>
              </a:r>
              <a:endParaRPr lang="en-US" sz="1200" b="1" dirty="0"/>
            </a:p>
          </p:txBody>
        </p:sp>
        <p:sp>
          <p:nvSpPr>
            <p:cNvPr id="150" name="TextBox 201"/>
            <p:cNvSpPr txBox="1">
              <a:spLocks noChangeArrowheads="1"/>
            </p:cNvSpPr>
            <p:nvPr/>
          </p:nvSpPr>
          <p:spPr bwMode="auto">
            <a:xfrm>
              <a:off x="1382791" y="4403548"/>
              <a:ext cx="2273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smtClean="0"/>
                <a:t>A3</a:t>
              </a:r>
              <a:endParaRPr lang="en-US" sz="1200" b="1" dirty="0"/>
            </a:p>
          </p:txBody>
        </p:sp>
        <p:sp>
          <p:nvSpPr>
            <p:cNvPr id="151" name="TextBox 201"/>
            <p:cNvSpPr txBox="1">
              <a:spLocks noChangeArrowheads="1"/>
            </p:cNvSpPr>
            <p:nvPr/>
          </p:nvSpPr>
          <p:spPr bwMode="auto">
            <a:xfrm>
              <a:off x="8145463" y="3488793"/>
              <a:ext cx="2273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smtClean="0"/>
                <a:t>B1</a:t>
              </a:r>
              <a:endParaRPr lang="en-US" sz="1200" b="1" dirty="0"/>
            </a:p>
          </p:txBody>
        </p:sp>
        <p:sp>
          <p:nvSpPr>
            <p:cNvPr id="152" name="TextBox 201"/>
            <p:cNvSpPr txBox="1">
              <a:spLocks noChangeArrowheads="1"/>
            </p:cNvSpPr>
            <p:nvPr/>
          </p:nvSpPr>
          <p:spPr bwMode="auto">
            <a:xfrm>
              <a:off x="8136658" y="4285992"/>
              <a:ext cx="2273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t>B</a:t>
              </a:r>
              <a:r>
                <a:rPr lang="en-US" sz="1200" b="1" dirty="0" smtClean="0"/>
                <a:t>2</a:t>
              </a:r>
              <a:endParaRPr lang="en-US" sz="1200" b="1" dirty="0"/>
            </a:p>
          </p:txBody>
        </p:sp>
        <p:sp>
          <p:nvSpPr>
            <p:cNvPr id="153" name="TextBox 201"/>
            <p:cNvSpPr txBox="1">
              <a:spLocks noChangeArrowheads="1"/>
            </p:cNvSpPr>
            <p:nvPr/>
          </p:nvSpPr>
          <p:spPr bwMode="auto">
            <a:xfrm>
              <a:off x="8638204" y="4094857"/>
              <a:ext cx="2273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t>B</a:t>
              </a:r>
              <a:r>
                <a:rPr lang="en-US" sz="1200" b="1" dirty="0" smtClean="0"/>
                <a:t>3</a:t>
              </a:r>
              <a:endParaRPr lang="en-US" sz="1200" b="1" dirty="0"/>
            </a:p>
          </p:txBody>
        </p:sp>
        <p:sp>
          <p:nvSpPr>
            <p:cNvPr id="154" name="TextBox 201"/>
            <p:cNvSpPr txBox="1">
              <a:spLocks noChangeArrowheads="1"/>
            </p:cNvSpPr>
            <p:nvPr/>
          </p:nvSpPr>
          <p:spPr bwMode="auto">
            <a:xfrm>
              <a:off x="3983518" y="3132923"/>
              <a:ext cx="2273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t>C</a:t>
              </a:r>
              <a:r>
                <a:rPr lang="en-US" sz="1200" b="1" dirty="0" smtClean="0"/>
                <a:t>1</a:t>
              </a:r>
              <a:endParaRPr lang="en-US" sz="1200" b="1" dirty="0"/>
            </a:p>
          </p:txBody>
        </p:sp>
        <p:sp>
          <p:nvSpPr>
            <p:cNvPr id="155" name="TextBox 201"/>
            <p:cNvSpPr txBox="1">
              <a:spLocks noChangeArrowheads="1"/>
            </p:cNvSpPr>
            <p:nvPr/>
          </p:nvSpPr>
          <p:spPr bwMode="auto">
            <a:xfrm>
              <a:off x="5581473" y="3108865"/>
              <a:ext cx="2273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smtClean="0"/>
                <a:t>C2</a:t>
              </a:r>
              <a:endParaRPr lang="en-US" sz="1200" b="1" dirty="0"/>
            </a:p>
          </p:txBody>
        </p:sp>
        <p:sp>
          <p:nvSpPr>
            <p:cNvPr id="164" name="TextBox 201"/>
            <p:cNvSpPr txBox="1">
              <a:spLocks noChangeArrowheads="1"/>
            </p:cNvSpPr>
            <p:nvPr/>
          </p:nvSpPr>
          <p:spPr bwMode="auto">
            <a:xfrm>
              <a:off x="4693583" y="2809225"/>
              <a:ext cx="2273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smtClean="0"/>
                <a:t>C3</a:t>
              </a:r>
              <a:endParaRPr lang="en-US" sz="1200" b="1" dirty="0"/>
            </a:p>
          </p:txBody>
        </p:sp>
        <p:sp>
          <p:nvSpPr>
            <p:cNvPr id="166" name="TextBox 124"/>
            <p:cNvSpPr txBox="1">
              <a:spLocks noChangeArrowheads="1"/>
            </p:cNvSpPr>
            <p:nvPr/>
          </p:nvSpPr>
          <p:spPr bwMode="auto">
            <a:xfrm>
              <a:off x="5401333" y="4134217"/>
              <a:ext cx="85518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smtClean="0"/>
                <a:t>System High Point</a:t>
              </a:r>
              <a:endParaRPr lang="en-US" sz="1400" dirty="0"/>
            </a:p>
          </p:txBody>
        </p:sp>
        <p:cxnSp>
          <p:nvCxnSpPr>
            <p:cNvPr id="56" name="Straight Arrow Connector 55"/>
            <p:cNvCxnSpPr>
              <a:stCxn id="166" idx="0"/>
            </p:cNvCxnSpPr>
            <p:nvPr/>
          </p:nvCxnSpPr>
          <p:spPr>
            <a:xfrm flipH="1" flipV="1">
              <a:off x="5237956" y="3581126"/>
              <a:ext cx="590968" cy="55309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70" name="Group 107"/>
            <p:cNvGrpSpPr>
              <a:grpSpLocks noChangeAspect="1"/>
            </p:cNvGrpSpPr>
            <p:nvPr/>
          </p:nvGrpSpPr>
          <p:grpSpPr bwMode="auto">
            <a:xfrm>
              <a:off x="977900" y="2957781"/>
              <a:ext cx="457200" cy="293687"/>
              <a:chOff x="528" y="1824"/>
              <a:chExt cx="354" cy="227"/>
            </a:xfrm>
          </p:grpSpPr>
          <p:sp>
            <p:nvSpPr>
              <p:cNvPr id="171"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3"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32770" name="Picture 2"/>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86567"/>
                      </a14:imgEffect>
                    </a14:imgLayer>
                  </a14:imgProps>
                </a:ext>
                <a:ext uri="{28A0092B-C50C-407E-A947-70E740481C1C}">
                  <a14:useLocalDpi xmlns:a14="http://schemas.microsoft.com/office/drawing/2010/main" val="0"/>
                </a:ext>
              </a:extLst>
            </a:blip>
            <a:srcRect/>
            <a:stretch>
              <a:fillRect/>
            </a:stretch>
          </p:blipFill>
          <p:spPr bwMode="auto">
            <a:xfrm>
              <a:off x="152400" y="2127546"/>
              <a:ext cx="1008063" cy="1301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 name="Text Box 40"/>
            <p:cNvSpPr txBox="1">
              <a:spLocks noChangeArrowheads="1"/>
            </p:cNvSpPr>
            <p:nvPr/>
          </p:nvSpPr>
          <p:spPr bwMode="auto">
            <a:xfrm>
              <a:off x="1164936" y="2632531"/>
              <a:ext cx="86677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smtClean="0"/>
                <a:t>Fill valve</a:t>
              </a:r>
              <a:endParaRPr lang="en-US" sz="1400" dirty="0"/>
            </a:p>
          </p:txBody>
        </p:sp>
        <p:grpSp>
          <p:nvGrpSpPr>
            <p:cNvPr id="137" name="Group 136"/>
            <p:cNvGrpSpPr/>
            <p:nvPr/>
          </p:nvGrpSpPr>
          <p:grpSpPr>
            <a:xfrm rot="16200000">
              <a:off x="2240757" y="4845844"/>
              <a:ext cx="242888" cy="304800"/>
              <a:chOff x="457200" y="2895600"/>
              <a:chExt cx="513602" cy="533400"/>
            </a:xfrm>
            <a:solidFill>
              <a:srgbClr val="00B050"/>
            </a:solidFill>
            <a:scene3d>
              <a:camera prst="orthographicFront">
                <a:rot lat="0" lon="0" rev="10800000"/>
              </a:camera>
              <a:lightRig rig="threePt" dir="t"/>
            </a:scene3d>
          </p:grpSpPr>
          <p:sp>
            <p:nvSpPr>
              <p:cNvPr id="139" name="Rectangle 138"/>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140" name="Rectangle 139"/>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cxnSp>
          <p:nvCxnSpPr>
            <p:cNvPr id="167" name="AutoShape 89"/>
            <p:cNvCxnSpPr>
              <a:cxnSpLocks noChangeShapeType="1"/>
              <a:stCxn id="72" idx="0"/>
              <a:endCxn id="142" idx="3"/>
            </p:cNvCxnSpPr>
            <p:nvPr/>
          </p:nvCxnSpPr>
          <p:spPr bwMode="auto">
            <a:xfrm rot="16200000" flipV="1">
              <a:off x="2489224" y="5452292"/>
              <a:ext cx="440531" cy="661147"/>
            </a:xfrm>
            <a:prstGeom prst="bentConnector3">
              <a:avLst>
                <a:gd name="adj1" fmla="val 68870"/>
              </a:avLst>
            </a:prstGeom>
            <a:noFill/>
            <a:ln w="38100">
              <a:solidFill>
                <a:srgbClr val="9933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8" name="Text Box 40"/>
            <p:cNvSpPr txBox="1">
              <a:spLocks noChangeArrowheads="1"/>
            </p:cNvSpPr>
            <p:nvPr/>
          </p:nvSpPr>
          <p:spPr bwMode="auto">
            <a:xfrm>
              <a:off x="2646363" y="5018228"/>
              <a:ext cx="63023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400" dirty="0" smtClean="0"/>
                <a:t>Drain valve</a:t>
              </a:r>
              <a:endParaRPr lang="en-US" sz="1400" dirty="0"/>
            </a:p>
          </p:txBody>
        </p:sp>
      </p:grpSp>
    </p:spTree>
    <p:extLst>
      <p:ext uri="{BB962C8B-B14F-4D97-AF65-F5344CB8AC3E}">
        <p14:creationId xmlns:p14="http://schemas.microsoft.com/office/powerpoint/2010/main" val="441613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01/24/12</a:t>
            </a:r>
          </a:p>
          <a:p>
            <a:r>
              <a:rPr lang="en-US" sz="1200" dirty="0"/>
              <a:t>“</a:t>
            </a:r>
            <a:r>
              <a:rPr lang="en-US" sz="1200" dirty="0" smtClean="0"/>
              <a:t>WaveformOutputTDMS_03c_EncAI.m</a:t>
            </a:r>
            <a:r>
              <a:rPr lang="en-US" sz="1200" dirty="0"/>
              <a:t>”, “</a:t>
            </a:r>
            <a:r>
              <a:rPr lang="en-US" sz="1200" dirty="0" smtClean="0"/>
              <a:t>Master_rev_14d…vi”</a:t>
            </a:r>
          </a:p>
          <a:p>
            <a:r>
              <a:rPr lang="en-US" sz="1200" dirty="0"/>
              <a:t>5</a:t>
            </a:r>
            <a:r>
              <a:rPr lang="en-US" sz="1200" dirty="0" smtClean="0"/>
              <a:t>00 cycles</a:t>
            </a:r>
            <a:r>
              <a:rPr lang="en-US" sz="1200" dirty="0"/>
              <a:t>, </a:t>
            </a:r>
            <a:r>
              <a:rPr lang="en-US" sz="1200" dirty="0" smtClean="0"/>
              <a:t>triangle @ 1.0 Hz</a:t>
            </a:r>
            <a:r>
              <a:rPr lang="en-US" sz="1200" dirty="0"/>
              <a:t>, </a:t>
            </a:r>
            <a:r>
              <a:rPr lang="en-US" sz="1200" dirty="0" smtClean="0"/>
              <a:t>2.0 mm (x 1.0281573 hydraulic factor) displacement, </a:t>
            </a:r>
            <a:r>
              <a:rPr lang="en-US" sz="1200" dirty="0"/>
              <a:t>2500 kHz sampling </a:t>
            </a:r>
            <a:r>
              <a:rPr lang="en-US" sz="1200" dirty="0" smtClean="0"/>
              <a:t>rate</a:t>
            </a:r>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
            <a:ext cx="3581401" cy="319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792" y="685800"/>
            <a:ext cx="5571392" cy="2492990"/>
          </a:xfrm>
          <a:prstGeom prst="rect">
            <a:avLst/>
          </a:prstGeom>
          <a:noFill/>
        </p:spPr>
        <p:txBody>
          <a:bodyPr wrap="square" rtlCol="0">
            <a:spAutoFit/>
          </a:bodyPr>
          <a:lstStyle/>
          <a:p>
            <a:r>
              <a:rPr lang="en-US" sz="1200" dirty="0" smtClean="0"/>
              <a:t>Filled w/ water, involving pulling water from top syringe with water</a:t>
            </a:r>
          </a:p>
          <a:p>
            <a:r>
              <a:rPr lang="en-US" sz="1200" dirty="0" smtClean="0"/>
              <a:t>Chased bubbles from tubing up into slave</a:t>
            </a:r>
          </a:p>
          <a:p>
            <a:r>
              <a:rPr lang="en-US" sz="1200" dirty="0" smtClean="0"/>
              <a:t>Cycled master @ 0.1 </a:t>
            </a:r>
            <a:r>
              <a:rPr lang="en-US" sz="1200" dirty="0" err="1" smtClean="0"/>
              <a:t>hz</a:t>
            </a:r>
            <a:r>
              <a:rPr lang="en-US" sz="1200" dirty="0" smtClean="0"/>
              <a:t> for 15 cycles, tapping/readjusting everything and also transferring water back and forth between syringes</a:t>
            </a:r>
          </a:p>
          <a:p>
            <a:r>
              <a:rPr lang="en-US" sz="1200" dirty="0" smtClean="0"/>
              <a:t>Re-tapped tubing, chased any bubbles to slave (didn’t see any), pushed water again.</a:t>
            </a:r>
          </a:p>
          <a:p>
            <a:r>
              <a:rPr lang="en-US" sz="1200" dirty="0" smtClean="0"/>
              <a:t>Cycled master 10 cycles, transferred more water</a:t>
            </a:r>
          </a:p>
          <a:p>
            <a:r>
              <a:rPr lang="en-US" sz="1200" dirty="0" smtClean="0"/>
              <a:t>NO BUBBLES SEEN AT THIS POINT</a:t>
            </a:r>
          </a:p>
          <a:p>
            <a:r>
              <a:rPr lang="en-US" sz="1200" dirty="0" smtClean="0"/>
              <a:t>extended slave by 0.5mm from bottomed out, silicone on load cell</a:t>
            </a:r>
          </a:p>
          <a:p>
            <a:r>
              <a:rPr lang="en-US" sz="1200" dirty="0" smtClean="0"/>
              <a:t>Advanced screw until about ~9N</a:t>
            </a:r>
          </a:p>
          <a:p>
            <a:r>
              <a:rPr lang="en-US" sz="1200" dirty="0"/>
              <a:t>i</a:t>
            </a:r>
            <a:r>
              <a:rPr lang="en-US" sz="1200" dirty="0" smtClean="0"/>
              <a:t>ncremented 0.01mm until LVDT had moved 0.05mm (encoder moved .27mm)</a:t>
            </a:r>
          </a:p>
          <a:p>
            <a:r>
              <a:rPr lang="en-US" sz="1200" dirty="0" smtClean="0"/>
              <a:t>Started test.</a:t>
            </a:r>
          </a:p>
          <a:p>
            <a:r>
              <a:rPr lang="en-US" sz="1200" dirty="0" smtClean="0"/>
              <a:t> Saw on bubble (size of a tiny pea) in the line below the slave, no others.</a:t>
            </a:r>
            <a:endParaRPr lang="en-US" sz="1200" b="1" dirty="0"/>
          </a:p>
          <a:p>
            <a:r>
              <a:rPr lang="en-US" sz="1200" b="1" dirty="0" smtClean="0"/>
              <a:t>Max position of platen within +5.5% of target </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47934"/>
            <a:ext cx="4572000" cy="371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47934"/>
            <a:ext cx="4572000" cy="371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94303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01/24/12</a:t>
            </a:r>
          </a:p>
          <a:p>
            <a:r>
              <a:rPr lang="en-US" sz="1200" dirty="0"/>
              <a:t>“</a:t>
            </a:r>
            <a:r>
              <a:rPr lang="en-US" sz="1200" dirty="0" smtClean="0"/>
              <a:t>WaveformOutputTDMS_03c_EncAI.m</a:t>
            </a:r>
            <a:r>
              <a:rPr lang="en-US" sz="1200" dirty="0"/>
              <a:t>”, “</a:t>
            </a:r>
            <a:r>
              <a:rPr lang="en-US" sz="1200" dirty="0" smtClean="0"/>
              <a:t>Master_rev_14d…vi”</a:t>
            </a:r>
          </a:p>
          <a:p>
            <a:r>
              <a:rPr lang="en-US" sz="1200" dirty="0"/>
              <a:t>5</a:t>
            </a:r>
            <a:r>
              <a:rPr lang="en-US" sz="1200" dirty="0" smtClean="0"/>
              <a:t>00 cycles</a:t>
            </a:r>
            <a:r>
              <a:rPr lang="en-US" sz="1200" dirty="0"/>
              <a:t>, </a:t>
            </a:r>
            <a:r>
              <a:rPr lang="en-US" sz="1200" dirty="0" smtClean="0"/>
              <a:t>triangle @ 1.0 Hz</a:t>
            </a:r>
            <a:r>
              <a:rPr lang="en-US" sz="1200" dirty="0"/>
              <a:t>, </a:t>
            </a:r>
            <a:r>
              <a:rPr lang="en-US" sz="1200" b="1" dirty="0" smtClean="0"/>
              <a:t>5.0 mm</a:t>
            </a:r>
            <a:r>
              <a:rPr lang="en-US" sz="1200" dirty="0" smtClean="0"/>
              <a:t> (x 1.0281573 hydraulic factor) displacement, </a:t>
            </a:r>
            <a:r>
              <a:rPr lang="en-US" sz="1200" dirty="0"/>
              <a:t>2500 kHz sampling </a:t>
            </a:r>
            <a:r>
              <a:rPr lang="en-US" sz="1200" dirty="0" smtClean="0"/>
              <a:t>rate</a:t>
            </a:r>
          </a:p>
        </p:txBody>
      </p:sp>
      <p:sp>
        <p:nvSpPr>
          <p:cNvPr id="10" name="TextBox 9"/>
          <p:cNvSpPr txBox="1"/>
          <p:nvPr/>
        </p:nvSpPr>
        <p:spPr>
          <a:xfrm>
            <a:off x="-8792" y="685800"/>
            <a:ext cx="5571392" cy="2492990"/>
          </a:xfrm>
          <a:prstGeom prst="rect">
            <a:avLst/>
          </a:prstGeom>
          <a:noFill/>
        </p:spPr>
        <p:txBody>
          <a:bodyPr wrap="square" rtlCol="0">
            <a:spAutoFit/>
          </a:bodyPr>
          <a:lstStyle/>
          <a:p>
            <a:r>
              <a:rPr lang="en-US" sz="1200" dirty="0" smtClean="0"/>
              <a:t>Water sat for ~2 hours</a:t>
            </a:r>
          </a:p>
          <a:p>
            <a:r>
              <a:rPr lang="en-US" sz="1200" dirty="0" smtClean="0"/>
              <a:t>Chased bubbles from tubing up into slave</a:t>
            </a:r>
          </a:p>
          <a:p>
            <a:r>
              <a:rPr lang="en-US" sz="1200" dirty="0" smtClean="0"/>
              <a:t>Cycled master @ 0.1 </a:t>
            </a:r>
            <a:r>
              <a:rPr lang="en-US" sz="1200" dirty="0" err="1" smtClean="0"/>
              <a:t>hz</a:t>
            </a:r>
            <a:r>
              <a:rPr lang="en-US" sz="1200" dirty="0" smtClean="0"/>
              <a:t> for 10 cycles, tapping/readjusting everything and also transferring water back and forth between syringes</a:t>
            </a:r>
          </a:p>
          <a:p>
            <a:r>
              <a:rPr lang="en-US" sz="1200" dirty="0" smtClean="0"/>
              <a:t>Re-tapped tubing, chased any bubbles to slave (didn’t see any), pushed water again.</a:t>
            </a:r>
          </a:p>
          <a:p>
            <a:r>
              <a:rPr lang="en-US" sz="1200" dirty="0" smtClean="0"/>
              <a:t>Cycled master 10 cycles, transferred more water</a:t>
            </a:r>
          </a:p>
          <a:p>
            <a:r>
              <a:rPr lang="en-US" sz="1200" dirty="0" smtClean="0"/>
              <a:t>NO BUBBLES SEEN AT THIS POINT</a:t>
            </a:r>
          </a:p>
          <a:p>
            <a:r>
              <a:rPr lang="en-US" sz="1200" dirty="0" smtClean="0"/>
              <a:t>extended slave by 0.5mm from bottomed out, silicone on load cell</a:t>
            </a:r>
          </a:p>
          <a:p>
            <a:r>
              <a:rPr lang="en-US" sz="1200" dirty="0" smtClean="0"/>
              <a:t>Advanced screw until about ~9N</a:t>
            </a:r>
          </a:p>
          <a:p>
            <a:r>
              <a:rPr lang="en-US" sz="1200" dirty="0"/>
              <a:t>i</a:t>
            </a:r>
            <a:r>
              <a:rPr lang="en-US" sz="1200" dirty="0" smtClean="0"/>
              <a:t>ncremented 0.01mm until LVDT had moved 0.05mm (encoder moved ~ 0.2mm)</a:t>
            </a:r>
          </a:p>
          <a:p>
            <a:r>
              <a:rPr lang="en-US" sz="1200" dirty="0" smtClean="0"/>
              <a:t>Started test.</a:t>
            </a:r>
          </a:p>
          <a:p>
            <a:r>
              <a:rPr lang="en-US" sz="1200" dirty="0" smtClean="0"/>
              <a:t>Saw 2 small bubbles,1 in the line below the slave, 1 near high-point.</a:t>
            </a:r>
            <a:endParaRPr lang="en-US" sz="1200" b="1" dirty="0"/>
          </a:p>
          <a:p>
            <a:r>
              <a:rPr lang="en-US" sz="1200" b="1" dirty="0" smtClean="0"/>
              <a:t>Max position of platen within -15.2% of target </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211506"/>
            <a:ext cx="4572000" cy="3646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19778"/>
            <a:ext cx="4572000" cy="3838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
            <a:ext cx="3722078" cy="3009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9191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01/24/12</a:t>
            </a:r>
          </a:p>
          <a:p>
            <a:r>
              <a:rPr lang="en-US" sz="1200" dirty="0"/>
              <a:t>“</a:t>
            </a:r>
            <a:r>
              <a:rPr lang="en-US" sz="1200" dirty="0" smtClean="0"/>
              <a:t>WaveformOutputTDMS_03c_EncAI.m</a:t>
            </a:r>
            <a:r>
              <a:rPr lang="en-US" sz="1200" dirty="0"/>
              <a:t>”, “</a:t>
            </a:r>
            <a:r>
              <a:rPr lang="en-US" sz="1200" dirty="0" smtClean="0"/>
              <a:t>Master_rev_14d…vi”</a:t>
            </a:r>
          </a:p>
          <a:p>
            <a:r>
              <a:rPr lang="en-US" sz="1200" dirty="0"/>
              <a:t>5</a:t>
            </a:r>
            <a:r>
              <a:rPr lang="en-US" sz="1200" dirty="0" smtClean="0"/>
              <a:t>00 cycles</a:t>
            </a:r>
            <a:r>
              <a:rPr lang="en-US" sz="1200" dirty="0"/>
              <a:t>, </a:t>
            </a:r>
            <a:r>
              <a:rPr lang="en-US" sz="1200" dirty="0" smtClean="0"/>
              <a:t>triangle @ 1.0 Hz</a:t>
            </a:r>
            <a:r>
              <a:rPr lang="en-US" sz="1200" dirty="0"/>
              <a:t>, </a:t>
            </a:r>
            <a:r>
              <a:rPr lang="en-US" sz="1200" b="1" dirty="0" smtClean="0"/>
              <a:t>10.0 mm</a:t>
            </a:r>
            <a:r>
              <a:rPr lang="en-US" sz="1200" dirty="0" smtClean="0"/>
              <a:t> (x 1.0281573 hydraulic factor) displacement, </a:t>
            </a:r>
            <a:r>
              <a:rPr lang="en-US" sz="1200" dirty="0"/>
              <a:t>2500 kHz sampling </a:t>
            </a:r>
            <a:r>
              <a:rPr lang="en-US" sz="1200" dirty="0" smtClean="0"/>
              <a:t>rate</a:t>
            </a:r>
          </a:p>
        </p:txBody>
      </p:sp>
      <p:sp>
        <p:nvSpPr>
          <p:cNvPr id="10" name="TextBox 9"/>
          <p:cNvSpPr txBox="1"/>
          <p:nvPr/>
        </p:nvSpPr>
        <p:spPr>
          <a:xfrm>
            <a:off x="-8792" y="685800"/>
            <a:ext cx="5571392" cy="3046988"/>
          </a:xfrm>
          <a:prstGeom prst="rect">
            <a:avLst/>
          </a:prstGeom>
          <a:noFill/>
        </p:spPr>
        <p:txBody>
          <a:bodyPr wrap="square" rtlCol="0">
            <a:spAutoFit/>
          </a:bodyPr>
          <a:lstStyle/>
          <a:p>
            <a:r>
              <a:rPr lang="en-US" sz="1200" dirty="0" smtClean="0"/>
              <a:t>Water sat for ~15 minutes</a:t>
            </a:r>
          </a:p>
          <a:p>
            <a:r>
              <a:rPr lang="en-US" sz="1200" dirty="0" smtClean="0"/>
              <a:t>Cycled master @ 0.1 </a:t>
            </a:r>
            <a:r>
              <a:rPr lang="en-US" sz="1200" dirty="0" err="1" smtClean="0"/>
              <a:t>hz</a:t>
            </a:r>
            <a:r>
              <a:rPr lang="en-US" sz="1200" dirty="0" smtClean="0"/>
              <a:t> for 10 cycles, tapping/readjusting everything and also transferring water back and forth between syringes</a:t>
            </a:r>
          </a:p>
          <a:p>
            <a:r>
              <a:rPr lang="en-US" sz="1200" dirty="0" smtClean="0"/>
              <a:t>NO BUBBLES SEEN AT THIS POINT (previous testing had shown some bubbles “forming” at high point with a bleed followed by several cycles under pressure, and another bleed)</a:t>
            </a:r>
          </a:p>
          <a:p>
            <a:r>
              <a:rPr lang="en-US" sz="1200" dirty="0" smtClean="0"/>
              <a:t>extended slave by 0.5mm from bottomed out, silicone on load cell</a:t>
            </a:r>
          </a:p>
          <a:p>
            <a:r>
              <a:rPr lang="en-US" sz="1200" dirty="0" smtClean="0"/>
              <a:t>Advanced screw until about ~9N</a:t>
            </a:r>
          </a:p>
          <a:p>
            <a:r>
              <a:rPr lang="en-US" sz="1200" dirty="0"/>
              <a:t>i</a:t>
            </a:r>
            <a:r>
              <a:rPr lang="en-US" sz="1200" dirty="0" smtClean="0"/>
              <a:t>ncremented 0.01mm until LVDT had moved 0.05mm</a:t>
            </a:r>
          </a:p>
          <a:p>
            <a:r>
              <a:rPr lang="en-US" sz="1200" dirty="0" smtClean="0"/>
              <a:t>Started test.</a:t>
            </a:r>
          </a:p>
          <a:p>
            <a:endParaRPr lang="en-US" sz="1200" b="1" dirty="0" smtClean="0"/>
          </a:p>
          <a:p>
            <a:r>
              <a:rPr lang="en-US" sz="1200" b="1" dirty="0" smtClean="0"/>
              <a:t>-Went fine for a bit, no bubbles noticed</a:t>
            </a:r>
          </a:p>
          <a:p>
            <a:r>
              <a:rPr lang="en-US" sz="1200" b="1" dirty="0" smtClean="0"/>
              <a:t>-All of a sudden, stepper started making entirely different noise, as though it had changed speed.  I killed the power to the stepper as fast as I could.</a:t>
            </a:r>
          </a:p>
          <a:p>
            <a:r>
              <a:rPr lang="en-US" sz="1200" b="1" dirty="0" smtClean="0"/>
              <a:t>-Stepper motor was not hot after I stopped it.</a:t>
            </a:r>
          </a:p>
          <a:p>
            <a:r>
              <a:rPr lang="en-US" sz="1200" b="1" dirty="0" smtClean="0"/>
              <a:t>-As though the load on it was too high, but load at that point was 150N &lt; than max</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799" y="0"/>
            <a:ext cx="3493477" cy="2781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798" y="2786944"/>
            <a:ext cx="3493477" cy="2794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36949"/>
            <a:ext cx="3657600" cy="3121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3399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01/24/12</a:t>
            </a:r>
          </a:p>
          <a:p>
            <a:r>
              <a:rPr lang="en-US" sz="1200" dirty="0"/>
              <a:t>“</a:t>
            </a:r>
            <a:r>
              <a:rPr lang="en-US" sz="1200" dirty="0" smtClean="0"/>
              <a:t>WaveformOutputTDMS_03c_EncAI.m</a:t>
            </a:r>
            <a:r>
              <a:rPr lang="en-US" sz="1200" dirty="0"/>
              <a:t>”, “</a:t>
            </a:r>
            <a:r>
              <a:rPr lang="en-US" sz="1200" dirty="0" smtClean="0"/>
              <a:t>Master_rev_14d…vi”</a:t>
            </a:r>
          </a:p>
          <a:p>
            <a:r>
              <a:rPr lang="en-US" sz="1200" b="1" dirty="0"/>
              <a:t>1</a:t>
            </a:r>
            <a:r>
              <a:rPr lang="en-US" sz="1200" b="1" dirty="0" smtClean="0"/>
              <a:t>00 cycles</a:t>
            </a:r>
            <a:r>
              <a:rPr lang="en-US" sz="1200" dirty="0"/>
              <a:t>, </a:t>
            </a:r>
            <a:r>
              <a:rPr lang="en-US" sz="1200" dirty="0" smtClean="0"/>
              <a:t>triangle @ </a:t>
            </a:r>
            <a:r>
              <a:rPr lang="en-US" sz="1200" b="1" dirty="0" smtClean="0"/>
              <a:t>0.2 Hz</a:t>
            </a:r>
            <a:r>
              <a:rPr lang="en-US" sz="1200" dirty="0"/>
              <a:t>, </a:t>
            </a:r>
            <a:r>
              <a:rPr lang="en-US" sz="1200" dirty="0" smtClean="0"/>
              <a:t>10.0 mm (x 1.0281573 hydraulic factor) displacement, </a:t>
            </a:r>
            <a:r>
              <a:rPr lang="en-US" sz="1200" dirty="0"/>
              <a:t>2500 kHz sampling </a:t>
            </a:r>
            <a:r>
              <a:rPr lang="en-US" sz="1200" dirty="0" smtClean="0"/>
              <a:t>rate</a:t>
            </a:r>
          </a:p>
        </p:txBody>
      </p:sp>
      <p:sp>
        <p:nvSpPr>
          <p:cNvPr id="10" name="TextBox 9"/>
          <p:cNvSpPr txBox="1"/>
          <p:nvPr/>
        </p:nvSpPr>
        <p:spPr>
          <a:xfrm>
            <a:off x="-8792" y="685800"/>
            <a:ext cx="5571392" cy="1938992"/>
          </a:xfrm>
          <a:prstGeom prst="rect">
            <a:avLst/>
          </a:prstGeom>
          <a:noFill/>
        </p:spPr>
        <p:txBody>
          <a:bodyPr wrap="square" rtlCol="0">
            <a:spAutoFit/>
          </a:bodyPr>
          <a:lstStyle/>
          <a:p>
            <a:r>
              <a:rPr lang="en-US" sz="1200" dirty="0" smtClean="0"/>
              <a:t>Water sat for ~15 minutes</a:t>
            </a:r>
          </a:p>
          <a:p>
            <a:r>
              <a:rPr lang="en-US" sz="1200" dirty="0" smtClean="0"/>
              <a:t>Cycled master @ 0.1 </a:t>
            </a:r>
            <a:r>
              <a:rPr lang="en-US" sz="1200" dirty="0" err="1" smtClean="0"/>
              <a:t>hz</a:t>
            </a:r>
            <a:r>
              <a:rPr lang="en-US" sz="1200" dirty="0" smtClean="0"/>
              <a:t> for 10 cycles, tapping/readjusting everything and also transferring water back and forth between syringes</a:t>
            </a:r>
          </a:p>
          <a:p>
            <a:r>
              <a:rPr lang="en-US" sz="1200" dirty="0" smtClean="0"/>
              <a:t>NO BUBBLES SEEN AT THIS POINT (previous testing had shown some bubbles “forming” at high point with a bleed followed by several cycles under pressure, and another bleed)</a:t>
            </a:r>
          </a:p>
          <a:p>
            <a:r>
              <a:rPr lang="en-US" sz="1200" dirty="0" smtClean="0"/>
              <a:t>extended slave by 0.5mm from bottomed out, silicone on load cell</a:t>
            </a:r>
          </a:p>
          <a:p>
            <a:r>
              <a:rPr lang="en-US" sz="1200" dirty="0" smtClean="0"/>
              <a:t>Advanced screw until about ~9N</a:t>
            </a:r>
          </a:p>
          <a:p>
            <a:r>
              <a:rPr lang="en-US" sz="1200" dirty="0"/>
              <a:t>i</a:t>
            </a:r>
            <a:r>
              <a:rPr lang="en-US" sz="1200" dirty="0" smtClean="0"/>
              <a:t>ncremented 0.01mm until LVDT had moved 0.05mm</a:t>
            </a:r>
          </a:p>
          <a:p>
            <a:r>
              <a:rPr lang="en-US" sz="1200" dirty="0" smtClean="0"/>
              <a:t>Started test.</a:t>
            </a:r>
          </a:p>
        </p:txBody>
      </p:sp>
      <p:pic>
        <p:nvPicPr>
          <p:cNvPr id="225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879889"/>
            <a:ext cx="4572000" cy="3978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07094"/>
            <a:ext cx="4572000" cy="3750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00848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792" y="709136"/>
            <a:ext cx="4913890" cy="1200329"/>
          </a:xfrm>
          <a:prstGeom prst="rect">
            <a:avLst/>
          </a:prstGeom>
          <a:noFill/>
        </p:spPr>
        <p:txBody>
          <a:bodyPr wrap="square" rtlCol="0">
            <a:spAutoFit/>
          </a:bodyPr>
          <a:lstStyle/>
          <a:p>
            <a:r>
              <a:rPr lang="en-US" sz="1200" dirty="0" smtClean="0"/>
              <a:t>Reattached actuator.</a:t>
            </a:r>
          </a:p>
          <a:p>
            <a:r>
              <a:rPr lang="en-US" sz="1200" dirty="0" smtClean="0"/>
              <a:t>Leveled LVDT in two planes, filled, bled, pushed air back and forth.</a:t>
            </a:r>
          </a:p>
          <a:p>
            <a:r>
              <a:rPr lang="en-US" sz="1200" dirty="0" smtClean="0"/>
              <a:t>Repositioned Load cell so that initial load was small (~9), using 4 springs.  </a:t>
            </a:r>
          </a:p>
          <a:p>
            <a:endParaRPr lang="en-US" sz="1200" dirty="0"/>
          </a:p>
          <a:p>
            <a:r>
              <a:rPr lang="en-US" sz="1200" dirty="0" smtClean="0"/>
              <a:t>Incremented actuator forward at 0.01mm until LVDT showed movement (moving average).  Started experiment.</a:t>
            </a:r>
          </a:p>
        </p:txBody>
      </p:sp>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01/03/12</a:t>
            </a:r>
          </a:p>
          <a:p>
            <a:r>
              <a:rPr lang="en-US" sz="1200" dirty="0"/>
              <a:t>“</a:t>
            </a:r>
            <a:r>
              <a:rPr lang="en-US" sz="1200" dirty="0" smtClean="0"/>
              <a:t>WaveformOutputTDMS_03c.m</a:t>
            </a:r>
            <a:r>
              <a:rPr lang="en-US" sz="1200" dirty="0"/>
              <a:t>”, “</a:t>
            </a:r>
            <a:r>
              <a:rPr lang="en-US" sz="1200" dirty="0" smtClean="0"/>
              <a:t>Master_rev_14b…vi”</a:t>
            </a:r>
          </a:p>
          <a:p>
            <a:r>
              <a:rPr lang="en-US" sz="1200" dirty="0" smtClean="0"/>
              <a:t>33 cycles</a:t>
            </a:r>
            <a:r>
              <a:rPr lang="en-US" sz="1200" dirty="0"/>
              <a:t>, </a:t>
            </a:r>
            <a:r>
              <a:rPr lang="en-US" sz="1200" dirty="0" smtClean="0"/>
              <a:t>triangle @ 0.1Hz</a:t>
            </a:r>
            <a:r>
              <a:rPr lang="en-US" sz="1200" dirty="0"/>
              <a:t>, </a:t>
            </a:r>
            <a:r>
              <a:rPr lang="en-US" sz="1200" dirty="0" smtClean="0"/>
              <a:t>10.0 mm displacement, </a:t>
            </a:r>
            <a:r>
              <a:rPr lang="en-US" sz="1200" dirty="0"/>
              <a:t>2500 kHz sampling </a:t>
            </a:r>
            <a:r>
              <a:rPr lang="en-US" sz="1200" dirty="0" smtClean="0"/>
              <a:t>rate</a:t>
            </a:r>
            <a:endParaRPr lang="en-US" sz="1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63078"/>
            <a:ext cx="4572000" cy="3694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
            <a:ext cx="4114800" cy="304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035660"/>
            <a:ext cx="4572000" cy="3822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8210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01/25/12</a:t>
            </a:r>
          </a:p>
          <a:p>
            <a:r>
              <a:rPr lang="en-US" sz="1200" dirty="0"/>
              <a:t>“</a:t>
            </a:r>
            <a:r>
              <a:rPr lang="en-US" sz="1200" dirty="0" smtClean="0"/>
              <a:t>WaveformOutputTDMS_03c_EncAI.m</a:t>
            </a:r>
            <a:r>
              <a:rPr lang="en-US" sz="1200" dirty="0"/>
              <a:t>”, “</a:t>
            </a:r>
            <a:r>
              <a:rPr lang="en-US" sz="1200" dirty="0" smtClean="0"/>
              <a:t>Master_rev_14d…vi”</a:t>
            </a:r>
          </a:p>
          <a:p>
            <a:r>
              <a:rPr lang="en-US" sz="1200" b="1" dirty="0" smtClean="0"/>
              <a:t>250 cycles</a:t>
            </a:r>
            <a:r>
              <a:rPr lang="en-US" sz="1200" b="1" dirty="0"/>
              <a:t>, </a:t>
            </a:r>
            <a:r>
              <a:rPr lang="en-US" sz="1200" b="1" dirty="0" smtClean="0"/>
              <a:t>triangle @ 1.0 Hz</a:t>
            </a:r>
            <a:r>
              <a:rPr lang="en-US" sz="1200" dirty="0"/>
              <a:t>, </a:t>
            </a:r>
            <a:r>
              <a:rPr lang="en-US" sz="1200" b="1" dirty="0" smtClean="0"/>
              <a:t>5.0 mm</a:t>
            </a:r>
            <a:r>
              <a:rPr lang="en-US" sz="1200" dirty="0" smtClean="0"/>
              <a:t> (x 1.0281573 hydraulic factor) displacement, </a:t>
            </a:r>
            <a:r>
              <a:rPr lang="en-US" sz="1200" dirty="0"/>
              <a:t>2500 kHz sampling </a:t>
            </a:r>
            <a:r>
              <a:rPr lang="en-US" sz="1200" dirty="0" smtClean="0"/>
              <a:t>rate</a:t>
            </a:r>
          </a:p>
        </p:txBody>
      </p:sp>
      <p:pic>
        <p:nvPicPr>
          <p:cNvPr id="215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0"/>
            <a:ext cx="3962400" cy="3163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792" y="685800"/>
            <a:ext cx="5571392" cy="1754326"/>
          </a:xfrm>
          <a:prstGeom prst="rect">
            <a:avLst/>
          </a:prstGeom>
          <a:noFill/>
        </p:spPr>
        <p:txBody>
          <a:bodyPr wrap="square" rtlCol="0">
            <a:spAutoFit/>
          </a:bodyPr>
          <a:lstStyle/>
          <a:p>
            <a:r>
              <a:rPr lang="en-US" sz="1200" dirty="0" smtClean="0"/>
              <a:t>Fresh water</a:t>
            </a:r>
          </a:p>
          <a:p>
            <a:r>
              <a:rPr lang="en-US" sz="1200" dirty="0" smtClean="0"/>
              <a:t>Cycled master @ 0.1 </a:t>
            </a:r>
            <a:r>
              <a:rPr lang="en-US" sz="1200" dirty="0" err="1" smtClean="0"/>
              <a:t>hz</a:t>
            </a:r>
            <a:r>
              <a:rPr lang="en-US" sz="1200" dirty="0" smtClean="0"/>
              <a:t> for 10 cycles, tapping/readjusting everything and also transferring water back and forth between syringes</a:t>
            </a:r>
          </a:p>
          <a:p>
            <a:r>
              <a:rPr lang="en-US" sz="1200" dirty="0" smtClean="0"/>
              <a:t>NO BUBBLES SEEN AT THIS POINT </a:t>
            </a:r>
          </a:p>
          <a:p>
            <a:r>
              <a:rPr lang="en-US" sz="1200" dirty="0" smtClean="0"/>
              <a:t>extended slave by 0.5mm from bottomed out, silicone on load cell</a:t>
            </a:r>
          </a:p>
          <a:p>
            <a:r>
              <a:rPr lang="en-US" sz="1200" dirty="0" smtClean="0"/>
              <a:t>Advanced screw until about ~8N</a:t>
            </a:r>
          </a:p>
          <a:p>
            <a:r>
              <a:rPr lang="en-US" sz="1200" dirty="0"/>
              <a:t>i</a:t>
            </a:r>
            <a:r>
              <a:rPr lang="en-US" sz="1200" dirty="0" smtClean="0"/>
              <a:t>ncremented 0.01mm until LVDT had moved 0.05mm</a:t>
            </a:r>
          </a:p>
          <a:p>
            <a:r>
              <a:rPr lang="en-US" sz="1200" dirty="0" smtClean="0"/>
              <a:t>Started test.</a:t>
            </a:r>
          </a:p>
          <a:p>
            <a:r>
              <a:rPr lang="en-US" sz="1200" dirty="0" smtClean="0"/>
              <a:t>Immediately saw bubble at high point, none at slave high point</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49552"/>
            <a:ext cx="4572000" cy="3808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11372"/>
            <a:ext cx="4572000" cy="3746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4683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01/25/12</a:t>
            </a:r>
          </a:p>
          <a:p>
            <a:r>
              <a:rPr lang="en-US" sz="1200" dirty="0"/>
              <a:t>“</a:t>
            </a:r>
            <a:r>
              <a:rPr lang="en-US" sz="1200" dirty="0" smtClean="0"/>
              <a:t>WaveformOutputTDMS_03c_EncAI.m</a:t>
            </a:r>
            <a:r>
              <a:rPr lang="en-US" sz="1200" dirty="0"/>
              <a:t>”, “</a:t>
            </a:r>
            <a:r>
              <a:rPr lang="en-US" sz="1200" dirty="0" smtClean="0"/>
              <a:t>Master_rev_14d…vi”</a:t>
            </a:r>
          </a:p>
          <a:p>
            <a:r>
              <a:rPr lang="en-US" sz="1200" b="1" dirty="0" smtClean="0"/>
              <a:t>250 cycles</a:t>
            </a:r>
            <a:r>
              <a:rPr lang="en-US" sz="1200" b="1" dirty="0"/>
              <a:t>, </a:t>
            </a:r>
            <a:r>
              <a:rPr lang="en-US" sz="1200" b="1" dirty="0" smtClean="0"/>
              <a:t>sine@ 1.0 Hz</a:t>
            </a:r>
            <a:r>
              <a:rPr lang="en-US" sz="1200" dirty="0"/>
              <a:t>, </a:t>
            </a:r>
            <a:r>
              <a:rPr lang="en-US" sz="1200" b="1" dirty="0" smtClean="0"/>
              <a:t>5.0 mm</a:t>
            </a:r>
            <a:r>
              <a:rPr lang="en-US" sz="1200" dirty="0" smtClean="0"/>
              <a:t> (x 1.0281573 hydraulic factor) displacement, </a:t>
            </a:r>
            <a:r>
              <a:rPr lang="en-US" sz="1200" dirty="0"/>
              <a:t>2500 kHz sampling </a:t>
            </a:r>
            <a:r>
              <a:rPr lang="en-US" sz="1200" dirty="0" smtClean="0"/>
              <a:t>rate</a:t>
            </a:r>
          </a:p>
        </p:txBody>
      </p:sp>
      <p:pic>
        <p:nvPicPr>
          <p:cNvPr id="225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3076" y="1"/>
            <a:ext cx="3910923" cy="312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792" y="685800"/>
            <a:ext cx="5571392" cy="1384995"/>
          </a:xfrm>
          <a:prstGeom prst="rect">
            <a:avLst/>
          </a:prstGeom>
          <a:noFill/>
        </p:spPr>
        <p:txBody>
          <a:bodyPr wrap="square" rtlCol="0">
            <a:spAutoFit/>
          </a:bodyPr>
          <a:lstStyle/>
          <a:p>
            <a:r>
              <a:rPr lang="en-US" sz="1200" dirty="0" smtClean="0"/>
              <a:t>Started ~10 minutes after previous finished.</a:t>
            </a:r>
          </a:p>
          <a:p>
            <a:r>
              <a:rPr lang="en-US" sz="1200" dirty="0" smtClean="0"/>
              <a:t>Did not re-bleed or transfer water, or remove air bubble</a:t>
            </a:r>
          </a:p>
          <a:p>
            <a:r>
              <a:rPr lang="en-US" sz="1200" dirty="0" smtClean="0"/>
              <a:t>extended slave by 0.5mm from bottomed out, silicone on load cell</a:t>
            </a:r>
          </a:p>
          <a:p>
            <a:r>
              <a:rPr lang="en-US" sz="1200" dirty="0" smtClean="0"/>
              <a:t>Advanced screw until about ~8N</a:t>
            </a:r>
          </a:p>
          <a:p>
            <a:r>
              <a:rPr lang="en-US" sz="1200" dirty="0"/>
              <a:t>i</a:t>
            </a:r>
            <a:r>
              <a:rPr lang="en-US" sz="1200" dirty="0" smtClean="0"/>
              <a:t>ncremented 0.01mm until LVDT had moved 0.05mm</a:t>
            </a:r>
          </a:p>
          <a:p>
            <a:r>
              <a:rPr lang="en-US" sz="1200" dirty="0" smtClean="0"/>
              <a:t>Started test.</a:t>
            </a:r>
          </a:p>
          <a:p>
            <a:r>
              <a:rPr lang="en-US" sz="1200" dirty="0" smtClean="0"/>
              <a:t>Immediately saw bubble at high point, none at slave high point</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176530"/>
            <a:ext cx="4572000" cy="36814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2956686"/>
            <a:ext cx="4572000" cy="39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27529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01/25/12</a:t>
            </a:r>
          </a:p>
          <a:p>
            <a:r>
              <a:rPr lang="en-US" sz="1200" dirty="0"/>
              <a:t>“</a:t>
            </a:r>
            <a:r>
              <a:rPr lang="en-US" sz="1200" dirty="0" smtClean="0"/>
              <a:t>WaveformOutputTDMS_03c_EncAI.m</a:t>
            </a:r>
            <a:r>
              <a:rPr lang="en-US" sz="1200" dirty="0"/>
              <a:t>”, “</a:t>
            </a:r>
            <a:r>
              <a:rPr lang="en-US" sz="1200" dirty="0" smtClean="0"/>
              <a:t>Master_rev_14d…vi”</a:t>
            </a:r>
          </a:p>
          <a:p>
            <a:r>
              <a:rPr lang="en-US" sz="1200" b="1" dirty="0" smtClean="0"/>
              <a:t>250 cycles</a:t>
            </a:r>
            <a:r>
              <a:rPr lang="en-US" sz="1200" b="1" dirty="0"/>
              <a:t>, </a:t>
            </a:r>
            <a:r>
              <a:rPr lang="en-US" sz="1200" b="1" dirty="0" smtClean="0"/>
              <a:t>triangle/sine @ 1.0 Hz</a:t>
            </a:r>
            <a:r>
              <a:rPr lang="en-US" sz="1200" dirty="0"/>
              <a:t>, </a:t>
            </a:r>
            <a:r>
              <a:rPr lang="en-US" sz="1200" b="1" dirty="0" smtClean="0"/>
              <a:t>5.0 mm</a:t>
            </a:r>
            <a:r>
              <a:rPr lang="en-US" sz="1200" dirty="0" smtClean="0"/>
              <a:t> (x 1.0281573 hydraulic factor) displacement, </a:t>
            </a:r>
            <a:r>
              <a:rPr lang="en-US" sz="1200" dirty="0"/>
              <a:t>2500 kHz sampling </a:t>
            </a:r>
            <a:r>
              <a:rPr lang="en-US" sz="1200" dirty="0" smtClean="0"/>
              <a:t>rate</a:t>
            </a:r>
          </a:p>
        </p:txBody>
      </p:sp>
      <p:sp>
        <p:nvSpPr>
          <p:cNvPr id="10" name="TextBox 9"/>
          <p:cNvSpPr txBox="1"/>
          <p:nvPr/>
        </p:nvSpPr>
        <p:spPr>
          <a:xfrm>
            <a:off x="-8793" y="685800"/>
            <a:ext cx="9152793" cy="276999"/>
          </a:xfrm>
          <a:prstGeom prst="rect">
            <a:avLst/>
          </a:prstGeom>
          <a:noFill/>
        </p:spPr>
        <p:txBody>
          <a:bodyPr wrap="square" rtlCol="0">
            <a:spAutoFit/>
          </a:bodyPr>
          <a:lstStyle/>
          <a:p>
            <a:r>
              <a:rPr lang="en-US" sz="1200" dirty="0" smtClean="0"/>
              <a:t>Direct comparison of Load Cell and Pressure Transducer readings in Triangle and Sine wave displacements (previous 2 slides)</a:t>
            </a:r>
          </a:p>
        </p:txBody>
      </p:sp>
      <p:pic>
        <p:nvPicPr>
          <p:cNvPr id="235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7333"/>
            <a:ext cx="4572000" cy="3743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057333"/>
            <a:ext cx="4572000" cy="3743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 y="4800600"/>
            <a:ext cx="4576396" cy="307777"/>
          </a:xfrm>
          <a:prstGeom prst="rect">
            <a:avLst/>
          </a:prstGeom>
          <a:noFill/>
        </p:spPr>
        <p:txBody>
          <a:bodyPr wrap="square" rtlCol="0">
            <a:spAutoFit/>
          </a:bodyPr>
          <a:lstStyle/>
          <a:p>
            <a:pPr algn="ctr"/>
            <a:r>
              <a:rPr lang="en-US" sz="1400" b="1" dirty="0" smtClean="0"/>
              <a:t>Load Cell</a:t>
            </a:r>
          </a:p>
        </p:txBody>
      </p:sp>
      <p:sp>
        <p:nvSpPr>
          <p:cNvPr id="7" name="TextBox 6"/>
          <p:cNvSpPr txBox="1"/>
          <p:nvPr/>
        </p:nvSpPr>
        <p:spPr>
          <a:xfrm>
            <a:off x="4567604" y="4800600"/>
            <a:ext cx="4576396" cy="307777"/>
          </a:xfrm>
          <a:prstGeom prst="rect">
            <a:avLst/>
          </a:prstGeom>
          <a:noFill/>
        </p:spPr>
        <p:txBody>
          <a:bodyPr wrap="square" rtlCol="0">
            <a:spAutoFit/>
          </a:bodyPr>
          <a:lstStyle/>
          <a:p>
            <a:pPr algn="ctr"/>
            <a:r>
              <a:rPr lang="en-US" sz="1400" b="1" dirty="0" smtClean="0"/>
              <a:t>Pressure Transducer</a:t>
            </a:r>
          </a:p>
        </p:txBody>
      </p:sp>
    </p:spTree>
    <p:extLst>
      <p:ext uri="{BB962C8B-B14F-4D97-AF65-F5344CB8AC3E}">
        <p14:creationId xmlns:p14="http://schemas.microsoft.com/office/powerpoint/2010/main" val="914279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01/25/12</a:t>
            </a:r>
          </a:p>
          <a:p>
            <a:r>
              <a:rPr lang="en-US" sz="1200" dirty="0"/>
              <a:t>“</a:t>
            </a:r>
            <a:r>
              <a:rPr lang="en-US" sz="1200" dirty="0" smtClean="0"/>
              <a:t>WaveformOutputTDMS_03c_EncAI.m</a:t>
            </a:r>
            <a:r>
              <a:rPr lang="en-US" sz="1200" dirty="0"/>
              <a:t>”, “</a:t>
            </a:r>
            <a:r>
              <a:rPr lang="en-US" sz="1200" dirty="0" smtClean="0"/>
              <a:t>Master_rev_14d…vi”</a:t>
            </a:r>
          </a:p>
          <a:p>
            <a:r>
              <a:rPr lang="en-US" sz="1200" b="1" dirty="0" smtClean="0"/>
              <a:t>250 cycles</a:t>
            </a:r>
            <a:r>
              <a:rPr lang="en-US" sz="1200" b="1" dirty="0"/>
              <a:t>, </a:t>
            </a:r>
            <a:r>
              <a:rPr lang="en-US" sz="1200" b="1" dirty="0" smtClean="0"/>
              <a:t>triangle @ 1.0 Hz</a:t>
            </a:r>
            <a:r>
              <a:rPr lang="en-US" sz="1200" dirty="0"/>
              <a:t>, </a:t>
            </a:r>
            <a:r>
              <a:rPr lang="en-US" sz="1200" b="1" dirty="0" smtClean="0"/>
              <a:t>5.0 mm</a:t>
            </a:r>
            <a:r>
              <a:rPr lang="en-US" sz="1200" dirty="0" smtClean="0"/>
              <a:t> (x 1.0281573 hydraulic factor) displacement, </a:t>
            </a:r>
            <a:r>
              <a:rPr lang="en-US" sz="1200" dirty="0"/>
              <a:t>2500 kHz sampling </a:t>
            </a:r>
            <a:r>
              <a:rPr lang="en-US" sz="1200" dirty="0" smtClean="0"/>
              <a:t>rate</a:t>
            </a:r>
          </a:p>
        </p:txBody>
      </p:sp>
      <p:pic>
        <p:nvPicPr>
          <p:cNvPr id="245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594" y="-9525"/>
            <a:ext cx="4012406"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792" y="685800"/>
            <a:ext cx="5571392" cy="1384995"/>
          </a:xfrm>
          <a:prstGeom prst="rect">
            <a:avLst/>
          </a:prstGeom>
          <a:noFill/>
        </p:spPr>
        <p:txBody>
          <a:bodyPr wrap="square" rtlCol="0">
            <a:spAutoFit/>
          </a:bodyPr>
          <a:lstStyle/>
          <a:p>
            <a:r>
              <a:rPr lang="en-US" sz="1200" dirty="0" smtClean="0"/>
              <a:t>Started ~1 hour after previous finished.</a:t>
            </a:r>
          </a:p>
          <a:p>
            <a:r>
              <a:rPr lang="en-US" sz="1200" b="1" dirty="0" smtClean="0"/>
              <a:t>Duct-taped tubing to floor, cart, itself: in order to restrain it’s movement</a:t>
            </a:r>
          </a:p>
          <a:p>
            <a:endParaRPr lang="en-US" sz="1200" dirty="0" smtClean="0"/>
          </a:p>
          <a:p>
            <a:r>
              <a:rPr lang="en-US" sz="1200" dirty="0" smtClean="0"/>
              <a:t>no re-bleed or transfer water, or remove air bubble</a:t>
            </a:r>
          </a:p>
          <a:p>
            <a:r>
              <a:rPr lang="en-US" sz="1200" dirty="0" smtClean="0"/>
              <a:t>Advanced screw until about ~8N</a:t>
            </a:r>
          </a:p>
          <a:p>
            <a:r>
              <a:rPr lang="en-US" sz="1200" dirty="0"/>
              <a:t>i</a:t>
            </a:r>
            <a:r>
              <a:rPr lang="en-US" sz="1200" dirty="0" smtClean="0"/>
              <a:t>ncremented 0.01mm until LVDT had moved 0.05mm</a:t>
            </a:r>
          </a:p>
          <a:p>
            <a:r>
              <a:rPr lang="en-US" sz="1200" dirty="0" smtClean="0"/>
              <a:t>Started test.</a:t>
            </a: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30626"/>
            <a:ext cx="4572000" cy="3727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049552"/>
            <a:ext cx="4572000" cy="3808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0698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01/25/12</a:t>
            </a:r>
          </a:p>
          <a:p>
            <a:r>
              <a:rPr lang="en-US" sz="1200" dirty="0"/>
              <a:t>“</a:t>
            </a:r>
            <a:r>
              <a:rPr lang="en-US" sz="1200" dirty="0" smtClean="0"/>
              <a:t>WaveformOutputTDMS_03c_EncAI.m</a:t>
            </a:r>
            <a:r>
              <a:rPr lang="en-US" sz="1200" dirty="0"/>
              <a:t>”, “</a:t>
            </a:r>
            <a:r>
              <a:rPr lang="en-US" sz="1200" dirty="0" smtClean="0"/>
              <a:t>Master_rev_14d…vi”</a:t>
            </a:r>
          </a:p>
          <a:p>
            <a:r>
              <a:rPr lang="en-US" sz="1200" dirty="0" smtClean="0"/>
              <a:t>250 cycles</a:t>
            </a:r>
            <a:r>
              <a:rPr lang="en-US" sz="1200" dirty="0"/>
              <a:t>, </a:t>
            </a:r>
            <a:r>
              <a:rPr lang="en-US" sz="1200" b="1" dirty="0" smtClean="0"/>
              <a:t>sine</a:t>
            </a:r>
            <a:r>
              <a:rPr lang="en-US" sz="1200" dirty="0" smtClean="0"/>
              <a:t> @ 1.0 Hz</a:t>
            </a:r>
            <a:r>
              <a:rPr lang="en-US" sz="1200" dirty="0"/>
              <a:t>, </a:t>
            </a:r>
            <a:r>
              <a:rPr lang="en-US" sz="1200" dirty="0" smtClean="0"/>
              <a:t>5.0 mm (x 1.0281573 hydraulic factor) displacement, </a:t>
            </a:r>
            <a:r>
              <a:rPr lang="en-US" sz="1200" dirty="0"/>
              <a:t>2500 kHz sampling </a:t>
            </a:r>
            <a:r>
              <a:rPr lang="en-US" sz="1200" dirty="0" smtClean="0"/>
              <a:t>rate</a:t>
            </a:r>
          </a:p>
        </p:txBody>
      </p:sp>
      <p:pic>
        <p:nvPicPr>
          <p:cNvPr id="256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0"/>
            <a:ext cx="3962400" cy="3137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792" y="685800"/>
            <a:ext cx="5571392" cy="1384995"/>
          </a:xfrm>
          <a:prstGeom prst="rect">
            <a:avLst/>
          </a:prstGeom>
          <a:noFill/>
        </p:spPr>
        <p:txBody>
          <a:bodyPr wrap="square" rtlCol="0">
            <a:spAutoFit/>
          </a:bodyPr>
          <a:lstStyle/>
          <a:p>
            <a:r>
              <a:rPr lang="en-US" sz="1200" dirty="0" smtClean="0"/>
              <a:t>Started ~5minutes after previous finished.</a:t>
            </a:r>
          </a:p>
          <a:p>
            <a:r>
              <a:rPr lang="en-US" sz="1200" b="1" dirty="0" smtClean="0"/>
              <a:t>Duct-taped tubing to floor, cart, itself: in order to restrain it’s movement</a:t>
            </a:r>
          </a:p>
          <a:p>
            <a:endParaRPr lang="en-US" sz="1200" dirty="0" smtClean="0"/>
          </a:p>
          <a:p>
            <a:r>
              <a:rPr lang="en-US" sz="1200" dirty="0" smtClean="0"/>
              <a:t>no re-bleed or transfer water, or remove air bubble</a:t>
            </a:r>
          </a:p>
          <a:p>
            <a:r>
              <a:rPr lang="en-US" sz="1200" dirty="0" smtClean="0"/>
              <a:t>Advanced screw until about ~8N</a:t>
            </a:r>
          </a:p>
          <a:p>
            <a:r>
              <a:rPr lang="en-US" sz="1200" dirty="0"/>
              <a:t>i</a:t>
            </a:r>
            <a:r>
              <a:rPr lang="en-US" sz="1200" dirty="0" smtClean="0"/>
              <a:t>ncremented 0.01mm until LVDT had moved 0.05mm</a:t>
            </a:r>
          </a:p>
          <a:p>
            <a:r>
              <a:rPr lang="en-US" sz="1200" dirty="0" smtClean="0"/>
              <a:t>Started test.</a:t>
            </a:r>
          </a:p>
        </p:txBody>
      </p:sp>
      <p:pic>
        <p:nvPicPr>
          <p:cNvPr id="245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998639"/>
            <a:ext cx="4572000" cy="3859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91164"/>
            <a:ext cx="4572000" cy="3666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4014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01/25/12</a:t>
            </a:r>
          </a:p>
          <a:p>
            <a:r>
              <a:rPr lang="en-US" sz="1200" dirty="0"/>
              <a:t>“WaveformOutputTDMS_03c_EncAI.m”, “Master_rev_14d…vi”</a:t>
            </a:r>
          </a:p>
          <a:p>
            <a:r>
              <a:rPr lang="en-US" sz="1200" b="1" dirty="0"/>
              <a:t>250 cycles, triangle/sine @ 1.0 Hz</a:t>
            </a:r>
            <a:r>
              <a:rPr lang="en-US" sz="1200" dirty="0"/>
              <a:t>, </a:t>
            </a:r>
            <a:r>
              <a:rPr lang="en-US" sz="1200" b="1" dirty="0"/>
              <a:t>5.0 mm</a:t>
            </a:r>
            <a:r>
              <a:rPr lang="en-US" sz="1200" dirty="0"/>
              <a:t> (x 1.0281573 hydraulic factor) displacement, 2500 kHz sampling </a:t>
            </a:r>
            <a:r>
              <a:rPr lang="en-US" sz="1200" dirty="0" smtClean="0"/>
              <a:t>rate</a:t>
            </a:r>
            <a:endParaRPr lang="en-US" sz="1200" dirty="0"/>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809458"/>
            <a:ext cx="3657600" cy="3000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793" y="561201"/>
            <a:ext cx="9152793" cy="276999"/>
          </a:xfrm>
          <a:prstGeom prst="rect">
            <a:avLst/>
          </a:prstGeom>
          <a:noFill/>
        </p:spPr>
        <p:txBody>
          <a:bodyPr wrap="square" rtlCol="0">
            <a:spAutoFit/>
          </a:bodyPr>
          <a:lstStyle/>
          <a:p>
            <a:r>
              <a:rPr lang="en-US" sz="1200" dirty="0" smtClean="0"/>
              <a:t>Direct comparison of Load Cell and Pressure Transducer readings in Triangle and Sine wave displacements (last 4 tests)</a:t>
            </a: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794342"/>
            <a:ext cx="3657600" cy="3015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859360"/>
            <a:ext cx="3657600" cy="299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3869473"/>
            <a:ext cx="3657600" cy="298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52400" y="794342"/>
            <a:ext cx="4267200" cy="60636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28600" y="838200"/>
            <a:ext cx="461665" cy="6019800"/>
          </a:xfrm>
          <a:prstGeom prst="rect">
            <a:avLst/>
          </a:prstGeom>
          <a:noFill/>
        </p:spPr>
        <p:txBody>
          <a:bodyPr vert="vert270" wrap="square" rtlCol="0">
            <a:spAutoFit/>
          </a:bodyPr>
          <a:lstStyle/>
          <a:p>
            <a:pPr algn="ctr"/>
            <a:r>
              <a:rPr lang="en-US" b="1" dirty="0" smtClean="0">
                <a:solidFill>
                  <a:srgbClr val="FF0000"/>
                </a:solidFill>
              </a:rPr>
              <a:t>Triangle wave</a:t>
            </a:r>
            <a:endParaRPr lang="en-US" b="1" dirty="0">
              <a:solidFill>
                <a:srgbClr val="FF0000"/>
              </a:solidFill>
            </a:endParaRPr>
          </a:p>
        </p:txBody>
      </p:sp>
      <p:sp>
        <p:nvSpPr>
          <p:cNvPr id="10" name="Rectangle 9"/>
          <p:cNvSpPr/>
          <p:nvPr/>
        </p:nvSpPr>
        <p:spPr>
          <a:xfrm>
            <a:off x="4648200" y="794342"/>
            <a:ext cx="4267200" cy="60636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724400" y="838200"/>
            <a:ext cx="461665" cy="6019800"/>
          </a:xfrm>
          <a:prstGeom prst="rect">
            <a:avLst/>
          </a:prstGeom>
          <a:noFill/>
        </p:spPr>
        <p:txBody>
          <a:bodyPr vert="vert270" wrap="square" rtlCol="0">
            <a:spAutoFit/>
          </a:bodyPr>
          <a:lstStyle/>
          <a:p>
            <a:pPr algn="ctr"/>
            <a:r>
              <a:rPr lang="en-US" b="1" dirty="0" smtClean="0">
                <a:solidFill>
                  <a:srgbClr val="FF0000"/>
                </a:solidFill>
              </a:rPr>
              <a:t>Sine wave</a:t>
            </a:r>
            <a:endParaRPr lang="en-US" b="1" dirty="0">
              <a:solidFill>
                <a:srgbClr val="FF0000"/>
              </a:solidFill>
            </a:endParaRPr>
          </a:p>
        </p:txBody>
      </p:sp>
    </p:spTree>
    <p:extLst>
      <p:ext uri="{BB962C8B-B14F-4D97-AF65-F5344CB8AC3E}">
        <p14:creationId xmlns:p14="http://schemas.microsoft.com/office/powerpoint/2010/main" val="4342736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01/25/12</a:t>
            </a:r>
          </a:p>
          <a:p>
            <a:r>
              <a:rPr lang="en-US" sz="1200" dirty="0"/>
              <a:t>“</a:t>
            </a:r>
            <a:r>
              <a:rPr lang="en-US" sz="1200" dirty="0" smtClean="0"/>
              <a:t>WaveformOutputTDMS_03c_EncAI.m</a:t>
            </a:r>
            <a:r>
              <a:rPr lang="en-US" sz="1200" dirty="0"/>
              <a:t>”, “</a:t>
            </a:r>
            <a:r>
              <a:rPr lang="en-US" sz="1200" dirty="0" smtClean="0"/>
              <a:t>Master_rev_14d…vi”</a:t>
            </a:r>
          </a:p>
          <a:p>
            <a:r>
              <a:rPr lang="en-US" sz="1200" b="1" dirty="0" smtClean="0"/>
              <a:t>50 cycles</a:t>
            </a:r>
            <a:r>
              <a:rPr lang="en-US" sz="1200" b="1" dirty="0"/>
              <a:t>, </a:t>
            </a:r>
            <a:r>
              <a:rPr lang="en-US" sz="1200" b="1" dirty="0" smtClean="0"/>
              <a:t>triangle @ 0.1 Hz</a:t>
            </a:r>
            <a:r>
              <a:rPr lang="en-US" sz="1200" dirty="0"/>
              <a:t>, </a:t>
            </a:r>
            <a:r>
              <a:rPr lang="en-US" sz="1200" b="1" dirty="0" smtClean="0"/>
              <a:t>5.0 mm</a:t>
            </a:r>
            <a:r>
              <a:rPr lang="en-US" sz="1200" dirty="0" smtClean="0"/>
              <a:t> (x 1.0281573 hydraulic factor) displacement, </a:t>
            </a:r>
            <a:r>
              <a:rPr lang="en-US" sz="1200" dirty="0"/>
              <a:t>2500 kHz sampling </a:t>
            </a:r>
            <a:r>
              <a:rPr lang="en-US" sz="1200" dirty="0" smtClean="0"/>
              <a:t>rate</a:t>
            </a:r>
          </a:p>
        </p:txBody>
      </p:sp>
      <p:pic>
        <p:nvPicPr>
          <p:cNvPr id="225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0"/>
            <a:ext cx="3886200" cy="3115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792" y="685800"/>
            <a:ext cx="5571392" cy="1384995"/>
          </a:xfrm>
          <a:prstGeom prst="rect">
            <a:avLst/>
          </a:prstGeom>
          <a:noFill/>
        </p:spPr>
        <p:txBody>
          <a:bodyPr wrap="square" rtlCol="0">
            <a:spAutoFit/>
          </a:bodyPr>
          <a:lstStyle/>
          <a:p>
            <a:r>
              <a:rPr lang="en-US" sz="1200" dirty="0" smtClean="0"/>
              <a:t>Started ~30 minutes after previous finished.</a:t>
            </a:r>
          </a:p>
          <a:p>
            <a:r>
              <a:rPr lang="en-US" sz="1200" b="1" dirty="0" smtClean="0"/>
              <a:t>Duct-taped tubing to floor, cart, itself: in order to restrain it’s movement</a:t>
            </a:r>
          </a:p>
          <a:p>
            <a:endParaRPr lang="en-US" sz="1200" dirty="0" smtClean="0"/>
          </a:p>
          <a:p>
            <a:r>
              <a:rPr lang="en-US" sz="1200" dirty="0" smtClean="0"/>
              <a:t>no re-bleed or transfer water, or remove air bubble</a:t>
            </a:r>
          </a:p>
          <a:p>
            <a:r>
              <a:rPr lang="en-US" sz="1200" dirty="0" smtClean="0"/>
              <a:t>Advanced screw until about ~8N</a:t>
            </a:r>
          </a:p>
          <a:p>
            <a:r>
              <a:rPr lang="en-US" sz="1200" dirty="0"/>
              <a:t>i</a:t>
            </a:r>
            <a:r>
              <a:rPr lang="en-US" sz="1200" dirty="0" smtClean="0"/>
              <a:t>ncremented 0.01mm until LVDT had moved 0.05mm</a:t>
            </a:r>
          </a:p>
          <a:p>
            <a:r>
              <a:rPr lang="en-US" sz="1200" dirty="0" smtClean="0"/>
              <a:t>Started test.</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38475"/>
            <a:ext cx="4695825"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010370"/>
            <a:ext cx="4572000" cy="3847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4862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01/25/12</a:t>
            </a:r>
          </a:p>
          <a:p>
            <a:r>
              <a:rPr lang="en-US" sz="1200" dirty="0"/>
              <a:t>“</a:t>
            </a:r>
            <a:r>
              <a:rPr lang="en-US" sz="1200" dirty="0" smtClean="0"/>
              <a:t>WaveformOutputTDMS_03c_EncAI.m</a:t>
            </a:r>
            <a:r>
              <a:rPr lang="en-US" sz="1200" dirty="0"/>
              <a:t>”, “</a:t>
            </a:r>
            <a:r>
              <a:rPr lang="en-US" sz="1200" dirty="0" smtClean="0"/>
              <a:t>Master_rev_14d…vi”</a:t>
            </a:r>
          </a:p>
          <a:p>
            <a:r>
              <a:rPr lang="en-US" sz="1200" b="1" dirty="0"/>
              <a:t>50 cycles, </a:t>
            </a:r>
            <a:r>
              <a:rPr lang="en-US" sz="1200" b="1" dirty="0" smtClean="0"/>
              <a:t>sine @ </a:t>
            </a:r>
            <a:r>
              <a:rPr lang="en-US" sz="1200" b="1" dirty="0"/>
              <a:t>0.1 Hz</a:t>
            </a:r>
            <a:r>
              <a:rPr lang="en-US" sz="1200" dirty="0"/>
              <a:t>, </a:t>
            </a:r>
            <a:r>
              <a:rPr lang="en-US" sz="1200" b="1" dirty="0"/>
              <a:t>5.0 mm</a:t>
            </a:r>
            <a:r>
              <a:rPr lang="en-US" sz="1200" dirty="0" smtClean="0"/>
              <a:t>(x 1.0281573 hydraulic factor) displacement, </a:t>
            </a:r>
            <a:r>
              <a:rPr lang="en-US" sz="1200" dirty="0"/>
              <a:t>2500 kHz sampling </a:t>
            </a:r>
            <a:r>
              <a:rPr lang="en-US" sz="1200" dirty="0" smtClean="0"/>
              <a:t>rate</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2596"/>
            <a:ext cx="3886200" cy="311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792" y="685800"/>
            <a:ext cx="5571392" cy="1384995"/>
          </a:xfrm>
          <a:prstGeom prst="rect">
            <a:avLst/>
          </a:prstGeom>
          <a:noFill/>
        </p:spPr>
        <p:txBody>
          <a:bodyPr wrap="square" rtlCol="0">
            <a:spAutoFit/>
          </a:bodyPr>
          <a:lstStyle/>
          <a:p>
            <a:r>
              <a:rPr lang="en-US" sz="1200" dirty="0" smtClean="0"/>
              <a:t>Started ~5 minutes after previous finished.</a:t>
            </a:r>
          </a:p>
          <a:p>
            <a:r>
              <a:rPr lang="en-US" sz="1200" b="1" dirty="0" smtClean="0"/>
              <a:t>Duct-taped tubing to floor, cart, itself: in order to restrain it’s movement</a:t>
            </a:r>
          </a:p>
          <a:p>
            <a:endParaRPr lang="en-US" sz="1200" dirty="0" smtClean="0"/>
          </a:p>
          <a:p>
            <a:r>
              <a:rPr lang="en-US" sz="1200" dirty="0" smtClean="0"/>
              <a:t>no re-bleed or transfer water, or remove air bubble</a:t>
            </a:r>
          </a:p>
          <a:p>
            <a:r>
              <a:rPr lang="en-US" sz="1200" dirty="0" smtClean="0"/>
              <a:t>Advanced screw until about ~8N</a:t>
            </a:r>
          </a:p>
          <a:p>
            <a:r>
              <a:rPr lang="en-US" sz="1200" dirty="0"/>
              <a:t>i</a:t>
            </a:r>
            <a:r>
              <a:rPr lang="en-US" sz="1200" dirty="0" smtClean="0"/>
              <a:t>ncremented 0.01mm until LVDT had moved 0.05mm</a:t>
            </a:r>
          </a:p>
          <a:p>
            <a:r>
              <a:rPr lang="en-US" sz="1200" dirty="0" smtClean="0"/>
              <a:t>Started test.</a:t>
            </a:r>
          </a:p>
        </p:txBody>
      </p:sp>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972741"/>
            <a:ext cx="4572000" cy="3885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93942"/>
            <a:ext cx="4572000" cy="3764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0752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01/25/12</a:t>
            </a:r>
          </a:p>
          <a:p>
            <a:r>
              <a:rPr lang="en-US" sz="1200" dirty="0"/>
              <a:t>“</a:t>
            </a:r>
            <a:r>
              <a:rPr lang="en-US" sz="1200" dirty="0" smtClean="0"/>
              <a:t>WaveformOutputTDMS_03c_EncAI.m</a:t>
            </a:r>
            <a:r>
              <a:rPr lang="en-US" sz="1200" dirty="0"/>
              <a:t>”, “</a:t>
            </a:r>
            <a:r>
              <a:rPr lang="en-US" sz="1200" dirty="0" smtClean="0"/>
              <a:t>Master_rev_14d…vi”</a:t>
            </a:r>
          </a:p>
          <a:p>
            <a:r>
              <a:rPr lang="en-US" sz="1200" b="1" dirty="0"/>
              <a:t>50 cycles, </a:t>
            </a:r>
            <a:r>
              <a:rPr lang="en-US" sz="1200" b="1" dirty="0" smtClean="0"/>
              <a:t>triangle/sine @ </a:t>
            </a:r>
            <a:r>
              <a:rPr lang="en-US" sz="1200" b="1" dirty="0"/>
              <a:t>0.1 Hz</a:t>
            </a:r>
            <a:r>
              <a:rPr lang="en-US" sz="1200" dirty="0"/>
              <a:t>, </a:t>
            </a:r>
            <a:r>
              <a:rPr lang="en-US" sz="1200" b="1" dirty="0"/>
              <a:t>5.0 mm</a:t>
            </a:r>
            <a:r>
              <a:rPr lang="en-US" sz="1200" dirty="0" smtClean="0"/>
              <a:t>(x 1.0281573 hydraulic factor) displacement, </a:t>
            </a:r>
            <a:r>
              <a:rPr lang="en-US" sz="1200" dirty="0"/>
              <a:t>2500 kHz sampling </a:t>
            </a:r>
            <a:r>
              <a:rPr lang="en-US" sz="1200" dirty="0" smtClean="0"/>
              <a:t>rate</a:t>
            </a:r>
          </a:p>
        </p:txBody>
      </p:sp>
      <p:sp>
        <p:nvSpPr>
          <p:cNvPr id="10" name="TextBox 9"/>
          <p:cNvSpPr txBox="1"/>
          <p:nvPr/>
        </p:nvSpPr>
        <p:spPr>
          <a:xfrm>
            <a:off x="-8792" y="685800"/>
            <a:ext cx="9152792" cy="461665"/>
          </a:xfrm>
          <a:prstGeom prst="rect">
            <a:avLst/>
          </a:prstGeom>
          <a:noFill/>
        </p:spPr>
        <p:txBody>
          <a:bodyPr wrap="square" rtlCol="0">
            <a:spAutoFit/>
          </a:bodyPr>
          <a:lstStyle/>
          <a:p>
            <a:r>
              <a:rPr lang="en-US" sz="1200" dirty="0"/>
              <a:t>Direct comparison of Load Cell and Pressure Transducer readings in Triangle and Sine wave displacements (last </a:t>
            </a:r>
            <a:r>
              <a:rPr lang="en-US" sz="1200" dirty="0" smtClean="0"/>
              <a:t>2 </a:t>
            </a:r>
            <a:r>
              <a:rPr lang="en-US" sz="1200" dirty="0"/>
              <a:t>tests)</a:t>
            </a:r>
          </a:p>
          <a:p>
            <a:r>
              <a:rPr lang="en-US" sz="1200" b="1" dirty="0" smtClean="0"/>
              <a:t>Duct-taped tubing to floor, cart, itself: in order to restrain it’s movement</a:t>
            </a:r>
          </a:p>
        </p:txBody>
      </p:sp>
      <p:pic>
        <p:nvPicPr>
          <p:cNvPr id="2150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041" b="1418"/>
          <a:stretch/>
        </p:blipFill>
        <p:spPr bwMode="auto">
          <a:xfrm>
            <a:off x="-8792" y="1143000"/>
            <a:ext cx="4572000" cy="3731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45309"/>
            <a:ext cx="4572000" cy="3731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 y="4800600"/>
            <a:ext cx="4576396" cy="307777"/>
          </a:xfrm>
          <a:prstGeom prst="rect">
            <a:avLst/>
          </a:prstGeom>
          <a:noFill/>
        </p:spPr>
        <p:txBody>
          <a:bodyPr wrap="square" rtlCol="0">
            <a:spAutoFit/>
          </a:bodyPr>
          <a:lstStyle/>
          <a:p>
            <a:pPr algn="ctr"/>
            <a:r>
              <a:rPr lang="en-US" sz="1400" b="1" dirty="0" smtClean="0"/>
              <a:t>Load Cell</a:t>
            </a:r>
          </a:p>
        </p:txBody>
      </p:sp>
      <p:sp>
        <p:nvSpPr>
          <p:cNvPr id="12" name="TextBox 11"/>
          <p:cNvSpPr txBox="1"/>
          <p:nvPr/>
        </p:nvSpPr>
        <p:spPr>
          <a:xfrm>
            <a:off x="4567604" y="4800600"/>
            <a:ext cx="4576396" cy="307777"/>
          </a:xfrm>
          <a:prstGeom prst="rect">
            <a:avLst/>
          </a:prstGeom>
          <a:noFill/>
        </p:spPr>
        <p:txBody>
          <a:bodyPr wrap="square" rtlCol="0">
            <a:spAutoFit/>
          </a:bodyPr>
          <a:lstStyle/>
          <a:p>
            <a:pPr algn="ctr"/>
            <a:r>
              <a:rPr lang="en-US" sz="1400" b="1" dirty="0" smtClean="0"/>
              <a:t>Pressure Transducer</a:t>
            </a:r>
          </a:p>
        </p:txBody>
      </p:sp>
    </p:spTree>
    <p:extLst>
      <p:ext uri="{BB962C8B-B14F-4D97-AF65-F5344CB8AC3E}">
        <p14:creationId xmlns:p14="http://schemas.microsoft.com/office/powerpoint/2010/main" val="2543678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01/25/12</a:t>
            </a:r>
          </a:p>
          <a:p>
            <a:r>
              <a:rPr lang="en-US" sz="1200" dirty="0"/>
              <a:t>“</a:t>
            </a:r>
            <a:r>
              <a:rPr lang="en-US" sz="1200" dirty="0" smtClean="0"/>
              <a:t>WaveformOutputTDMS_03c_EncAI.m</a:t>
            </a:r>
            <a:r>
              <a:rPr lang="en-US" sz="1200" dirty="0"/>
              <a:t>”, “</a:t>
            </a:r>
            <a:r>
              <a:rPr lang="en-US" sz="1200" dirty="0" smtClean="0"/>
              <a:t>Master_rev_14d…vi”</a:t>
            </a:r>
          </a:p>
          <a:p>
            <a:r>
              <a:rPr lang="en-US" sz="1200" b="1" dirty="0" smtClean="0"/>
              <a:t>Ramp and hold, ramp and hold w/ 2000 rev/s/s, 5(?) rev/s settings</a:t>
            </a:r>
            <a:endParaRPr lang="en-US" sz="1200" dirty="0" smtClean="0"/>
          </a:p>
        </p:txBody>
      </p:sp>
      <p:sp>
        <p:nvSpPr>
          <p:cNvPr id="10" name="TextBox 9"/>
          <p:cNvSpPr txBox="1"/>
          <p:nvPr/>
        </p:nvSpPr>
        <p:spPr>
          <a:xfrm>
            <a:off x="-8792" y="685800"/>
            <a:ext cx="9152792" cy="461665"/>
          </a:xfrm>
          <a:prstGeom prst="rect">
            <a:avLst/>
          </a:prstGeom>
          <a:noFill/>
        </p:spPr>
        <p:txBody>
          <a:bodyPr wrap="square" rtlCol="0">
            <a:spAutoFit/>
          </a:bodyPr>
          <a:lstStyle/>
          <a:p>
            <a:r>
              <a:rPr lang="en-US" sz="1200" dirty="0"/>
              <a:t>Direct comparison of Load Cell and Pressure Transducer readings in Triangle and Sine wave displacements (last </a:t>
            </a:r>
            <a:r>
              <a:rPr lang="en-US" sz="1200" dirty="0" smtClean="0"/>
              <a:t>2 </a:t>
            </a:r>
            <a:r>
              <a:rPr lang="en-US" sz="1200" dirty="0"/>
              <a:t>tests)</a:t>
            </a:r>
          </a:p>
          <a:p>
            <a:r>
              <a:rPr lang="en-US" sz="1200" b="1" dirty="0" smtClean="0"/>
              <a:t>Duct-taped tubing to floor, cart, itself: in order to restrain it’s movement</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295400"/>
            <a:ext cx="6096000" cy="4883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4611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
            <a:ext cx="3962400" cy="308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792" y="709136"/>
            <a:ext cx="4913890" cy="1015663"/>
          </a:xfrm>
          <a:prstGeom prst="rect">
            <a:avLst/>
          </a:prstGeom>
          <a:noFill/>
        </p:spPr>
        <p:txBody>
          <a:bodyPr wrap="square" rtlCol="0">
            <a:spAutoFit/>
          </a:bodyPr>
          <a:lstStyle/>
          <a:p>
            <a:r>
              <a:rPr lang="en-US" sz="1200" dirty="0" smtClean="0"/>
              <a:t>Repositioned Load cell again, so that initial load was small (~7N), pressure </a:t>
            </a:r>
            <a:r>
              <a:rPr lang="en-US" sz="1200" dirty="0"/>
              <a:t>~4.5psi, </a:t>
            </a:r>
            <a:r>
              <a:rPr lang="en-US" sz="1200" dirty="0" smtClean="0"/>
              <a:t>using </a:t>
            </a:r>
            <a:r>
              <a:rPr lang="en-US" sz="1200" dirty="0"/>
              <a:t>4 springs.</a:t>
            </a:r>
            <a:endParaRPr lang="en-US" sz="1200" dirty="0" smtClean="0"/>
          </a:p>
          <a:p>
            <a:endParaRPr lang="en-US" sz="1200" dirty="0"/>
          </a:p>
          <a:p>
            <a:r>
              <a:rPr lang="en-US" sz="1200" dirty="0" smtClean="0"/>
              <a:t>Incremented actuator forward at 0.01mm until LVDT showed movement (moving average).  Started experiment.</a:t>
            </a:r>
          </a:p>
        </p:txBody>
      </p:sp>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01/03/12</a:t>
            </a:r>
          </a:p>
          <a:p>
            <a:r>
              <a:rPr lang="en-US" sz="1200" dirty="0"/>
              <a:t>“</a:t>
            </a:r>
            <a:r>
              <a:rPr lang="en-US" sz="1200" dirty="0" smtClean="0"/>
              <a:t>WaveformOutputTDMS_03c.m</a:t>
            </a:r>
            <a:r>
              <a:rPr lang="en-US" sz="1200" dirty="0"/>
              <a:t>”, “</a:t>
            </a:r>
            <a:r>
              <a:rPr lang="en-US" sz="1200" dirty="0" smtClean="0"/>
              <a:t>Master_rev_14b…vi”</a:t>
            </a:r>
          </a:p>
          <a:p>
            <a:r>
              <a:rPr lang="en-US" sz="1200" dirty="0" smtClean="0"/>
              <a:t>33 cycles</a:t>
            </a:r>
            <a:r>
              <a:rPr lang="en-US" sz="1200" dirty="0"/>
              <a:t>, </a:t>
            </a:r>
            <a:r>
              <a:rPr lang="en-US" sz="1200" dirty="0" smtClean="0"/>
              <a:t>triangle @ 0.1Hz</a:t>
            </a:r>
            <a:r>
              <a:rPr lang="en-US" sz="1200" dirty="0"/>
              <a:t>, </a:t>
            </a:r>
            <a:r>
              <a:rPr lang="en-US" sz="1200" dirty="0" smtClean="0"/>
              <a:t>10.0 mm displacement, </a:t>
            </a:r>
            <a:r>
              <a:rPr lang="en-US" sz="1200" dirty="0"/>
              <a:t>2500 kHz sampling </a:t>
            </a:r>
            <a:r>
              <a:rPr lang="en-US" sz="1200" dirty="0" smtClean="0"/>
              <a:t>rate</a:t>
            </a:r>
            <a:endParaRPr lang="en-US" sz="12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054170"/>
            <a:ext cx="4572000" cy="380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79488"/>
            <a:ext cx="4572000" cy="377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8196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01/27/12</a:t>
            </a:r>
          </a:p>
          <a:p>
            <a:r>
              <a:rPr lang="en-US" sz="1200" dirty="0"/>
              <a:t>“</a:t>
            </a:r>
            <a:r>
              <a:rPr lang="en-US" sz="1200" dirty="0" smtClean="0"/>
              <a:t>WaveformOutputTDMS_03c_EncAI.m</a:t>
            </a:r>
            <a:r>
              <a:rPr lang="en-US" sz="1200" dirty="0"/>
              <a:t>”, “</a:t>
            </a:r>
            <a:r>
              <a:rPr lang="en-US" sz="1200" dirty="0" smtClean="0"/>
              <a:t>Master_rev_14d…vi”</a:t>
            </a:r>
          </a:p>
          <a:p>
            <a:r>
              <a:rPr lang="en-US" sz="1200" b="1" dirty="0" smtClean="0"/>
              <a:t>250 </a:t>
            </a:r>
            <a:r>
              <a:rPr lang="en-US" sz="1200" b="1" dirty="0"/>
              <a:t>cycles, </a:t>
            </a:r>
            <a:r>
              <a:rPr lang="en-US" sz="1200" b="1" dirty="0" smtClean="0"/>
              <a:t>sine @ 0.682 </a:t>
            </a:r>
            <a:r>
              <a:rPr lang="en-US" sz="1200" b="1" dirty="0"/>
              <a:t>Hz</a:t>
            </a:r>
            <a:r>
              <a:rPr lang="en-US" sz="1200" dirty="0"/>
              <a:t>, </a:t>
            </a:r>
            <a:r>
              <a:rPr lang="en-US" sz="1200" b="1" dirty="0"/>
              <a:t>5.0 mm</a:t>
            </a:r>
            <a:r>
              <a:rPr lang="en-US" sz="1200" dirty="0" smtClean="0"/>
              <a:t>(x 1.0281573 hydraulic factor) displacement, </a:t>
            </a:r>
            <a:r>
              <a:rPr lang="en-US" sz="1200" dirty="0"/>
              <a:t>2500 kHz sampling </a:t>
            </a:r>
            <a:r>
              <a:rPr lang="en-US" sz="1200" dirty="0" smtClean="0"/>
              <a:t>rate</a:t>
            </a:r>
          </a:p>
        </p:txBody>
      </p:sp>
      <p:sp>
        <p:nvSpPr>
          <p:cNvPr id="10" name="TextBox 9"/>
          <p:cNvSpPr txBox="1"/>
          <p:nvPr/>
        </p:nvSpPr>
        <p:spPr>
          <a:xfrm>
            <a:off x="-8792" y="685800"/>
            <a:ext cx="9152792" cy="1938992"/>
          </a:xfrm>
          <a:prstGeom prst="rect">
            <a:avLst/>
          </a:prstGeom>
          <a:noFill/>
        </p:spPr>
        <p:txBody>
          <a:bodyPr wrap="square" rtlCol="0">
            <a:spAutoFit/>
          </a:bodyPr>
          <a:lstStyle/>
          <a:p>
            <a:r>
              <a:rPr lang="en-US" sz="1200" dirty="0" smtClean="0"/>
              <a:t>Fresh water, used some red food coloring which does help to see air bubbles.</a:t>
            </a:r>
          </a:p>
          <a:p>
            <a:r>
              <a:rPr lang="en-US" sz="1200" b="1" dirty="0" smtClean="0"/>
              <a:t>Started slave bottomed out (accidentally).</a:t>
            </a:r>
          </a:p>
          <a:p>
            <a:r>
              <a:rPr lang="en-US" sz="1200" dirty="0" smtClean="0"/>
              <a:t>No duct-tape restraining tubing.</a:t>
            </a:r>
          </a:p>
          <a:p>
            <a:r>
              <a:rPr lang="en-US" sz="1200" dirty="0" smtClean="0"/>
              <a:t>Did best job I could to bleed system, tapping, cycling master with valves open,</a:t>
            </a:r>
          </a:p>
          <a:p>
            <a:r>
              <a:rPr lang="en-US" sz="1200" dirty="0" smtClean="0"/>
              <a:t>Closing far valve and drawing vacuum w/ each syringe, more tapping, etc.</a:t>
            </a:r>
          </a:p>
          <a:p>
            <a:r>
              <a:rPr lang="en-US" sz="1200" dirty="0" smtClean="0"/>
              <a:t>Did not see any bubbles, started experiment, could see some small bubbles in </a:t>
            </a:r>
          </a:p>
          <a:p>
            <a:r>
              <a:rPr lang="en-US" sz="1200" dirty="0" smtClean="0"/>
              <a:t>Coils on the floor.  Tapped them towards high point (during experiment).</a:t>
            </a:r>
          </a:p>
          <a:p>
            <a:endParaRPr lang="en-US" sz="1200" dirty="0"/>
          </a:p>
          <a:p>
            <a:r>
              <a:rPr lang="en-US" sz="1200" b="1" dirty="0" smtClean="0"/>
              <a:t>Forgot to convert Matlab-generated </a:t>
            </a:r>
            <a:r>
              <a:rPr lang="en-US" sz="1200" b="1" dirty="0" err="1" smtClean="0"/>
              <a:t>Acc</a:t>
            </a:r>
            <a:r>
              <a:rPr lang="en-US" sz="1200" b="1" dirty="0" smtClean="0"/>
              <a:t>/</a:t>
            </a:r>
            <a:r>
              <a:rPr lang="en-US" sz="1200" b="1" dirty="0" err="1" smtClean="0"/>
              <a:t>Vec</a:t>
            </a:r>
            <a:r>
              <a:rPr lang="en-US" sz="1200" b="1" dirty="0" smtClean="0"/>
              <a:t> into rev/s/s and rev/s:</a:t>
            </a:r>
          </a:p>
          <a:p>
            <a:r>
              <a:rPr lang="en-US" sz="1200" b="1" dirty="0" smtClean="0"/>
              <a:t>Explains measured cycle rate of 0.682</a:t>
            </a:r>
            <a:endParaRPr lang="en-US" sz="1200" b="1"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40316"/>
            <a:ext cx="4572000" cy="3717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6292" y="0"/>
            <a:ext cx="3757708" cy="3140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237399"/>
            <a:ext cx="4572000" cy="3620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036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01/27/12</a:t>
            </a:r>
          </a:p>
          <a:p>
            <a:r>
              <a:rPr lang="en-US" sz="1200" dirty="0"/>
              <a:t>“</a:t>
            </a:r>
            <a:r>
              <a:rPr lang="en-US" sz="1200" dirty="0" smtClean="0"/>
              <a:t>WaveformOutputTDMS_03c_EncAI.m</a:t>
            </a:r>
            <a:r>
              <a:rPr lang="en-US" sz="1200" dirty="0"/>
              <a:t>”, “</a:t>
            </a:r>
            <a:r>
              <a:rPr lang="en-US" sz="1200" dirty="0" smtClean="0"/>
              <a:t>Master_rev_14d…vi”</a:t>
            </a:r>
          </a:p>
          <a:p>
            <a:r>
              <a:rPr lang="en-US" sz="1200" b="1" dirty="0" smtClean="0"/>
              <a:t>250 </a:t>
            </a:r>
            <a:r>
              <a:rPr lang="en-US" sz="1200" b="1" dirty="0"/>
              <a:t>cycles, </a:t>
            </a:r>
            <a:r>
              <a:rPr lang="en-US" sz="1200" b="1" dirty="0" smtClean="0"/>
              <a:t>sine @ 0.5 </a:t>
            </a:r>
            <a:r>
              <a:rPr lang="en-US" sz="1200" b="1" dirty="0"/>
              <a:t>Hz</a:t>
            </a:r>
            <a:r>
              <a:rPr lang="en-US" sz="1200" dirty="0"/>
              <a:t>, </a:t>
            </a:r>
            <a:r>
              <a:rPr lang="en-US" sz="1200" b="1" dirty="0"/>
              <a:t>5.0 mm</a:t>
            </a:r>
            <a:r>
              <a:rPr lang="en-US" sz="1200" dirty="0" smtClean="0"/>
              <a:t>(x 1.0281573 hydraulic factor) displacement, </a:t>
            </a:r>
            <a:r>
              <a:rPr lang="en-US" sz="1200" dirty="0"/>
              <a:t>2500 kHz sampling </a:t>
            </a:r>
            <a:r>
              <a:rPr lang="en-US" sz="1200" dirty="0" smtClean="0"/>
              <a:t>rate</a:t>
            </a:r>
          </a:p>
        </p:txBody>
      </p:sp>
      <p:sp>
        <p:nvSpPr>
          <p:cNvPr id="10" name="TextBox 9"/>
          <p:cNvSpPr txBox="1"/>
          <p:nvPr/>
        </p:nvSpPr>
        <p:spPr>
          <a:xfrm>
            <a:off x="-8792" y="685800"/>
            <a:ext cx="9152792" cy="2308324"/>
          </a:xfrm>
          <a:prstGeom prst="rect">
            <a:avLst/>
          </a:prstGeom>
          <a:noFill/>
        </p:spPr>
        <p:txBody>
          <a:bodyPr wrap="square" rtlCol="0">
            <a:spAutoFit/>
          </a:bodyPr>
          <a:lstStyle/>
          <a:p>
            <a:r>
              <a:rPr lang="en-US" sz="1200" dirty="0" smtClean="0"/>
              <a:t>Conducted ~20 minutes after previous finished.</a:t>
            </a:r>
          </a:p>
          <a:p>
            <a:r>
              <a:rPr lang="en-US" sz="1200" dirty="0" smtClean="0"/>
              <a:t>Same water, no transfer.</a:t>
            </a:r>
          </a:p>
          <a:p>
            <a:r>
              <a:rPr lang="en-US" sz="1200" dirty="0" smtClean="0"/>
              <a:t>No duct-tape restraining tubing.</a:t>
            </a:r>
          </a:p>
          <a:p>
            <a:endParaRPr lang="en-US" sz="1200" b="1" dirty="0"/>
          </a:p>
          <a:p>
            <a:r>
              <a:rPr lang="en-US" sz="1200" b="1" dirty="0" smtClean="0"/>
              <a:t>From previous, re-</a:t>
            </a:r>
            <a:r>
              <a:rPr lang="en-US" sz="1200" b="1" dirty="0" err="1" smtClean="0"/>
              <a:t>ratioed</a:t>
            </a:r>
            <a:r>
              <a:rPr lang="en-US" sz="1200" b="1" dirty="0" smtClean="0"/>
              <a:t> master/slave ratio to bump up output to 5.0mm</a:t>
            </a:r>
          </a:p>
          <a:p>
            <a:r>
              <a:rPr lang="en-US" sz="1200" b="1" dirty="0" smtClean="0"/>
              <a:t>Ratio from 1.028 to 1.3822, master moving 6.911mm.</a:t>
            </a:r>
          </a:p>
          <a:p>
            <a:endParaRPr lang="en-US" sz="1200" b="1" dirty="0"/>
          </a:p>
          <a:p>
            <a:r>
              <a:rPr lang="en-US" sz="1200" b="1" dirty="0" smtClean="0"/>
              <a:t>Also, remembered to convert mm/s to rev/s</a:t>
            </a:r>
          </a:p>
          <a:p>
            <a:endParaRPr lang="en-US" sz="1200" b="1" dirty="0"/>
          </a:p>
          <a:p>
            <a:r>
              <a:rPr lang="en-US" sz="1200" b="1" dirty="0" smtClean="0"/>
              <a:t>Opened valve above slave, Moved slave to a bit extended from bottomed out</a:t>
            </a:r>
          </a:p>
          <a:p>
            <a:r>
              <a:rPr lang="en-US" sz="1200" b="1" dirty="0" smtClean="0"/>
              <a:t>Had to open valve above master, extend to limit, then retract to get the distance I needed</a:t>
            </a:r>
          </a:p>
          <a:p>
            <a:endParaRPr lang="en-US" sz="1200" b="1"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28211"/>
            <a:ext cx="4572000" cy="3729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7644"/>
            <a:ext cx="3657600" cy="3091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242929"/>
            <a:ext cx="4572000" cy="3615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4544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307777"/>
          </a:xfrm>
          <a:prstGeom prst="rect">
            <a:avLst/>
          </a:prstGeom>
          <a:noFill/>
        </p:spPr>
        <p:txBody>
          <a:bodyPr wrap="square" rtlCol="0">
            <a:spAutoFit/>
          </a:bodyPr>
          <a:lstStyle/>
          <a:p>
            <a:r>
              <a:rPr lang="en-US" sz="1400" b="1" dirty="0" smtClean="0"/>
              <a:t>DIY Pressure snubbers 01/29/12</a:t>
            </a:r>
          </a:p>
        </p:txBody>
      </p:sp>
      <p:sp>
        <p:nvSpPr>
          <p:cNvPr id="10" name="TextBox 9"/>
          <p:cNvSpPr txBox="1"/>
          <p:nvPr/>
        </p:nvSpPr>
        <p:spPr>
          <a:xfrm>
            <a:off x="-8792" y="282476"/>
            <a:ext cx="9152792" cy="1200329"/>
          </a:xfrm>
          <a:prstGeom prst="rect">
            <a:avLst/>
          </a:prstGeom>
          <a:noFill/>
        </p:spPr>
        <p:txBody>
          <a:bodyPr wrap="square" rtlCol="0">
            <a:spAutoFit/>
          </a:bodyPr>
          <a:lstStyle/>
          <a:p>
            <a:r>
              <a:rPr lang="en-US" sz="1200" dirty="0"/>
              <a:t>grid_3_.</a:t>
            </a:r>
            <a:r>
              <a:rPr lang="en-US" sz="1200" dirty="0" smtClean="0"/>
              <a:t>5790_area_left_over_total_area.AD_PRT</a:t>
            </a:r>
          </a:p>
          <a:p>
            <a:r>
              <a:rPr lang="en-US" sz="1200" dirty="0" smtClean="0"/>
              <a:t>37 holes @ 0.04” (#60 drill bit)</a:t>
            </a:r>
          </a:p>
          <a:p>
            <a:r>
              <a:rPr lang="en-US" sz="1200" dirty="0" smtClean="0"/>
              <a:t>As designed, approximately 42% porous</a:t>
            </a:r>
          </a:p>
          <a:p>
            <a:r>
              <a:rPr lang="en-US" sz="1200" dirty="0" smtClean="0"/>
              <a:t>To be installed at end of long runs of tubing (high point and just </a:t>
            </a:r>
          </a:p>
          <a:p>
            <a:r>
              <a:rPr lang="en-US" sz="1200" dirty="0" smtClean="0"/>
              <a:t>before slave cylinder)</a:t>
            </a:r>
          </a:p>
          <a:p>
            <a:r>
              <a:rPr lang="en-US" sz="1200" dirty="0" smtClean="0"/>
              <a:t>Black plastic clamps will keep them in place inside  the tubing</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241" y="1524000"/>
            <a:ext cx="4018956" cy="2344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6226" t="21522" r="39828" b="44565"/>
          <a:stretch/>
        </p:blipFill>
        <p:spPr bwMode="auto">
          <a:xfrm>
            <a:off x="221867" y="3978531"/>
            <a:ext cx="4605704" cy="2593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82476"/>
            <a:ext cx="2476500" cy="2405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6" name="Picture 2"/>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2440" t="21287" r="25000" b="2843"/>
          <a:stretch/>
        </p:blipFill>
        <p:spPr bwMode="auto">
          <a:xfrm>
            <a:off x="5257800" y="3279643"/>
            <a:ext cx="3276600" cy="3292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9576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01/30/12</a:t>
            </a:r>
          </a:p>
          <a:p>
            <a:r>
              <a:rPr lang="en-US" sz="1200" dirty="0"/>
              <a:t>“</a:t>
            </a:r>
            <a:r>
              <a:rPr lang="en-US" sz="1200" dirty="0" smtClean="0"/>
              <a:t>WaveformOutputTDMS_03c_EncAI.m</a:t>
            </a:r>
            <a:r>
              <a:rPr lang="en-US" sz="1200" dirty="0"/>
              <a:t>”, “</a:t>
            </a:r>
            <a:r>
              <a:rPr lang="en-US" sz="1200" dirty="0" smtClean="0"/>
              <a:t>Master_rev_14d…vi”</a:t>
            </a:r>
          </a:p>
          <a:p>
            <a:r>
              <a:rPr lang="en-US" sz="1200" b="1" dirty="0" smtClean="0"/>
              <a:t>100 Sine wave @ 0.5 </a:t>
            </a:r>
            <a:r>
              <a:rPr lang="en-US" sz="1200" b="1" dirty="0"/>
              <a:t>Hz, </a:t>
            </a:r>
            <a:r>
              <a:rPr lang="en-US" sz="1200" b="1" dirty="0" smtClean="0"/>
              <a:t>6.911mm (master  displacement)</a:t>
            </a:r>
          </a:p>
        </p:txBody>
      </p:sp>
      <p:sp>
        <p:nvSpPr>
          <p:cNvPr id="10" name="TextBox 9"/>
          <p:cNvSpPr txBox="1"/>
          <p:nvPr/>
        </p:nvSpPr>
        <p:spPr>
          <a:xfrm>
            <a:off x="-8792" y="685800"/>
            <a:ext cx="9152792" cy="1384995"/>
          </a:xfrm>
          <a:prstGeom prst="rect">
            <a:avLst/>
          </a:prstGeom>
          <a:noFill/>
        </p:spPr>
        <p:txBody>
          <a:bodyPr wrap="square" rtlCol="0">
            <a:spAutoFit/>
          </a:bodyPr>
          <a:lstStyle/>
          <a:p>
            <a:r>
              <a:rPr lang="en-US" sz="1200" dirty="0" smtClean="0"/>
              <a:t>Filled w/ fresh water, bled lines, pulled vacuum in each section and </a:t>
            </a:r>
          </a:p>
          <a:p>
            <a:r>
              <a:rPr lang="en-US" sz="1200" dirty="0" smtClean="0"/>
              <a:t>saw a lot of air coalescing near high point.</a:t>
            </a:r>
          </a:p>
          <a:p>
            <a:r>
              <a:rPr lang="en-US" sz="1200" dirty="0" smtClean="0"/>
              <a:t>No duct-tape restraining tubing.</a:t>
            </a:r>
          </a:p>
          <a:p>
            <a:endParaRPr lang="en-US" sz="1200" b="1" dirty="0"/>
          </a:p>
          <a:p>
            <a:r>
              <a:rPr lang="en-US" sz="1200" dirty="0" smtClean="0"/>
              <a:t>Left master moving @ 6.911mm, doesn’t really matter.</a:t>
            </a:r>
          </a:p>
          <a:p>
            <a:endParaRPr lang="en-US" sz="1200" b="1" dirty="0" smtClean="0"/>
          </a:p>
          <a:p>
            <a:r>
              <a:rPr lang="en-US" sz="1200" b="1" dirty="0" smtClean="0"/>
              <a:t>Slave intentionally started bottomed-out.</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3810001" cy="3205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42668"/>
            <a:ext cx="4572000" cy="3715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230410"/>
            <a:ext cx="4572000" cy="3627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45372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01/30/12</a:t>
            </a:r>
          </a:p>
          <a:p>
            <a:r>
              <a:rPr lang="en-US" sz="1200" dirty="0"/>
              <a:t>“</a:t>
            </a:r>
            <a:r>
              <a:rPr lang="en-US" sz="1200" dirty="0" smtClean="0"/>
              <a:t>WaveformOutputTDMS_03c_EncAI.m</a:t>
            </a:r>
            <a:r>
              <a:rPr lang="en-US" sz="1200" dirty="0"/>
              <a:t>”, “</a:t>
            </a:r>
            <a:r>
              <a:rPr lang="en-US" sz="1200" dirty="0" smtClean="0"/>
              <a:t>Master_rev_14d…vi”</a:t>
            </a:r>
          </a:p>
          <a:p>
            <a:r>
              <a:rPr lang="en-US" sz="1200" b="1" dirty="0" smtClean="0"/>
              <a:t>250 Sine wave @ 0.5 </a:t>
            </a:r>
            <a:r>
              <a:rPr lang="en-US" sz="1200" b="1" dirty="0"/>
              <a:t>Hz, </a:t>
            </a:r>
            <a:r>
              <a:rPr lang="en-US" sz="1200" b="1" dirty="0" smtClean="0"/>
              <a:t>6.911mm (master  displacement)</a:t>
            </a:r>
          </a:p>
        </p:txBody>
      </p:sp>
      <p:sp>
        <p:nvSpPr>
          <p:cNvPr id="10" name="TextBox 9"/>
          <p:cNvSpPr txBox="1"/>
          <p:nvPr/>
        </p:nvSpPr>
        <p:spPr>
          <a:xfrm>
            <a:off x="-8792" y="685800"/>
            <a:ext cx="9152792" cy="1569660"/>
          </a:xfrm>
          <a:prstGeom prst="rect">
            <a:avLst/>
          </a:prstGeom>
          <a:noFill/>
        </p:spPr>
        <p:txBody>
          <a:bodyPr wrap="square" rtlCol="0">
            <a:spAutoFit/>
          </a:bodyPr>
          <a:lstStyle/>
          <a:p>
            <a:r>
              <a:rPr lang="en-US" sz="1200" dirty="0" smtClean="0"/>
              <a:t>Same water as previous, run ~ 5 minutes later.  Opened high-point and slave valves to equalize pressure.</a:t>
            </a:r>
          </a:p>
          <a:p>
            <a:r>
              <a:rPr lang="en-US" sz="1200" dirty="0" smtClean="0"/>
              <a:t>No duct-tape restraining tubing.</a:t>
            </a:r>
          </a:p>
          <a:p>
            <a:endParaRPr lang="en-US" sz="1200" b="1" dirty="0"/>
          </a:p>
          <a:p>
            <a:r>
              <a:rPr lang="en-US" sz="1200" dirty="0" smtClean="0"/>
              <a:t>Left master moving @ 6.911mm, doesn’t really matter.</a:t>
            </a:r>
          </a:p>
          <a:p>
            <a:endParaRPr lang="en-US" sz="1200" b="1" dirty="0"/>
          </a:p>
          <a:p>
            <a:r>
              <a:rPr lang="en-US" sz="1200" b="1" dirty="0" smtClean="0"/>
              <a:t>Opened valve above slave, Moved slave to a bit extended from bottomed out</a:t>
            </a:r>
          </a:p>
          <a:p>
            <a:endParaRPr lang="en-US" sz="1200" b="1" dirty="0"/>
          </a:p>
          <a:p>
            <a:r>
              <a:rPr lang="en-US" sz="1200" b="1" dirty="0" smtClean="0"/>
              <a:t>Accidentally went for 250 cycles instead of 100 (only analyze first 100).</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1" y="0"/>
            <a:ext cx="3657600" cy="3077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63077"/>
            <a:ext cx="4572000" cy="3694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256887"/>
            <a:ext cx="4572000" cy="360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3126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01/30/12</a:t>
            </a:r>
          </a:p>
          <a:p>
            <a:r>
              <a:rPr lang="en-US" sz="1200" dirty="0"/>
              <a:t>“</a:t>
            </a:r>
            <a:r>
              <a:rPr lang="en-US" sz="1200" dirty="0" smtClean="0"/>
              <a:t>WaveformOutputTDMS_03c_EncAI.m</a:t>
            </a:r>
            <a:r>
              <a:rPr lang="en-US" sz="1200" dirty="0"/>
              <a:t>”, “</a:t>
            </a:r>
            <a:r>
              <a:rPr lang="en-US" sz="1200" dirty="0" smtClean="0"/>
              <a:t>Master_rev_14d…vi”</a:t>
            </a:r>
          </a:p>
          <a:p>
            <a:r>
              <a:rPr lang="en-US" sz="1200" b="1" dirty="0" smtClean="0"/>
              <a:t>250 Sine wave @ 0.5 </a:t>
            </a:r>
            <a:r>
              <a:rPr lang="en-US" sz="1200" b="1" dirty="0"/>
              <a:t>Hz, </a:t>
            </a:r>
            <a:r>
              <a:rPr lang="en-US" sz="1200" b="1" dirty="0" smtClean="0"/>
              <a:t>6.911mm (master  displacement)</a:t>
            </a:r>
          </a:p>
        </p:txBody>
      </p:sp>
      <p:sp>
        <p:nvSpPr>
          <p:cNvPr id="10" name="TextBox 9"/>
          <p:cNvSpPr txBox="1"/>
          <p:nvPr/>
        </p:nvSpPr>
        <p:spPr>
          <a:xfrm>
            <a:off x="-8792" y="685800"/>
            <a:ext cx="9152792" cy="1569660"/>
          </a:xfrm>
          <a:prstGeom prst="rect">
            <a:avLst/>
          </a:prstGeom>
          <a:noFill/>
        </p:spPr>
        <p:txBody>
          <a:bodyPr wrap="square" rtlCol="0">
            <a:spAutoFit/>
          </a:bodyPr>
          <a:lstStyle/>
          <a:p>
            <a:r>
              <a:rPr lang="en-US" sz="1200" dirty="0" smtClean="0"/>
              <a:t>Same water as previous, run ~ 5 minutes later.  Opened high-point and slave valves to equalize pressure.</a:t>
            </a:r>
          </a:p>
          <a:p>
            <a:r>
              <a:rPr lang="en-US" sz="1200" dirty="0" smtClean="0"/>
              <a:t>No duct-tape restraining tubing.</a:t>
            </a:r>
          </a:p>
          <a:p>
            <a:endParaRPr lang="en-US" sz="1200" b="1" dirty="0"/>
          </a:p>
          <a:p>
            <a:r>
              <a:rPr lang="en-US" sz="1200" dirty="0" smtClean="0"/>
              <a:t>Left master moving @ 6.911mm, doesn’t really matter.</a:t>
            </a:r>
          </a:p>
          <a:p>
            <a:endParaRPr lang="en-US" sz="1200" b="1" dirty="0"/>
          </a:p>
          <a:p>
            <a:r>
              <a:rPr lang="en-US" sz="1200" b="1" dirty="0" smtClean="0"/>
              <a:t>Re-bottomed out slave, to ensure that 1</a:t>
            </a:r>
            <a:r>
              <a:rPr lang="en-US" sz="1200" b="1" baseline="30000" dirty="0" smtClean="0"/>
              <a:t>st</a:t>
            </a:r>
            <a:r>
              <a:rPr lang="en-US" sz="1200" b="1" dirty="0" smtClean="0"/>
              <a:t> run vs. 3</a:t>
            </a:r>
            <a:r>
              <a:rPr lang="en-US" sz="1200" b="1" baseline="30000" dirty="0" smtClean="0"/>
              <a:t>rd</a:t>
            </a:r>
            <a:r>
              <a:rPr lang="en-US" sz="1200" b="1" dirty="0" smtClean="0"/>
              <a:t> run differences are minimal.</a:t>
            </a:r>
          </a:p>
          <a:p>
            <a:endParaRPr lang="en-US" sz="1200" b="1" dirty="0"/>
          </a:p>
          <a:p>
            <a:r>
              <a:rPr lang="en-US" sz="1200" b="1" dirty="0" smtClean="0"/>
              <a:t>Due to incremental CCW before each test, this test might have hit the CCW limiter on the top end.</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0"/>
            <a:ext cx="3657600" cy="3131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5559"/>
            <a:ext cx="4572000" cy="3742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232235"/>
            <a:ext cx="4572000" cy="362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0516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01/30/12</a:t>
            </a:r>
          </a:p>
          <a:p>
            <a:r>
              <a:rPr lang="en-US" sz="1200" dirty="0"/>
              <a:t>“</a:t>
            </a:r>
            <a:r>
              <a:rPr lang="en-US" sz="1200" dirty="0" smtClean="0"/>
              <a:t>WaveformOutputTDMS_03c_EncAI.m</a:t>
            </a:r>
            <a:r>
              <a:rPr lang="en-US" sz="1200" dirty="0"/>
              <a:t>”, “</a:t>
            </a:r>
            <a:r>
              <a:rPr lang="en-US" sz="1200" dirty="0" smtClean="0"/>
              <a:t>Master_rev_14d…vi”</a:t>
            </a:r>
          </a:p>
          <a:p>
            <a:r>
              <a:rPr lang="en-US" sz="1200" b="1" dirty="0" smtClean="0"/>
              <a:t>250 Sine wave @ 0.5 </a:t>
            </a:r>
            <a:r>
              <a:rPr lang="en-US" sz="1200" b="1" dirty="0"/>
              <a:t>Hz, </a:t>
            </a:r>
            <a:r>
              <a:rPr lang="en-US" sz="1200" b="1" dirty="0" smtClean="0"/>
              <a:t>6.911mm (master  displacement)</a:t>
            </a:r>
          </a:p>
        </p:txBody>
      </p:sp>
      <p:sp>
        <p:nvSpPr>
          <p:cNvPr id="10" name="TextBox 9"/>
          <p:cNvSpPr txBox="1"/>
          <p:nvPr/>
        </p:nvSpPr>
        <p:spPr>
          <a:xfrm>
            <a:off x="-8792" y="685800"/>
            <a:ext cx="5266592" cy="2492990"/>
          </a:xfrm>
          <a:prstGeom prst="rect">
            <a:avLst/>
          </a:prstGeom>
          <a:noFill/>
        </p:spPr>
        <p:txBody>
          <a:bodyPr wrap="square" rtlCol="0">
            <a:spAutoFit/>
          </a:bodyPr>
          <a:lstStyle/>
          <a:p>
            <a:r>
              <a:rPr lang="en-US" sz="1200" dirty="0" smtClean="0"/>
              <a:t>Same water as previous, run ~ 15 minutes later.  Opened high-point and slave valves to equalize pressure.</a:t>
            </a:r>
          </a:p>
          <a:p>
            <a:r>
              <a:rPr lang="en-US" sz="1200" dirty="0" smtClean="0"/>
              <a:t>No duct-tape restraining tubing.</a:t>
            </a:r>
          </a:p>
          <a:p>
            <a:endParaRPr lang="en-US" sz="1200" b="1" dirty="0"/>
          </a:p>
          <a:p>
            <a:r>
              <a:rPr lang="en-US" sz="1200" dirty="0" smtClean="0"/>
              <a:t>Left master moving @ 6.911mm, doesn’t really matter.</a:t>
            </a:r>
          </a:p>
          <a:p>
            <a:endParaRPr lang="en-US" sz="1200" b="1" dirty="0"/>
          </a:p>
          <a:p>
            <a:r>
              <a:rPr lang="en-US" sz="1200" b="1" dirty="0" smtClean="0"/>
              <a:t>Extended master all the way with open valves, re-backed off the full distance.</a:t>
            </a:r>
          </a:p>
          <a:p>
            <a:endParaRPr lang="en-US" sz="1200" b="1" dirty="0" smtClean="0"/>
          </a:p>
          <a:p>
            <a:r>
              <a:rPr lang="en-US" sz="1200" b="1" dirty="0" smtClean="0"/>
              <a:t>Extended the slave a lot (~XXX mm), further than ever before, </a:t>
            </a:r>
          </a:p>
          <a:p>
            <a:r>
              <a:rPr lang="en-US" sz="1200" b="1" dirty="0" smtClean="0"/>
              <a:t>then just like all other tests this morning I readjusted slave so that load cell read about 7N</a:t>
            </a:r>
          </a:p>
          <a:p>
            <a:r>
              <a:rPr lang="en-US" sz="1200" b="1" dirty="0" smtClean="0"/>
              <a:t>incremented actuator forward at 0.01mm until LVDT showed 0.05mm of movement</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0"/>
            <a:ext cx="3657600" cy="3107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15559"/>
            <a:ext cx="4572000" cy="3742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234071"/>
            <a:ext cx="4572000" cy="3623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0927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0"/>
            <a:ext cx="2057400" cy="1740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480" y="1654147"/>
            <a:ext cx="3017520" cy="253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 y="0"/>
            <a:ext cx="9144000" cy="307777"/>
          </a:xfrm>
          <a:prstGeom prst="rect">
            <a:avLst/>
          </a:prstGeom>
          <a:noFill/>
        </p:spPr>
        <p:txBody>
          <a:bodyPr wrap="square" rtlCol="0">
            <a:spAutoFit/>
          </a:bodyPr>
          <a:lstStyle/>
          <a:p>
            <a:r>
              <a:rPr lang="en-US" sz="1400" b="1" dirty="0" smtClean="0"/>
              <a:t>Displacement testing 01/30/12</a:t>
            </a:r>
          </a:p>
        </p:txBody>
      </p:sp>
      <p:sp>
        <p:nvSpPr>
          <p:cNvPr id="10" name="TextBox 9"/>
          <p:cNvSpPr txBox="1"/>
          <p:nvPr/>
        </p:nvSpPr>
        <p:spPr>
          <a:xfrm>
            <a:off x="-8792" y="271165"/>
            <a:ext cx="9152792" cy="1384995"/>
          </a:xfrm>
          <a:prstGeom prst="rect">
            <a:avLst/>
          </a:prstGeom>
          <a:noFill/>
        </p:spPr>
        <p:txBody>
          <a:bodyPr wrap="square" rtlCol="0">
            <a:spAutoFit/>
          </a:bodyPr>
          <a:lstStyle/>
          <a:p>
            <a:r>
              <a:rPr lang="en-US" sz="1200" dirty="0" smtClean="0"/>
              <a:t>Times shifted various amount to avoid data overlap. </a:t>
            </a:r>
            <a:r>
              <a:rPr lang="en-US" sz="1200" b="1" dirty="0" smtClean="0"/>
              <a:t> </a:t>
            </a:r>
          </a:p>
          <a:p>
            <a:r>
              <a:rPr lang="en-US" sz="1200" b="1" dirty="0" smtClean="0"/>
              <a:t>SHAPE OF CURVES AND LOCAL MINIMA/MAXIMA ARE WHAT PLOTS CONVEY</a:t>
            </a:r>
          </a:p>
          <a:p>
            <a:endParaRPr lang="en-US" sz="1200" b="1" dirty="0"/>
          </a:p>
          <a:p>
            <a:r>
              <a:rPr lang="en-US" sz="1200" b="1" dirty="0" smtClean="0"/>
              <a:t>Conclusions</a:t>
            </a:r>
          </a:p>
          <a:p>
            <a:pPr marL="171450" indent="-171450">
              <a:buFont typeface="Arial" pitchFamily="34" charset="0"/>
              <a:buChar char="•"/>
            </a:pPr>
            <a:r>
              <a:rPr lang="en-US" sz="1200" dirty="0" smtClean="0"/>
              <a:t>Initial bottomed-out test (00, blue) shows greatest spike after starting extension from disp. = 0</a:t>
            </a:r>
          </a:p>
          <a:p>
            <a:pPr marL="171450" indent="-171450">
              <a:buFont typeface="Arial" pitchFamily="34" charset="0"/>
              <a:buChar char="•"/>
            </a:pPr>
            <a:r>
              <a:rPr lang="en-US" sz="1200" dirty="0" smtClean="0"/>
              <a:t>Initial bottomed-out also shows greatest negative pressure at disp. = 0</a:t>
            </a:r>
          </a:p>
          <a:p>
            <a:pPr marL="171450" indent="-171450">
              <a:buFont typeface="Arial" pitchFamily="34" charset="0"/>
              <a:buChar char="•"/>
            </a:pPr>
            <a:r>
              <a:rPr lang="en-US" sz="1200" b="1" dirty="0" smtClean="0"/>
              <a:t>Continue to start w/ slave extended by ~ 0.5mm.</a:t>
            </a:r>
          </a:p>
        </p:txBody>
      </p:sp>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8480" y="1654150"/>
            <a:ext cx="3017520" cy="2536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654147"/>
            <a:ext cx="3017520" cy="2536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a:xfrm>
            <a:off x="8127022" y="381001"/>
            <a:ext cx="178777" cy="12497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965223" y="404446"/>
            <a:ext cx="178777" cy="12497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239000" y="307777"/>
            <a:ext cx="178777" cy="1249700"/>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60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8480" y="4308502"/>
            <a:ext cx="3017520" cy="2549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92" y="4321802"/>
            <a:ext cx="3017520" cy="2536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8"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6480" y="4328160"/>
            <a:ext cx="3017520" cy="252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81000" y="4419600"/>
            <a:ext cx="914400" cy="123111"/>
          </a:xfrm>
          <a:prstGeom prst="rect">
            <a:avLst/>
          </a:prstGeom>
          <a:solidFill>
            <a:srgbClr val="FFFFFF"/>
          </a:solidFill>
        </p:spPr>
        <p:txBody>
          <a:bodyPr wrap="square" lIns="0" tIns="0" rIns="0" bIns="0" rtlCol="0">
            <a:spAutoFit/>
          </a:bodyPr>
          <a:lstStyle/>
          <a:p>
            <a:pPr algn="ctr"/>
            <a:r>
              <a:rPr lang="en-US" sz="800" b="1" dirty="0" smtClean="0"/>
              <a:t>Load Cell comparison</a:t>
            </a:r>
            <a:endParaRPr lang="en-US" sz="800" b="1" dirty="0"/>
          </a:p>
        </p:txBody>
      </p:sp>
      <p:sp>
        <p:nvSpPr>
          <p:cNvPr id="17" name="TextBox 16"/>
          <p:cNvSpPr txBox="1"/>
          <p:nvPr/>
        </p:nvSpPr>
        <p:spPr>
          <a:xfrm>
            <a:off x="3505200" y="4419600"/>
            <a:ext cx="914400" cy="123111"/>
          </a:xfrm>
          <a:prstGeom prst="rect">
            <a:avLst/>
          </a:prstGeom>
          <a:solidFill>
            <a:srgbClr val="FFFFFF"/>
          </a:solidFill>
        </p:spPr>
        <p:txBody>
          <a:bodyPr wrap="square" lIns="0" tIns="0" rIns="0" bIns="0" rtlCol="0">
            <a:spAutoFit/>
          </a:bodyPr>
          <a:lstStyle/>
          <a:p>
            <a:pPr algn="ctr"/>
            <a:r>
              <a:rPr lang="en-US" sz="800" b="1" dirty="0" smtClean="0"/>
              <a:t>Load Cell comparison</a:t>
            </a:r>
            <a:endParaRPr lang="en-US" sz="800" b="1" dirty="0"/>
          </a:p>
        </p:txBody>
      </p:sp>
      <p:sp>
        <p:nvSpPr>
          <p:cNvPr id="18" name="TextBox 17"/>
          <p:cNvSpPr txBox="1"/>
          <p:nvPr/>
        </p:nvSpPr>
        <p:spPr>
          <a:xfrm>
            <a:off x="6553200" y="4419600"/>
            <a:ext cx="914400" cy="123111"/>
          </a:xfrm>
          <a:prstGeom prst="rect">
            <a:avLst/>
          </a:prstGeom>
          <a:solidFill>
            <a:srgbClr val="FFFFFF"/>
          </a:solidFill>
        </p:spPr>
        <p:txBody>
          <a:bodyPr wrap="square" lIns="0" tIns="0" rIns="0" bIns="0" rtlCol="0">
            <a:spAutoFit/>
          </a:bodyPr>
          <a:lstStyle/>
          <a:p>
            <a:pPr algn="ctr"/>
            <a:r>
              <a:rPr lang="en-US" sz="800" b="1" dirty="0" smtClean="0"/>
              <a:t>Load Cell comparison</a:t>
            </a:r>
            <a:endParaRPr lang="en-US" sz="800" b="1" dirty="0"/>
          </a:p>
        </p:txBody>
      </p:sp>
    </p:spTree>
    <p:extLst>
      <p:ext uri="{BB962C8B-B14F-4D97-AF65-F5344CB8AC3E}">
        <p14:creationId xmlns:p14="http://schemas.microsoft.com/office/powerpoint/2010/main" val="290702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307777"/>
          </a:xfrm>
          <a:prstGeom prst="rect">
            <a:avLst/>
          </a:prstGeom>
          <a:noFill/>
        </p:spPr>
        <p:txBody>
          <a:bodyPr wrap="square" rtlCol="0">
            <a:spAutoFit/>
          </a:bodyPr>
          <a:lstStyle/>
          <a:p>
            <a:r>
              <a:rPr lang="en-US" sz="1400" b="1" dirty="0" smtClean="0"/>
              <a:t>Pressure snubber testing 01/30/12</a:t>
            </a:r>
          </a:p>
        </p:txBody>
      </p:sp>
      <p:sp>
        <p:nvSpPr>
          <p:cNvPr id="10" name="TextBox 9"/>
          <p:cNvSpPr txBox="1"/>
          <p:nvPr/>
        </p:nvSpPr>
        <p:spPr>
          <a:xfrm>
            <a:off x="-11723" y="307777"/>
            <a:ext cx="9152792" cy="3477875"/>
          </a:xfrm>
          <a:prstGeom prst="rect">
            <a:avLst/>
          </a:prstGeom>
          <a:noFill/>
        </p:spPr>
        <p:txBody>
          <a:bodyPr wrap="square" rtlCol="0">
            <a:spAutoFit/>
          </a:bodyPr>
          <a:lstStyle/>
          <a:p>
            <a:r>
              <a:rPr lang="en-US" sz="1000" dirty="0" smtClean="0"/>
              <a:t>Because it doesn’t seem to be too far off, use actuator displacement </a:t>
            </a:r>
            <a:r>
              <a:rPr lang="en-US" sz="1000" dirty="0"/>
              <a:t>of  </a:t>
            </a:r>
            <a:r>
              <a:rPr lang="en-US" sz="1000" dirty="0" smtClean="0"/>
              <a:t>6.911000</a:t>
            </a:r>
          </a:p>
          <a:p>
            <a:r>
              <a:rPr lang="en-US" sz="1000" dirty="0" smtClean="0"/>
              <a:t>Run 3 simulated annealing optimizations, starting with broad bounds and narrowing based on 1</a:t>
            </a:r>
            <a:r>
              <a:rPr lang="en-US" sz="1000" baseline="30000" dirty="0" smtClean="0"/>
              <a:t>st</a:t>
            </a:r>
            <a:r>
              <a:rPr lang="en-US" sz="1000" dirty="0" smtClean="0"/>
              <a:t> results, and trying multiple starting points.</a:t>
            </a:r>
            <a:endParaRPr lang="en-US" sz="1000" dirty="0"/>
          </a:p>
          <a:p>
            <a:endParaRPr lang="en-US" sz="1000" dirty="0" smtClean="0"/>
          </a:p>
          <a:p>
            <a:r>
              <a:rPr lang="en-US" sz="1000" b="1" dirty="0" smtClean="0"/>
              <a:t>mm/sec</a:t>
            </a:r>
            <a:r>
              <a:rPr lang="en-US" sz="1000" b="1" dirty="0"/>
              <a:t>	</a:t>
            </a:r>
            <a:r>
              <a:rPr lang="en-US" sz="1000" b="1" dirty="0" smtClean="0"/>
              <a:t>Acc.		Vel.		RMS</a:t>
            </a:r>
          </a:p>
          <a:p>
            <a:r>
              <a:rPr lang="en-US" sz="1000" b="1" dirty="0" smtClean="0"/>
              <a:t>0.1 Hz</a:t>
            </a:r>
            <a:r>
              <a:rPr lang="en-US" sz="1000" dirty="0"/>
              <a:t>:</a:t>
            </a:r>
            <a:r>
              <a:rPr lang="en-US" sz="1000" dirty="0" smtClean="0"/>
              <a:t>	1.0559945795790424</a:t>
            </a:r>
            <a:r>
              <a:rPr lang="en-US" sz="1000" dirty="0"/>
              <a:t>	2.211466885071977	</a:t>
            </a:r>
            <a:r>
              <a:rPr lang="en-US" sz="1000" dirty="0" smtClean="0"/>
              <a:t>0.17199553367867745</a:t>
            </a:r>
          </a:p>
          <a:p>
            <a:r>
              <a:rPr lang="en-US" sz="1000" dirty="0"/>
              <a:t>	1.263957463795869	2.041862022056684	</a:t>
            </a:r>
            <a:r>
              <a:rPr lang="en-US" sz="1000" dirty="0" smtClean="0"/>
              <a:t>0.025259352169373295</a:t>
            </a:r>
          </a:p>
          <a:p>
            <a:r>
              <a:rPr lang="en-US" sz="1000" b="1" dirty="0"/>
              <a:t>	1.2441476569609413	2.066349727284884	</a:t>
            </a:r>
            <a:r>
              <a:rPr lang="en-US" sz="1000" b="1" dirty="0" smtClean="0"/>
              <a:t>0.02412927501265966</a:t>
            </a:r>
          </a:p>
          <a:p>
            <a:endParaRPr lang="en-US" sz="1000" dirty="0"/>
          </a:p>
          <a:p>
            <a:r>
              <a:rPr lang="en-US" sz="1000" b="1" dirty="0" smtClean="0"/>
              <a:t>0.5 Hz:</a:t>
            </a:r>
            <a:r>
              <a:rPr lang="en-US" sz="1000" b="1" dirty="0"/>
              <a:t>	</a:t>
            </a:r>
            <a:r>
              <a:rPr lang="en-US" sz="1000" dirty="0"/>
              <a:t>31.723992346009123	10.237746152343611	</a:t>
            </a:r>
            <a:r>
              <a:rPr lang="en-US" sz="1000" dirty="0" smtClean="0"/>
              <a:t>0.026430259438941114</a:t>
            </a:r>
          </a:p>
          <a:p>
            <a:r>
              <a:rPr lang="en-US" sz="1000" b="1" dirty="0"/>
              <a:t>	31.148930228810094	10.340777249044171	</a:t>
            </a:r>
            <a:r>
              <a:rPr lang="en-US" sz="1000" b="1" dirty="0" smtClean="0"/>
              <a:t>0.023392165137497332</a:t>
            </a:r>
          </a:p>
          <a:p>
            <a:r>
              <a:rPr lang="en-US" sz="1000" dirty="0"/>
              <a:t>	30.428670267669087	10.4532784404329	</a:t>
            </a:r>
            <a:r>
              <a:rPr lang="en-US" sz="1000" dirty="0" smtClean="0"/>
              <a:t>0.0301536087848017</a:t>
            </a:r>
          </a:p>
          <a:p>
            <a:endParaRPr lang="en-US" sz="1000" dirty="0"/>
          </a:p>
          <a:p>
            <a:r>
              <a:rPr lang="en-US" sz="1000" b="1" dirty="0" smtClean="0"/>
              <a:t>1.0 </a:t>
            </a:r>
            <a:r>
              <a:rPr lang="en-US" sz="1000" b="1" dirty="0"/>
              <a:t>Hz:</a:t>
            </a:r>
            <a:r>
              <a:rPr lang="en-US" sz="1000" dirty="0"/>
              <a:t>	129.46507112570106	20.320501858273147	</a:t>
            </a:r>
            <a:r>
              <a:rPr lang="en-US" sz="1000" dirty="0" smtClean="0"/>
              <a:t>0.03332483359699983</a:t>
            </a:r>
            <a:r>
              <a:rPr lang="en-US" sz="1000" b="1" dirty="0"/>
              <a:t>	124.63155075498769	20.70190496503484	</a:t>
            </a:r>
            <a:r>
              <a:rPr lang="en-US" sz="1000" b="1" dirty="0" smtClean="0"/>
              <a:t>0.023663408794515218</a:t>
            </a:r>
          </a:p>
          <a:p>
            <a:r>
              <a:rPr lang="en-US" sz="1000" dirty="0"/>
              <a:t>	126.74085280119489	20.439487026785944	</a:t>
            </a:r>
            <a:r>
              <a:rPr lang="en-US" sz="1000" dirty="0" smtClean="0"/>
              <a:t>0.025136908690561073</a:t>
            </a:r>
          </a:p>
          <a:p>
            <a:endParaRPr lang="en-US" sz="1000" dirty="0"/>
          </a:p>
          <a:p>
            <a:r>
              <a:rPr lang="en-US" sz="1000" dirty="0" smtClean="0"/>
              <a:t>Choose lowest RMS values </a:t>
            </a:r>
            <a:r>
              <a:rPr lang="en-US" sz="1000" b="1" dirty="0" smtClean="0"/>
              <a:t>(bolded above)</a:t>
            </a:r>
            <a:r>
              <a:rPr lang="en-US" sz="1000" dirty="0" smtClean="0"/>
              <a:t>, convert to revs/sec values for Q-programmer</a:t>
            </a:r>
          </a:p>
          <a:p>
            <a:r>
              <a:rPr lang="en-US" sz="1000" b="1" dirty="0" smtClean="0"/>
              <a:t>Rev/sec</a:t>
            </a:r>
            <a:r>
              <a:rPr lang="en-US" sz="1000" b="1" dirty="0"/>
              <a:t>	Acc.	</a:t>
            </a:r>
            <a:r>
              <a:rPr lang="en-US" sz="1000" b="1" dirty="0" smtClean="0"/>
              <a:t>	Vel</a:t>
            </a:r>
            <a:r>
              <a:rPr lang="en-US" sz="1000" b="1" dirty="0"/>
              <a:t>.		</a:t>
            </a:r>
            <a:endParaRPr lang="en-US" sz="1000" b="1" dirty="0" smtClean="0"/>
          </a:p>
          <a:p>
            <a:r>
              <a:rPr lang="en-US" sz="1000" b="1" dirty="0" smtClean="0"/>
              <a:t>0.1 </a:t>
            </a:r>
            <a:r>
              <a:rPr lang="en-US" sz="1000" b="1" dirty="0"/>
              <a:t>Hz</a:t>
            </a:r>
            <a:r>
              <a:rPr lang="en-US" sz="1000" dirty="0"/>
              <a:t>:	</a:t>
            </a:r>
            <a:r>
              <a:rPr lang="en-US" sz="1000" dirty="0" smtClean="0"/>
              <a:t>0.78371506		1.301637623</a:t>
            </a:r>
            <a:endParaRPr lang="en-US" sz="1000" dirty="0"/>
          </a:p>
          <a:p>
            <a:r>
              <a:rPr lang="en-US" sz="1000" b="1" dirty="0" smtClean="0"/>
              <a:t>0.5 </a:t>
            </a:r>
            <a:r>
              <a:rPr lang="en-US" sz="1000" b="1" dirty="0"/>
              <a:t>Hz:	</a:t>
            </a:r>
            <a:r>
              <a:rPr lang="en-US" sz="1000" dirty="0" smtClean="0"/>
              <a:t>19.62137337		6.513875432</a:t>
            </a:r>
            <a:endParaRPr lang="en-US" sz="1000" dirty="0"/>
          </a:p>
          <a:p>
            <a:r>
              <a:rPr lang="en-US" sz="1000" b="1" dirty="0" smtClean="0"/>
              <a:t>1.0 </a:t>
            </a:r>
            <a:r>
              <a:rPr lang="en-US" sz="1000" b="1" dirty="0"/>
              <a:t>Hz:</a:t>
            </a:r>
            <a:r>
              <a:rPr lang="en-US" sz="1000" dirty="0"/>
              <a:t>	</a:t>
            </a:r>
            <a:r>
              <a:rPr lang="en-US" sz="1000" dirty="0" smtClean="0"/>
              <a:t>78.50806347		13.04057006</a:t>
            </a:r>
          </a:p>
          <a:p>
            <a:r>
              <a:rPr lang="en-US" sz="1000" dirty="0" smtClean="0"/>
              <a:t>At beginning, did 0-&gt; 5mm, pause, then 5 -&gt; 10mm at </a:t>
            </a:r>
            <a:r>
              <a:rPr lang="en-US" sz="1000" dirty="0" err="1" smtClean="0"/>
              <a:t>acc</a:t>
            </a:r>
            <a:r>
              <a:rPr lang="en-US" sz="1000" dirty="0" smtClean="0"/>
              <a:t>=2000rev/s/s, </a:t>
            </a:r>
            <a:r>
              <a:rPr lang="en-US" sz="1000" dirty="0" err="1" smtClean="0"/>
              <a:t>vel</a:t>
            </a:r>
            <a:r>
              <a:rPr lang="en-US" sz="1000" dirty="0" smtClean="0"/>
              <a:t>=8.7839</a:t>
            </a:r>
            <a:r>
              <a:rPr lang="en-US" sz="1000" dirty="0"/>
              <a:t> </a:t>
            </a:r>
            <a:r>
              <a:rPr lang="en-US" sz="1000" dirty="0" smtClean="0"/>
              <a:t>rev/s, correlates to same displacement 1.0 Hz triangle wave</a:t>
            </a:r>
            <a:endParaRPr lang="en-US" sz="1000" dirty="0"/>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962400"/>
            <a:ext cx="8429625"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85800" y="4726632"/>
            <a:ext cx="685800" cy="369332"/>
          </a:xfrm>
          <a:prstGeom prst="rect">
            <a:avLst/>
          </a:prstGeom>
          <a:solidFill>
            <a:srgbClr val="FFFFFF">
              <a:alpha val="72941"/>
            </a:srgbClr>
          </a:solidFill>
        </p:spPr>
        <p:txBody>
          <a:bodyPr wrap="square" lIns="0" tIns="0" rIns="0" bIns="0" rtlCol="0">
            <a:spAutoFit/>
          </a:bodyPr>
          <a:lstStyle>
            <a:defPPr>
              <a:defRPr lang="en-US"/>
            </a:defPPr>
            <a:lvl1pPr algn="ctr">
              <a:defRPr sz="1200" b="1"/>
            </a:lvl1pPr>
          </a:lstStyle>
          <a:p>
            <a:r>
              <a:rPr lang="en-US" dirty="0"/>
              <a:t>Fast Step Response</a:t>
            </a:r>
          </a:p>
        </p:txBody>
      </p:sp>
      <p:sp>
        <p:nvSpPr>
          <p:cNvPr id="7" name="TextBox 6"/>
          <p:cNvSpPr txBox="1"/>
          <p:nvPr/>
        </p:nvSpPr>
        <p:spPr>
          <a:xfrm>
            <a:off x="2209800" y="4714909"/>
            <a:ext cx="609600" cy="553998"/>
          </a:xfrm>
          <a:prstGeom prst="rect">
            <a:avLst/>
          </a:prstGeom>
          <a:solidFill>
            <a:srgbClr val="FFFFFF">
              <a:alpha val="72941"/>
            </a:srgbClr>
          </a:solidFill>
        </p:spPr>
        <p:txBody>
          <a:bodyPr wrap="square" lIns="0" tIns="0" rIns="0" bIns="0" rtlCol="0">
            <a:spAutoFit/>
          </a:bodyPr>
          <a:lstStyle>
            <a:defPPr>
              <a:defRPr lang="en-US"/>
            </a:defPPr>
            <a:lvl1pPr algn="ctr">
              <a:defRPr sz="1200" b="1"/>
            </a:lvl1pPr>
          </a:lstStyle>
          <a:p>
            <a:r>
              <a:rPr lang="en-US" dirty="0"/>
              <a:t>10x</a:t>
            </a:r>
          </a:p>
          <a:p>
            <a:r>
              <a:rPr lang="en-US" dirty="0"/>
              <a:t>0.1 Hz Sine</a:t>
            </a:r>
          </a:p>
        </p:txBody>
      </p:sp>
      <p:sp>
        <p:nvSpPr>
          <p:cNvPr id="9" name="TextBox 8"/>
          <p:cNvSpPr txBox="1"/>
          <p:nvPr/>
        </p:nvSpPr>
        <p:spPr>
          <a:xfrm>
            <a:off x="5486400" y="4726632"/>
            <a:ext cx="533400" cy="553998"/>
          </a:xfrm>
          <a:prstGeom prst="rect">
            <a:avLst/>
          </a:prstGeom>
          <a:solidFill>
            <a:srgbClr val="FFFFFF">
              <a:alpha val="72941"/>
            </a:srgbClr>
          </a:solidFill>
        </p:spPr>
        <p:txBody>
          <a:bodyPr wrap="square" lIns="0" tIns="0" rIns="0" bIns="0" rtlCol="0">
            <a:spAutoFit/>
          </a:bodyPr>
          <a:lstStyle>
            <a:defPPr>
              <a:defRPr lang="en-US"/>
            </a:defPPr>
            <a:lvl1pPr algn="ctr">
              <a:defRPr sz="1200" b="1"/>
            </a:lvl1pPr>
          </a:lstStyle>
          <a:p>
            <a:r>
              <a:rPr lang="en-US" dirty="0"/>
              <a:t>50x</a:t>
            </a:r>
          </a:p>
          <a:p>
            <a:r>
              <a:rPr lang="en-US" dirty="0"/>
              <a:t>0.5 Hz Sine</a:t>
            </a:r>
          </a:p>
        </p:txBody>
      </p:sp>
      <p:sp>
        <p:nvSpPr>
          <p:cNvPr id="11" name="TextBox 10"/>
          <p:cNvSpPr txBox="1"/>
          <p:nvPr/>
        </p:nvSpPr>
        <p:spPr>
          <a:xfrm>
            <a:off x="7543800" y="4743518"/>
            <a:ext cx="533400" cy="553998"/>
          </a:xfrm>
          <a:prstGeom prst="rect">
            <a:avLst/>
          </a:prstGeom>
          <a:solidFill>
            <a:srgbClr val="FFFFFF">
              <a:alpha val="72941"/>
            </a:srgbClr>
          </a:solidFill>
        </p:spPr>
        <p:txBody>
          <a:bodyPr wrap="square" lIns="0" tIns="0" rIns="0" bIns="0" rtlCol="0">
            <a:spAutoFit/>
          </a:bodyPr>
          <a:lstStyle/>
          <a:p>
            <a:pPr algn="ctr"/>
            <a:r>
              <a:rPr lang="en-US" sz="1200" b="1" dirty="0"/>
              <a:t>5</a:t>
            </a:r>
            <a:r>
              <a:rPr lang="en-US" sz="1200" b="1" dirty="0" smtClean="0"/>
              <a:t>0x</a:t>
            </a:r>
          </a:p>
          <a:p>
            <a:pPr algn="ctr"/>
            <a:r>
              <a:rPr lang="en-US" sz="1200" b="1" dirty="0" smtClean="0"/>
              <a:t>1.0 Hz Sine</a:t>
            </a:r>
          </a:p>
        </p:txBody>
      </p:sp>
    </p:spTree>
    <p:extLst>
      <p:ext uri="{BB962C8B-B14F-4D97-AF65-F5344CB8AC3E}">
        <p14:creationId xmlns:p14="http://schemas.microsoft.com/office/powerpoint/2010/main" val="1846609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307777"/>
          </a:xfrm>
          <a:prstGeom prst="rect">
            <a:avLst/>
          </a:prstGeom>
          <a:noFill/>
        </p:spPr>
        <p:txBody>
          <a:bodyPr wrap="square" rtlCol="0">
            <a:spAutoFit/>
          </a:bodyPr>
          <a:lstStyle/>
          <a:p>
            <a:r>
              <a:rPr lang="en-US" sz="1400" b="1" dirty="0" smtClean="0"/>
              <a:t>Pressure snubber testing 01/30/12, </a:t>
            </a:r>
            <a:r>
              <a:rPr lang="en-US" sz="1200" b="1" dirty="0" smtClean="0"/>
              <a:t>6.911mm (master  displacement)</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762000"/>
            <a:ext cx="3657600" cy="2907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62000"/>
            <a:ext cx="3657600" cy="2907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3960055"/>
            <a:ext cx="3657600" cy="2897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939022"/>
            <a:ext cx="3657600" cy="2918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1" name="Picture 7"/>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992"/>
          <a:stretch/>
        </p:blipFill>
        <p:spPr bwMode="auto">
          <a:xfrm>
            <a:off x="7516089" y="772894"/>
            <a:ext cx="1627909" cy="141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Oval 22"/>
          <p:cNvSpPr/>
          <p:nvPr/>
        </p:nvSpPr>
        <p:spPr>
          <a:xfrm>
            <a:off x="7533905" y="1318372"/>
            <a:ext cx="375062" cy="784589"/>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7"/>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992"/>
          <a:stretch/>
        </p:blipFill>
        <p:spPr bwMode="auto">
          <a:xfrm>
            <a:off x="7516090" y="3939022"/>
            <a:ext cx="1627909" cy="141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Oval 25"/>
          <p:cNvSpPr/>
          <p:nvPr/>
        </p:nvSpPr>
        <p:spPr>
          <a:xfrm>
            <a:off x="7889669" y="3965160"/>
            <a:ext cx="375062" cy="784589"/>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 y="381000"/>
            <a:ext cx="3649681" cy="307777"/>
          </a:xfrm>
          <a:prstGeom prst="rect">
            <a:avLst/>
          </a:prstGeom>
          <a:noFill/>
        </p:spPr>
        <p:txBody>
          <a:bodyPr wrap="square" rtlCol="0">
            <a:spAutoFit/>
          </a:bodyPr>
          <a:lstStyle/>
          <a:p>
            <a:pPr algn="ctr"/>
            <a:r>
              <a:rPr lang="en-US" sz="1400" b="1" dirty="0" smtClean="0"/>
              <a:t>w/o pressure snubbers</a:t>
            </a:r>
            <a:endParaRPr lang="en-US" sz="1400" b="1" dirty="0"/>
          </a:p>
        </p:txBody>
      </p:sp>
      <p:sp>
        <p:nvSpPr>
          <p:cNvPr id="28" name="TextBox 27"/>
          <p:cNvSpPr txBox="1"/>
          <p:nvPr/>
        </p:nvSpPr>
        <p:spPr>
          <a:xfrm>
            <a:off x="3810001" y="381000"/>
            <a:ext cx="3657600" cy="307777"/>
          </a:xfrm>
          <a:prstGeom prst="rect">
            <a:avLst/>
          </a:prstGeom>
          <a:noFill/>
        </p:spPr>
        <p:txBody>
          <a:bodyPr wrap="square" rtlCol="0">
            <a:spAutoFit/>
          </a:bodyPr>
          <a:lstStyle/>
          <a:p>
            <a:pPr algn="ctr"/>
            <a:r>
              <a:rPr lang="en-US" sz="1400" b="1" dirty="0" smtClean="0"/>
              <a:t>w/ 2 pressure snubbers</a:t>
            </a:r>
            <a:endParaRPr lang="en-US" sz="1400" b="1" dirty="0"/>
          </a:p>
        </p:txBody>
      </p:sp>
      <p:cxnSp>
        <p:nvCxnSpPr>
          <p:cNvPr id="29" name="Straight Connector 28"/>
          <p:cNvCxnSpPr/>
          <p:nvPr/>
        </p:nvCxnSpPr>
        <p:spPr>
          <a:xfrm flipV="1">
            <a:off x="1" y="3818533"/>
            <a:ext cx="9144001" cy="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3718956" y="307777"/>
            <a:ext cx="7919" cy="657175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551718" y="2313631"/>
            <a:ext cx="1592279" cy="1077218"/>
          </a:xfrm>
          <a:prstGeom prst="rect">
            <a:avLst/>
          </a:prstGeom>
          <a:noFill/>
        </p:spPr>
        <p:txBody>
          <a:bodyPr wrap="square" rtlCol="0">
            <a:spAutoFit/>
          </a:bodyPr>
          <a:lstStyle/>
          <a:p>
            <a:r>
              <a:rPr lang="en-US" sz="1200" dirty="0" err="1" smtClean="0"/>
              <a:t>Acc</a:t>
            </a:r>
            <a:r>
              <a:rPr lang="en-US" sz="1200" dirty="0" smtClean="0"/>
              <a:t> = 2000 rev/s/s</a:t>
            </a:r>
          </a:p>
          <a:p>
            <a:r>
              <a:rPr lang="en-US" sz="1200" dirty="0" smtClean="0"/>
              <a:t>Velocity = 8.7838 rev/s</a:t>
            </a:r>
          </a:p>
          <a:p>
            <a:endParaRPr lang="en-US" sz="1200" dirty="0" smtClean="0"/>
          </a:p>
          <a:p>
            <a:r>
              <a:rPr lang="en-US" sz="1400" b="1" dirty="0" smtClean="0"/>
              <a:t>Equivalent to a 1.0 Hz, triangle wave.</a:t>
            </a:r>
            <a:endParaRPr lang="en-US" sz="1400" b="1" dirty="0"/>
          </a:p>
        </p:txBody>
      </p:sp>
      <p:sp>
        <p:nvSpPr>
          <p:cNvPr id="34" name="TextBox 33"/>
          <p:cNvSpPr txBox="1"/>
          <p:nvPr/>
        </p:nvSpPr>
        <p:spPr>
          <a:xfrm>
            <a:off x="7551718" y="5461337"/>
            <a:ext cx="1592283" cy="1077218"/>
          </a:xfrm>
          <a:prstGeom prst="rect">
            <a:avLst/>
          </a:prstGeom>
          <a:noFill/>
        </p:spPr>
        <p:txBody>
          <a:bodyPr wrap="square" rtlCol="0">
            <a:spAutoFit/>
          </a:bodyPr>
          <a:lstStyle/>
          <a:p>
            <a:r>
              <a:rPr lang="en-US" sz="1200" dirty="0" err="1" smtClean="0"/>
              <a:t>Acc</a:t>
            </a:r>
            <a:r>
              <a:rPr lang="en-US" sz="1200" dirty="0" smtClean="0"/>
              <a:t> = 2000 rev/s/s</a:t>
            </a:r>
          </a:p>
          <a:p>
            <a:r>
              <a:rPr lang="en-US" sz="1200" dirty="0" smtClean="0"/>
              <a:t>Velocity = 8.7838 rev/s</a:t>
            </a:r>
          </a:p>
          <a:p>
            <a:endParaRPr lang="en-US" sz="1200" dirty="0" smtClean="0"/>
          </a:p>
          <a:p>
            <a:r>
              <a:rPr lang="en-US" sz="1400" b="1" dirty="0" smtClean="0"/>
              <a:t>Equivalent to a 1.0 Hz, triangle wave.</a:t>
            </a:r>
            <a:endParaRPr lang="en-US" sz="1400" b="1" dirty="0"/>
          </a:p>
        </p:txBody>
      </p:sp>
      <p:cxnSp>
        <p:nvCxnSpPr>
          <p:cNvPr id="35" name="Straight Connector 34"/>
          <p:cNvCxnSpPr/>
          <p:nvPr/>
        </p:nvCxnSpPr>
        <p:spPr>
          <a:xfrm flipV="1">
            <a:off x="7543800" y="304800"/>
            <a:ext cx="7919" cy="65717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0" y="685800"/>
            <a:ext cx="9144001" cy="2"/>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295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1512" y="0"/>
            <a:ext cx="4115625" cy="3123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8792" y="912674"/>
            <a:ext cx="2456945" cy="1938992"/>
          </a:xfrm>
          <a:prstGeom prst="rect">
            <a:avLst/>
          </a:prstGeom>
          <a:noFill/>
        </p:spPr>
        <p:txBody>
          <a:bodyPr wrap="square" rtlCol="0">
            <a:spAutoFit/>
          </a:bodyPr>
          <a:lstStyle/>
          <a:p>
            <a:r>
              <a:rPr lang="en-US" sz="1200" dirty="0" smtClean="0"/>
              <a:t>Using </a:t>
            </a:r>
            <a:r>
              <a:rPr lang="en-US" sz="1200" dirty="0"/>
              <a:t>4 springs.</a:t>
            </a:r>
          </a:p>
          <a:p>
            <a:r>
              <a:rPr lang="en-US" sz="1200" dirty="0" smtClean="0"/>
              <a:t>Advanced actuator after last test a full 1mm before starting test:</a:t>
            </a:r>
          </a:p>
          <a:p>
            <a:endParaRPr lang="en-US" sz="1200" dirty="0"/>
          </a:p>
          <a:p>
            <a:r>
              <a:rPr lang="en-US" sz="1200" dirty="0" smtClean="0"/>
              <a:t>Load cell ~20N, pressure ~6.5 psi</a:t>
            </a:r>
          </a:p>
          <a:p>
            <a:endParaRPr lang="en-US" sz="1200" dirty="0"/>
          </a:p>
          <a:p>
            <a:r>
              <a:rPr lang="en-US" sz="1200" dirty="0" smtClean="0"/>
              <a:t>Believe that actuator was hitting extension limit switch with each cycle, explaining 9.6 mm displacement.</a:t>
            </a:r>
            <a:endParaRPr lang="en-US" sz="1200" dirty="0"/>
          </a:p>
        </p:txBody>
      </p:sp>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01/03/12</a:t>
            </a:r>
          </a:p>
          <a:p>
            <a:r>
              <a:rPr lang="en-US" sz="1200" dirty="0"/>
              <a:t>“</a:t>
            </a:r>
            <a:r>
              <a:rPr lang="en-US" sz="1200" dirty="0" smtClean="0"/>
              <a:t>WaveformOutputTDMS_03c.m</a:t>
            </a:r>
            <a:r>
              <a:rPr lang="en-US" sz="1200" dirty="0"/>
              <a:t>”, “</a:t>
            </a:r>
            <a:r>
              <a:rPr lang="en-US" sz="1200" dirty="0" smtClean="0"/>
              <a:t>Master_rev_14b…vi”</a:t>
            </a:r>
          </a:p>
          <a:p>
            <a:r>
              <a:rPr lang="en-US" sz="1200" dirty="0" smtClean="0"/>
              <a:t>33 cycles</a:t>
            </a:r>
            <a:r>
              <a:rPr lang="en-US" sz="1200" dirty="0"/>
              <a:t>, </a:t>
            </a:r>
            <a:r>
              <a:rPr lang="en-US" sz="1200" dirty="0" smtClean="0"/>
              <a:t>triangle @ </a:t>
            </a:r>
            <a:r>
              <a:rPr lang="en-US" sz="1200" b="1" dirty="0" smtClean="0"/>
              <a:t>0.8Hz</a:t>
            </a:r>
            <a:r>
              <a:rPr lang="en-US" sz="1200" dirty="0"/>
              <a:t>, </a:t>
            </a:r>
            <a:r>
              <a:rPr lang="en-US" sz="1200" dirty="0" smtClean="0"/>
              <a:t>10.0 mm displacement, </a:t>
            </a:r>
            <a:r>
              <a:rPr lang="en-US" sz="1200" dirty="0"/>
              <a:t>2500 kHz sampling </a:t>
            </a:r>
            <a:r>
              <a:rPr lang="en-US" sz="1200" dirty="0" smtClean="0"/>
              <a:t>rate</a:t>
            </a:r>
            <a:endParaRPr lang="en-US" sz="12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23259"/>
            <a:ext cx="4572000" cy="373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002437"/>
            <a:ext cx="4572000" cy="385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2941" y="1416774"/>
            <a:ext cx="2376259" cy="170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Oval 1"/>
          <p:cNvSpPr/>
          <p:nvPr/>
        </p:nvSpPr>
        <p:spPr>
          <a:xfrm>
            <a:off x="5067712" y="1981200"/>
            <a:ext cx="914400" cy="838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flipV="1">
            <a:off x="3707606" y="2205910"/>
            <a:ext cx="1360106" cy="19439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07708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762000"/>
            <a:ext cx="3657600" cy="2895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3657600" cy="2907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3951767"/>
            <a:ext cx="3657600" cy="2906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923414"/>
            <a:ext cx="3657600" cy="2934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1" y="381000"/>
            <a:ext cx="3649681" cy="307777"/>
          </a:xfrm>
          <a:prstGeom prst="rect">
            <a:avLst/>
          </a:prstGeom>
          <a:noFill/>
        </p:spPr>
        <p:txBody>
          <a:bodyPr wrap="square" rtlCol="0">
            <a:spAutoFit/>
          </a:bodyPr>
          <a:lstStyle/>
          <a:p>
            <a:pPr algn="ctr"/>
            <a:r>
              <a:rPr lang="en-US" sz="1400" b="1" dirty="0" smtClean="0"/>
              <a:t>w/o pressure snubbers</a:t>
            </a:r>
            <a:endParaRPr lang="en-US" sz="1400" b="1" dirty="0"/>
          </a:p>
        </p:txBody>
      </p:sp>
      <p:sp>
        <p:nvSpPr>
          <p:cNvPr id="17" name="TextBox 16"/>
          <p:cNvSpPr txBox="1"/>
          <p:nvPr/>
        </p:nvSpPr>
        <p:spPr>
          <a:xfrm>
            <a:off x="3810001" y="381000"/>
            <a:ext cx="3657600" cy="307777"/>
          </a:xfrm>
          <a:prstGeom prst="rect">
            <a:avLst/>
          </a:prstGeom>
          <a:noFill/>
        </p:spPr>
        <p:txBody>
          <a:bodyPr wrap="square" rtlCol="0">
            <a:spAutoFit/>
          </a:bodyPr>
          <a:lstStyle/>
          <a:p>
            <a:pPr algn="ctr"/>
            <a:r>
              <a:rPr lang="en-US" sz="1400" b="1" dirty="0" smtClean="0"/>
              <a:t>w/ 2 pressure snubbers</a:t>
            </a:r>
            <a:endParaRPr lang="en-US" sz="1400" b="1" dirty="0"/>
          </a:p>
        </p:txBody>
      </p:sp>
      <p:cxnSp>
        <p:nvCxnSpPr>
          <p:cNvPr id="18" name="Straight Connector 17"/>
          <p:cNvCxnSpPr/>
          <p:nvPr/>
        </p:nvCxnSpPr>
        <p:spPr>
          <a:xfrm flipV="1">
            <a:off x="1" y="3818533"/>
            <a:ext cx="9144001" cy="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 y="0"/>
            <a:ext cx="9144000" cy="307777"/>
          </a:xfrm>
          <a:prstGeom prst="rect">
            <a:avLst/>
          </a:prstGeom>
          <a:noFill/>
        </p:spPr>
        <p:txBody>
          <a:bodyPr wrap="square" rtlCol="0">
            <a:spAutoFit/>
          </a:bodyPr>
          <a:lstStyle/>
          <a:p>
            <a:r>
              <a:rPr lang="en-US" sz="1400" b="1" dirty="0" smtClean="0"/>
              <a:t>Pressure snubber testing 01/30/12, </a:t>
            </a:r>
            <a:r>
              <a:rPr lang="en-US" sz="1200" b="1" dirty="0" smtClean="0"/>
              <a:t>6.911mm (master  displacement)</a:t>
            </a:r>
          </a:p>
        </p:txBody>
      </p:sp>
      <p:cxnSp>
        <p:nvCxnSpPr>
          <p:cNvPr id="20" name="Straight Connector 19"/>
          <p:cNvCxnSpPr/>
          <p:nvPr/>
        </p:nvCxnSpPr>
        <p:spPr>
          <a:xfrm flipV="1">
            <a:off x="3718956" y="307777"/>
            <a:ext cx="7919" cy="657175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1" name="Picture 7"/>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992"/>
          <a:stretch/>
        </p:blipFill>
        <p:spPr bwMode="auto">
          <a:xfrm>
            <a:off x="7516090" y="3939022"/>
            <a:ext cx="1627909" cy="141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Oval 21"/>
          <p:cNvSpPr/>
          <p:nvPr/>
        </p:nvSpPr>
        <p:spPr>
          <a:xfrm>
            <a:off x="8644246" y="4565125"/>
            <a:ext cx="375062" cy="784589"/>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7"/>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992"/>
          <a:stretch/>
        </p:blipFill>
        <p:spPr bwMode="auto">
          <a:xfrm>
            <a:off x="7516089" y="772894"/>
            <a:ext cx="1627909" cy="141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Oval 27"/>
          <p:cNvSpPr/>
          <p:nvPr/>
        </p:nvSpPr>
        <p:spPr>
          <a:xfrm>
            <a:off x="8269184" y="772894"/>
            <a:ext cx="375062" cy="784589"/>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7543800" y="2313631"/>
            <a:ext cx="1600198" cy="1077218"/>
          </a:xfrm>
          <a:prstGeom prst="rect">
            <a:avLst/>
          </a:prstGeom>
          <a:noFill/>
        </p:spPr>
        <p:txBody>
          <a:bodyPr wrap="square" rtlCol="0">
            <a:spAutoFit/>
          </a:bodyPr>
          <a:lstStyle/>
          <a:p>
            <a:r>
              <a:rPr lang="en-US" sz="1200" dirty="0" err="1" smtClean="0"/>
              <a:t>Acc</a:t>
            </a:r>
            <a:r>
              <a:rPr lang="en-US" sz="1200" dirty="0" smtClean="0"/>
              <a:t> = 2000 rev/s/s</a:t>
            </a:r>
          </a:p>
          <a:p>
            <a:r>
              <a:rPr lang="en-US" sz="1200" dirty="0" smtClean="0"/>
              <a:t>Velocity = 8.7838 rev/s</a:t>
            </a:r>
          </a:p>
          <a:p>
            <a:endParaRPr lang="en-US" sz="1200" dirty="0" smtClean="0"/>
          </a:p>
          <a:p>
            <a:r>
              <a:rPr lang="en-US" sz="1400" b="1" dirty="0" smtClean="0"/>
              <a:t>Equivalent to a 1.0 Hz, triangle wave.</a:t>
            </a:r>
            <a:endParaRPr lang="en-US" sz="1400" b="1" dirty="0"/>
          </a:p>
        </p:txBody>
      </p:sp>
      <p:sp>
        <p:nvSpPr>
          <p:cNvPr id="33" name="TextBox 32"/>
          <p:cNvSpPr txBox="1"/>
          <p:nvPr/>
        </p:nvSpPr>
        <p:spPr>
          <a:xfrm>
            <a:off x="7547758" y="5404883"/>
            <a:ext cx="1596239" cy="1077218"/>
          </a:xfrm>
          <a:prstGeom prst="rect">
            <a:avLst/>
          </a:prstGeom>
          <a:noFill/>
        </p:spPr>
        <p:txBody>
          <a:bodyPr wrap="square" rtlCol="0">
            <a:spAutoFit/>
          </a:bodyPr>
          <a:lstStyle/>
          <a:p>
            <a:r>
              <a:rPr lang="en-US" sz="1200" dirty="0" err="1" smtClean="0"/>
              <a:t>Acc</a:t>
            </a:r>
            <a:r>
              <a:rPr lang="en-US" sz="1200" dirty="0" smtClean="0"/>
              <a:t> = 2000 rev/s/s</a:t>
            </a:r>
          </a:p>
          <a:p>
            <a:r>
              <a:rPr lang="en-US" sz="1200" dirty="0" smtClean="0"/>
              <a:t>Velocity = 8.7838 rev/s</a:t>
            </a:r>
          </a:p>
          <a:p>
            <a:endParaRPr lang="en-US" sz="1200" dirty="0" smtClean="0"/>
          </a:p>
          <a:p>
            <a:r>
              <a:rPr lang="en-US" sz="1400" b="1" dirty="0" smtClean="0"/>
              <a:t>Equivalent to a 1.0 Hz, triangle wave.</a:t>
            </a:r>
            <a:endParaRPr lang="en-US" sz="1400" b="1" dirty="0"/>
          </a:p>
        </p:txBody>
      </p:sp>
      <p:cxnSp>
        <p:nvCxnSpPr>
          <p:cNvPr id="23" name="Straight Connector 22"/>
          <p:cNvCxnSpPr/>
          <p:nvPr/>
        </p:nvCxnSpPr>
        <p:spPr>
          <a:xfrm flipV="1">
            <a:off x="7543800" y="304800"/>
            <a:ext cx="7919" cy="65717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0" y="685800"/>
            <a:ext cx="9144001" cy="2"/>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630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 y="381000"/>
            <a:ext cx="3649681" cy="307777"/>
          </a:xfrm>
          <a:prstGeom prst="rect">
            <a:avLst/>
          </a:prstGeom>
          <a:noFill/>
        </p:spPr>
        <p:txBody>
          <a:bodyPr wrap="square" rtlCol="0">
            <a:spAutoFit/>
          </a:bodyPr>
          <a:lstStyle/>
          <a:p>
            <a:pPr algn="ctr"/>
            <a:r>
              <a:rPr lang="en-US" sz="1400" b="1" dirty="0" smtClean="0"/>
              <a:t>w/o pressure snubbers</a:t>
            </a:r>
            <a:endParaRPr lang="en-US" sz="1400" b="1" dirty="0"/>
          </a:p>
        </p:txBody>
      </p:sp>
      <p:sp>
        <p:nvSpPr>
          <p:cNvPr id="17" name="TextBox 16"/>
          <p:cNvSpPr txBox="1"/>
          <p:nvPr/>
        </p:nvSpPr>
        <p:spPr>
          <a:xfrm>
            <a:off x="3810001" y="381000"/>
            <a:ext cx="3657600" cy="307777"/>
          </a:xfrm>
          <a:prstGeom prst="rect">
            <a:avLst/>
          </a:prstGeom>
          <a:noFill/>
        </p:spPr>
        <p:txBody>
          <a:bodyPr wrap="square" rtlCol="0">
            <a:spAutoFit/>
          </a:bodyPr>
          <a:lstStyle/>
          <a:p>
            <a:pPr algn="ctr"/>
            <a:r>
              <a:rPr lang="en-US" sz="1400" b="1" dirty="0" smtClean="0"/>
              <a:t>w/ 2 pressure snubbers</a:t>
            </a:r>
            <a:endParaRPr lang="en-US" sz="1400" b="1" dirty="0"/>
          </a:p>
        </p:txBody>
      </p:sp>
      <p:cxnSp>
        <p:nvCxnSpPr>
          <p:cNvPr id="18" name="Straight Connector 17"/>
          <p:cNvCxnSpPr/>
          <p:nvPr/>
        </p:nvCxnSpPr>
        <p:spPr>
          <a:xfrm flipV="1">
            <a:off x="1" y="3733800"/>
            <a:ext cx="9144001" cy="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 y="0"/>
            <a:ext cx="9144000" cy="307777"/>
          </a:xfrm>
          <a:prstGeom prst="rect">
            <a:avLst/>
          </a:prstGeom>
          <a:noFill/>
        </p:spPr>
        <p:txBody>
          <a:bodyPr wrap="square" rtlCol="0">
            <a:spAutoFit/>
          </a:bodyPr>
          <a:lstStyle/>
          <a:p>
            <a:r>
              <a:rPr lang="en-US" sz="1400" b="1" dirty="0" smtClean="0"/>
              <a:t>Pressure snubber testing 01/30/12, </a:t>
            </a:r>
            <a:r>
              <a:rPr lang="en-US" sz="1200" b="1" dirty="0" smtClean="0"/>
              <a:t>6.911mm (master  displacement)</a:t>
            </a:r>
          </a:p>
        </p:txBody>
      </p:sp>
      <p:cxnSp>
        <p:nvCxnSpPr>
          <p:cNvPr id="20" name="Straight Connector 19"/>
          <p:cNvCxnSpPr/>
          <p:nvPr/>
        </p:nvCxnSpPr>
        <p:spPr>
          <a:xfrm flipV="1">
            <a:off x="3718956" y="307777"/>
            <a:ext cx="7919" cy="657175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3851139"/>
            <a:ext cx="3657600" cy="3006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51139"/>
            <a:ext cx="3657600" cy="3005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7516090" y="5304982"/>
            <a:ext cx="1627912" cy="307777"/>
          </a:xfrm>
          <a:prstGeom prst="rect">
            <a:avLst/>
          </a:prstGeom>
          <a:noFill/>
        </p:spPr>
        <p:txBody>
          <a:bodyPr wrap="square" rtlCol="0">
            <a:spAutoFit/>
          </a:bodyPr>
          <a:lstStyle/>
          <a:p>
            <a:pPr algn="ctr"/>
            <a:r>
              <a:rPr lang="en-US" sz="1400" b="1" dirty="0" smtClean="0"/>
              <a:t>0.1 Hz Sine wave</a:t>
            </a:r>
            <a:endParaRPr lang="en-US" sz="1400" b="1" dirty="0"/>
          </a:p>
        </p:txBody>
      </p:sp>
      <p:pic>
        <p:nvPicPr>
          <p:cNvPr id="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790353"/>
            <a:ext cx="3657600" cy="2906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762000"/>
            <a:ext cx="3657600" cy="2934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7"/>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992"/>
          <a:stretch/>
        </p:blipFill>
        <p:spPr bwMode="auto">
          <a:xfrm>
            <a:off x="7516090" y="814822"/>
            <a:ext cx="1627909" cy="141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Oval 28"/>
          <p:cNvSpPr/>
          <p:nvPr/>
        </p:nvSpPr>
        <p:spPr>
          <a:xfrm>
            <a:off x="8644246" y="1440925"/>
            <a:ext cx="375062" cy="784589"/>
          </a:xfrm>
          <a:prstGeom prst="ellipse">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7551718" y="2313631"/>
            <a:ext cx="1592279" cy="1077218"/>
          </a:xfrm>
          <a:prstGeom prst="rect">
            <a:avLst/>
          </a:prstGeom>
          <a:noFill/>
        </p:spPr>
        <p:txBody>
          <a:bodyPr wrap="square" rtlCol="0">
            <a:spAutoFit/>
          </a:bodyPr>
          <a:lstStyle/>
          <a:p>
            <a:r>
              <a:rPr lang="en-US" sz="1200" dirty="0" err="1" smtClean="0"/>
              <a:t>Acc</a:t>
            </a:r>
            <a:r>
              <a:rPr lang="en-US" sz="1200" dirty="0" smtClean="0"/>
              <a:t> = 2000 rev/s/s</a:t>
            </a:r>
          </a:p>
          <a:p>
            <a:r>
              <a:rPr lang="en-US" sz="1200" dirty="0" smtClean="0"/>
              <a:t>Velocity = 8.7838 rev/s</a:t>
            </a:r>
          </a:p>
          <a:p>
            <a:endParaRPr lang="en-US" sz="1200" dirty="0" smtClean="0"/>
          </a:p>
          <a:p>
            <a:r>
              <a:rPr lang="en-US" sz="1400" b="1" dirty="0" smtClean="0"/>
              <a:t>Equivalent to a 1.0 Hz, triangle wave.</a:t>
            </a:r>
            <a:endParaRPr lang="en-US" sz="1400" b="1" dirty="0"/>
          </a:p>
        </p:txBody>
      </p:sp>
      <p:cxnSp>
        <p:nvCxnSpPr>
          <p:cNvPr id="15" name="Straight Connector 14"/>
          <p:cNvCxnSpPr/>
          <p:nvPr/>
        </p:nvCxnSpPr>
        <p:spPr>
          <a:xfrm flipV="1">
            <a:off x="7543800" y="304800"/>
            <a:ext cx="7919" cy="65717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0" y="685800"/>
            <a:ext cx="9144001" cy="2"/>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5754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3657600" cy="296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762000"/>
            <a:ext cx="3657600" cy="2964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889244"/>
            <a:ext cx="3657600" cy="2968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3889244"/>
            <a:ext cx="3657600" cy="2968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Pressure snubber testing 01/30/12, </a:t>
            </a:r>
            <a:r>
              <a:rPr lang="en-US" sz="1200" b="1" dirty="0" smtClean="0"/>
              <a:t>6.911mm (master  displacement)</a:t>
            </a:r>
          </a:p>
        </p:txBody>
      </p:sp>
      <p:sp>
        <p:nvSpPr>
          <p:cNvPr id="20" name="TextBox 19"/>
          <p:cNvSpPr txBox="1"/>
          <p:nvPr/>
        </p:nvSpPr>
        <p:spPr>
          <a:xfrm>
            <a:off x="1" y="381000"/>
            <a:ext cx="3649681" cy="307777"/>
          </a:xfrm>
          <a:prstGeom prst="rect">
            <a:avLst/>
          </a:prstGeom>
          <a:noFill/>
        </p:spPr>
        <p:txBody>
          <a:bodyPr wrap="square" rtlCol="0">
            <a:spAutoFit/>
          </a:bodyPr>
          <a:lstStyle/>
          <a:p>
            <a:pPr algn="ctr"/>
            <a:r>
              <a:rPr lang="en-US" sz="1400" b="1" dirty="0" smtClean="0"/>
              <a:t>w/o pressure snubbers</a:t>
            </a:r>
            <a:endParaRPr lang="en-US" sz="1400" b="1" dirty="0"/>
          </a:p>
        </p:txBody>
      </p:sp>
      <p:sp>
        <p:nvSpPr>
          <p:cNvPr id="21" name="TextBox 20"/>
          <p:cNvSpPr txBox="1"/>
          <p:nvPr/>
        </p:nvSpPr>
        <p:spPr>
          <a:xfrm>
            <a:off x="3810001" y="381000"/>
            <a:ext cx="3657600" cy="307777"/>
          </a:xfrm>
          <a:prstGeom prst="rect">
            <a:avLst/>
          </a:prstGeom>
          <a:noFill/>
        </p:spPr>
        <p:txBody>
          <a:bodyPr wrap="square" rtlCol="0">
            <a:spAutoFit/>
          </a:bodyPr>
          <a:lstStyle/>
          <a:p>
            <a:pPr algn="ctr"/>
            <a:r>
              <a:rPr lang="en-US" sz="1400" b="1" dirty="0" smtClean="0"/>
              <a:t>w/ 2 pressure snubbers</a:t>
            </a:r>
            <a:endParaRPr lang="en-US" sz="1400" b="1" dirty="0"/>
          </a:p>
        </p:txBody>
      </p:sp>
      <p:cxnSp>
        <p:nvCxnSpPr>
          <p:cNvPr id="22" name="Straight Connector 21"/>
          <p:cNvCxnSpPr/>
          <p:nvPr/>
        </p:nvCxnSpPr>
        <p:spPr>
          <a:xfrm flipV="1">
            <a:off x="1" y="3818533"/>
            <a:ext cx="9144001" cy="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733800" y="307777"/>
            <a:ext cx="7919" cy="657175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696200" y="2215843"/>
            <a:ext cx="1447802" cy="307777"/>
          </a:xfrm>
          <a:prstGeom prst="rect">
            <a:avLst/>
          </a:prstGeom>
          <a:noFill/>
        </p:spPr>
        <p:txBody>
          <a:bodyPr wrap="square" rtlCol="0">
            <a:spAutoFit/>
          </a:bodyPr>
          <a:lstStyle/>
          <a:p>
            <a:pPr algn="ctr"/>
            <a:r>
              <a:rPr lang="en-US" sz="1400" b="1" dirty="0" smtClean="0"/>
              <a:t>0.5 Hz Sine wave</a:t>
            </a:r>
            <a:endParaRPr lang="en-US" sz="1400" b="1" dirty="0"/>
          </a:p>
        </p:txBody>
      </p:sp>
      <p:sp>
        <p:nvSpPr>
          <p:cNvPr id="25" name="TextBox 24"/>
          <p:cNvSpPr txBox="1"/>
          <p:nvPr/>
        </p:nvSpPr>
        <p:spPr>
          <a:xfrm>
            <a:off x="7688280" y="5437831"/>
            <a:ext cx="1455717" cy="307777"/>
          </a:xfrm>
          <a:prstGeom prst="rect">
            <a:avLst/>
          </a:prstGeom>
          <a:noFill/>
        </p:spPr>
        <p:txBody>
          <a:bodyPr wrap="square" rtlCol="0">
            <a:spAutoFit/>
          </a:bodyPr>
          <a:lstStyle/>
          <a:p>
            <a:pPr algn="ctr"/>
            <a:r>
              <a:rPr lang="en-US" sz="1400" b="1" dirty="0" smtClean="0"/>
              <a:t>1.0 Hz Sine wave</a:t>
            </a:r>
            <a:endParaRPr lang="en-US" sz="1400" b="1" dirty="0"/>
          </a:p>
        </p:txBody>
      </p:sp>
      <p:cxnSp>
        <p:nvCxnSpPr>
          <p:cNvPr id="13" name="Straight Connector 12"/>
          <p:cNvCxnSpPr/>
          <p:nvPr/>
        </p:nvCxnSpPr>
        <p:spPr>
          <a:xfrm flipV="1">
            <a:off x="7620000" y="304800"/>
            <a:ext cx="7919" cy="65717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0" y="685800"/>
            <a:ext cx="9144001" cy="2"/>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4766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6200" y="5473005"/>
            <a:ext cx="8991600" cy="646331"/>
          </a:xfrm>
          <a:prstGeom prst="rect">
            <a:avLst/>
          </a:prstGeom>
          <a:noFill/>
        </p:spPr>
        <p:txBody>
          <a:bodyPr wrap="square" rtlCol="0">
            <a:spAutoFit/>
          </a:bodyPr>
          <a:lstStyle/>
          <a:p>
            <a:r>
              <a:rPr lang="en-US" sz="1200" b="1" dirty="0" smtClean="0"/>
              <a:t>Latest Observations:</a:t>
            </a:r>
          </a:p>
          <a:p>
            <a:pPr marL="171450" indent="-171450">
              <a:buFont typeface="Arial" pitchFamily="34" charset="0"/>
              <a:buChar char="•"/>
            </a:pPr>
            <a:r>
              <a:rPr lang="en-US" sz="1200" dirty="0" smtClean="0"/>
              <a:t>Sine waves feature better pressure data than comparable triangles</a:t>
            </a:r>
          </a:p>
          <a:p>
            <a:pPr marL="171450" indent="-171450">
              <a:buFont typeface="Arial" pitchFamily="34" charset="0"/>
              <a:buChar char="•"/>
            </a:pPr>
            <a:endParaRPr lang="en-US" sz="1200" dirty="0" smtClean="0"/>
          </a:p>
        </p:txBody>
      </p:sp>
      <p:sp>
        <p:nvSpPr>
          <p:cNvPr id="8" name="TextBox 7"/>
          <p:cNvSpPr txBox="1"/>
          <p:nvPr/>
        </p:nvSpPr>
        <p:spPr>
          <a:xfrm>
            <a:off x="1" y="0"/>
            <a:ext cx="9144000" cy="307777"/>
          </a:xfrm>
          <a:prstGeom prst="rect">
            <a:avLst/>
          </a:prstGeom>
          <a:noFill/>
        </p:spPr>
        <p:txBody>
          <a:bodyPr wrap="square" rtlCol="0">
            <a:spAutoFit/>
          </a:bodyPr>
          <a:lstStyle/>
          <a:p>
            <a:r>
              <a:rPr lang="en-US" sz="1400" b="1" dirty="0" smtClean="0"/>
              <a:t>Testing summary since actuator was repaired: 1/30/12</a:t>
            </a:r>
          </a:p>
        </p:txBody>
      </p:sp>
      <p:graphicFrame>
        <p:nvGraphicFramePr>
          <p:cNvPr id="3" name="Object 2"/>
          <p:cNvGraphicFramePr>
            <a:graphicFrameLocks noChangeAspect="1"/>
          </p:cNvGraphicFramePr>
          <p:nvPr>
            <p:extLst>
              <p:ext uri="{D42A27DB-BD31-4B8C-83A1-F6EECF244321}">
                <p14:modId xmlns:p14="http://schemas.microsoft.com/office/powerpoint/2010/main" val="1496833490"/>
              </p:ext>
            </p:extLst>
          </p:nvPr>
        </p:nvGraphicFramePr>
        <p:xfrm>
          <a:off x="52388" y="381000"/>
          <a:ext cx="9042400" cy="5089525"/>
        </p:xfrm>
        <a:graphic>
          <a:graphicData uri="http://schemas.openxmlformats.org/presentationml/2006/ole">
            <mc:AlternateContent xmlns:mc="http://schemas.openxmlformats.org/markup-compatibility/2006">
              <mc:Choice xmlns:v="urn:schemas-microsoft-com:vml" Requires="v">
                <p:oleObj spid="_x0000_s20873" name="Worksheet" r:id="rId3" imgW="12239743" imgH="6867457" progId="Excel.Sheet.12">
                  <p:embed/>
                </p:oleObj>
              </mc:Choice>
              <mc:Fallback>
                <p:oleObj name="Worksheet" r:id="rId3" imgW="12239743" imgH="6867457" progId="Excel.Sheet.12">
                  <p:embed/>
                  <p:pic>
                    <p:nvPicPr>
                      <p:cNvPr id="0" name=""/>
                      <p:cNvPicPr/>
                      <p:nvPr/>
                    </p:nvPicPr>
                    <p:blipFill>
                      <a:blip r:embed="rId4"/>
                      <a:stretch>
                        <a:fillRect/>
                      </a:stretch>
                    </p:blipFill>
                    <p:spPr>
                      <a:xfrm>
                        <a:off x="52388" y="381000"/>
                        <a:ext cx="9042400" cy="5089525"/>
                      </a:xfrm>
                      <a:prstGeom prst="rect">
                        <a:avLst/>
                      </a:prstGeom>
                    </p:spPr>
                  </p:pic>
                </p:oleObj>
              </mc:Fallback>
            </mc:AlternateContent>
          </a:graphicData>
        </a:graphic>
      </p:graphicFrame>
    </p:spTree>
    <p:extLst>
      <p:ext uri="{BB962C8B-B14F-4D97-AF65-F5344CB8AC3E}">
        <p14:creationId xmlns:p14="http://schemas.microsoft.com/office/powerpoint/2010/main" val="983123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a:t>Data processing </a:t>
            </a:r>
            <a:r>
              <a:rPr lang="en-US" sz="1400" b="1" dirty="0" smtClean="0"/>
              <a:t>thoughts 01/31/12</a:t>
            </a:r>
            <a:endParaRPr lang="en-US" sz="1200" b="1" dirty="0" smtClean="0"/>
          </a:p>
        </p:txBody>
      </p:sp>
      <p:sp>
        <p:nvSpPr>
          <p:cNvPr id="16" name="TextBox 15"/>
          <p:cNvSpPr txBox="1"/>
          <p:nvPr/>
        </p:nvSpPr>
        <p:spPr>
          <a:xfrm>
            <a:off x="-11723" y="307777"/>
            <a:ext cx="9152792" cy="1785104"/>
          </a:xfrm>
          <a:prstGeom prst="rect">
            <a:avLst/>
          </a:prstGeom>
          <a:noFill/>
        </p:spPr>
        <p:txBody>
          <a:bodyPr wrap="square" rtlCol="0">
            <a:spAutoFit/>
          </a:bodyPr>
          <a:lstStyle/>
          <a:p>
            <a:pPr defTabSz="342900"/>
            <a:r>
              <a:rPr lang="en-US" sz="1000" dirty="0" smtClean="0"/>
              <a:t>Calibrate encoder data to LVDT data: </a:t>
            </a:r>
          </a:p>
          <a:p>
            <a:pPr defTabSz="342900"/>
            <a:r>
              <a:rPr lang="en-US" sz="1000" dirty="0" smtClean="0"/>
              <a:t>	HOW: Run optimization to minimize RMS between encoder and LVDT data via temporally-shifted LVDT</a:t>
            </a:r>
          </a:p>
          <a:p>
            <a:pPr defTabSz="342900"/>
            <a:r>
              <a:rPr lang="en-US" sz="1000" dirty="0"/>
              <a:t>	</a:t>
            </a:r>
            <a:r>
              <a:rPr lang="en-US" sz="1000" dirty="0" smtClean="0"/>
              <a:t>RESULT: slave piston position via </a:t>
            </a:r>
            <a:r>
              <a:rPr lang="en-US" sz="1000" dirty="0"/>
              <a:t>the encoder </a:t>
            </a:r>
            <a:r>
              <a:rPr lang="en-US" sz="1000" dirty="0" smtClean="0"/>
              <a:t>position offset</a:t>
            </a:r>
          </a:p>
          <a:p>
            <a:pPr defTabSz="342900"/>
            <a:endParaRPr lang="en-US" sz="1000" dirty="0"/>
          </a:p>
          <a:p>
            <a:pPr defTabSz="342900"/>
            <a:r>
              <a:rPr lang="en-US" sz="1000" dirty="0" smtClean="0"/>
              <a:t>Calibrate pressure transducer data to load cell data:</a:t>
            </a:r>
          </a:p>
          <a:p>
            <a:pPr defTabSz="342900"/>
            <a:r>
              <a:rPr lang="en-US" sz="1000" dirty="0"/>
              <a:t>	</a:t>
            </a:r>
            <a:r>
              <a:rPr lang="en-US" sz="1000" dirty="0" smtClean="0"/>
              <a:t>HOW: cycle position-dependent calibration curve</a:t>
            </a:r>
          </a:p>
          <a:p>
            <a:pPr defTabSz="342900"/>
            <a:r>
              <a:rPr lang="en-US" sz="1000" dirty="0"/>
              <a:t>	</a:t>
            </a:r>
            <a:r>
              <a:rPr lang="en-US" sz="1000" dirty="0" smtClean="0"/>
              <a:t>	?????</a:t>
            </a:r>
          </a:p>
          <a:p>
            <a:pPr defTabSz="342900"/>
            <a:r>
              <a:rPr lang="en-US" sz="1000" dirty="0"/>
              <a:t>	</a:t>
            </a:r>
            <a:r>
              <a:rPr lang="en-US" sz="1000" dirty="0" smtClean="0"/>
              <a:t>RESULT: ability to put in a pressure transducer wave and generate a “faked load cell data plot”</a:t>
            </a:r>
            <a:endParaRPr lang="en-US" sz="1000" dirty="0"/>
          </a:p>
          <a:p>
            <a:pPr defTabSz="342900"/>
            <a:endParaRPr lang="en-US" sz="1000" dirty="0" smtClean="0"/>
          </a:p>
          <a:p>
            <a:pPr defTabSz="342900"/>
            <a:endParaRPr lang="en-US" sz="1000" dirty="0"/>
          </a:p>
          <a:p>
            <a:pPr defTabSz="342900"/>
            <a:r>
              <a:rPr lang="en-US" sz="1000" b="1" dirty="0" smtClean="0"/>
              <a:t>Do I want to offset the PPU signal generation via the same amount?</a:t>
            </a:r>
          </a:p>
        </p:txBody>
      </p:sp>
    </p:spTree>
    <p:extLst>
      <p:ext uri="{BB962C8B-B14F-4D97-AF65-F5344CB8AC3E}">
        <p14:creationId xmlns:p14="http://schemas.microsoft.com/office/powerpoint/2010/main" val="4138901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Displacement calibration experiment 01/31/12</a:t>
            </a:r>
            <a:endParaRPr lang="en-US" sz="1200" b="1" dirty="0" smtClean="0"/>
          </a:p>
        </p:txBody>
      </p:sp>
      <p:sp>
        <p:nvSpPr>
          <p:cNvPr id="16" name="TextBox 15"/>
          <p:cNvSpPr txBox="1"/>
          <p:nvPr/>
        </p:nvSpPr>
        <p:spPr>
          <a:xfrm>
            <a:off x="-11723" y="307777"/>
            <a:ext cx="9152792" cy="861774"/>
          </a:xfrm>
          <a:prstGeom prst="rect">
            <a:avLst/>
          </a:prstGeom>
          <a:noFill/>
        </p:spPr>
        <p:txBody>
          <a:bodyPr wrap="square" rtlCol="0">
            <a:spAutoFit/>
          </a:bodyPr>
          <a:lstStyle/>
          <a:p>
            <a:pPr defTabSz="342900"/>
            <a:r>
              <a:rPr lang="en-US" sz="1000" dirty="0" smtClean="0"/>
              <a:t>Plan for today.  Fill (w/ room temp water fresh from tap), bleed as usual, </a:t>
            </a:r>
          </a:p>
          <a:p>
            <a:pPr defTabSz="342900"/>
            <a:r>
              <a:rPr lang="en-US" sz="1000" dirty="0" smtClean="0"/>
              <a:t>Remove anything from the loading platens path.</a:t>
            </a:r>
          </a:p>
          <a:p>
            <a:pPr defTabSz="342900"/>
            <a:r>
              <a:rPr lang="en-US" sz="1000" dirty="0" smtClean="0"/>
              <a:t>Increment by 0.01mm until I see movement of LVDT, record moving average PSI at that point.</a:t>
            </a:r>
          </a:p>
          <a:p>
            <a:pPr defTabSz="342900"/>
            <a:r>
              <a:rPr lang="en-US" sz="1000" dirty="0"/>
              <a:t>Then, run simple test to move master by 2mm increments, with a pause at each location long enough for LVDT moving average to reach steady state.  Record values.</a:t>
            </a:r>
          </a:p>
          <a:p>
            <a:pPr defTabSz="342900"/>
            <a:r>
              <a:rPr lang="en-US" sz="1000" dirty="0"/>
              <a:t>Repeat for total of 3 tests, then run same test 3 times against silicone rubber (obviously with no adjustment from ending position of 3</a:t>
            </a:r>
            <a:r>
              <a:rPr lang="en-US" sz="1000" baseline="30000" dirty="0"/>
              <a:t>rd</a:t>
            </a:r>
            <a:r>
              <a:rPr lang="en-US" sz="1000" dirty="0"/>
              <a:t> unloaded test)</a:t>
            </a:r>
          </a:p>
        </p:txBody>
      </p:sp>
      <p:sp>
        <p:nvSpPr>
          <p:cNvPr id="6" name="TextBox 5"/>
          <p:cNvSpPr txBox="1"/>
          <p:nvPr/>
        </p:nvSpPr>
        <p:spPr>
          <a:xfrm>
            <a:off x="4419601" y="3692366"/>
            <a:ext cx="4700954" cy="3170099"/>
          </a:xfrm>
          <a:prstGeom prst="rect">
            <a:avLst/>
          </a:prstGeom>
          <a:noFill/>
        </p:spPr>
        <p:txBody>
          <a:bodyPr wrap="square" rtlCol="0">
            <a:spAutoFit/>
          </a:bodyPr>
          <a:lstStyle/>
          <a:p>
            <a:pPr defTabSz="342900"/>
            <a:r>
              <a:rPr lang="en-US" sz="1000" b="1" dirty="0" smtClean="0"/>
              <a:t>THOUGHTS</a:t>
            </a:r>
          </a:p>
          <a:p>
            <a:pPr defTabSz="342900"/>
            <a:r>
              <a:rPr lang="en-US" sz="1000" b="1" dirty="0" smtClean="0"/>
              <a:t>Unloaded</a:t>
            </a:r>
          </a:p>
          <a:p>
            <a:pPr marL="171450" indent="-171450" defTabSz="342900">
              <a:buFont typeface="Arial" pitchFamily="34" charset="0"/>
              <a:buChar char="•"/>
            </a:pPr>
            <a:r>
              <a:rPr lang="en-US" sz="1000" dirty="0" smtClean="0"/>
              <a:t>First movement (after incremental increase) is quite a bit larger than it should be</a:t>
            </a:r>
          </a:p>
          <a:p>
            <a:pPr marL="171450" indent="-171450" defTabSz="342900">
              <a:buFont typeface="Arial" pitchFamily="34" charset="0"/>
              <a:buChar char="•"/>
            </a:pPr>
            <a:r>
              <a:rPr lang="en-US" sz="1000" dirty="0" smtClean="0"/>
              <a:t>Subsequent movements are nearly spot-on.</a:t>
            </a:r>
          </a:p>
          <a:p>
            <a:pPr marL="171450" indent="-171450" defTabSz="342900">
              <a:buFont typeface="Arial" pitchFamily="34" charset="0"/>
              <a:buChar char="•"/>
            </a:pPr>
            <a:r>
              <a:rPr lang="en-US" sz="1000" dirty="0" smtClean="0"/>
              <a:t>Return to zero is actually return to ~0.619mm!</a:t>
            </a:r>
          </a:p>
          <a:p>
            <a:pPr marL="171450" indent="-171450" defTabSz="342900">
              <a:buFont typeface="Arial" pitchFamily="34" charset="0"/>
              <a:buChar char="•"/>
            </a:pPr>
            <a:r>
              <a:rPr lang="en-US" sz="1000" dirty="0" smtClean="0"/>
              <a:t>From then on, future cycle’s 1</a:t>
            </a:r>
            <a:r>
              <a:rPr lang="en-US" sz="1000" baseline="30000" dirty="0" smtClean="0"/>
              <a:t>st</a:t>
            </a:r>
            <a:r>
              <a:rPr lang="en-US" sz="1000" dirty="0" smtClean="0"/>
              <a:t> movements are ~0.47 short, while subsequent moves w/in a cycle are close (mean = 2.021 mm each)</a:t>
            </a:r>
          </a:p>
          <a:p>
            <a:pPr marL="171450" indent="-171450" defTabSz="342900">
              <a:buFont typeface="Arial" pitchFamily="34" charset="0"/>
              <a:buChar char="•"/>
            </a:pPr>
            <a:endParaRPr lang="en-US" sz="1000" dirty="0"/>
          </a:p>
          <a:p>
            <a:pPr defTabSz="342900"/>
            <a:r>
              <a:rPr lang="en-US" sz="1000" b="1" dirty="0" smtClean="0"/>
              <a:t>Loaded</a:t>
            </a:r>
          </a:p>
          <a:p>
            <a:pPr marL="171450" indent="-171450" defTabSz="342900">
              <a:buFont typeface="Arial" pitchFamily="34" charset="0"/>
              <a:buChar char="•"/>
            </a:pPr>
            <a:r>
              <a:rPr lang="en-US" sz="1000" dirty="0" err="1" smtClean="0"/>
              <a:t>Ummmmm</a:t>
            </a:r>
            <a:r>
              <a:rPr lang="en-US" sz="1000" dirty="0" smtClean="0"/>
              <a:t>……,</a:t>
            </a:r>
          </a:p>
          <a:p>
            <a:pPr marL="171450" indent="-171450" defTabSz="342900">
              <a:buFont typeface="Arial" pitchFamily="34" charset="0"/>
              <a:buChar char="•"/>
            </a:pPr>
            <a:r>
              <a:rPr lang="en-US" sz="1000" dirty="0" smtClean="0"/>
              <a:t>Initial loaded run is slightly undershot, but next two are nearly on top of one another</a:t>
            </a:r>
          </a:p>
          <a:p>
            <a:pPr marL="171450" indent="-171450" defTabSz="342900">
              <a:buFont typeface="Arial" pitchFamily="34" charset="0"/>
              <a:buChar char="•"/>
            </a:pPr>
            <a:r>
              <a:rPr lang="en-US" sz="1000" dirty="0" smtClean="0"/>
              <a:t>Must be because starting position after running it unloaded is retracted from starting position determined from ramping up pressure in the system.</a:t>
            </a:r>
          </a:p>
          <a:p>
            <a:pPr marL="171450" indent="-171450" defTabSz="342900">
              <a:buFont typeface="Arial" pitchFamily="34" charset="0"/>
              <a:buChar char="•"/>
            </a:pPr>
            <a:r>
              <a:rPr lang="en-US" sz="1000" dirty="0" smtClean="0"/>
              <a:t>After initial loaded move, it comes back to within 0.18mm of that first start position.</a:t>
            </a:r>
            <a:endParaRPr lang="en-US" sz="1000" dirty="0"/>
          </a:p>
          <a:p>
            <a:pPr defTabSz="342900"/>
            <a:endParaRPr lang="en-US" sz="1000" dirty="0" smtClean="0"/>
          </a:p>
          <a:p>
            <a:pPr defTabSz="342900"/>
            <a:endParaRPr lang="en-US" sz="1000" dirty="0"/>
          </a:p>
          <a:p>
            <a:pPr defTabSz="342900"/>
            <a:endParaRPr lang="en-US" sz="1000" dirty="0" smtClean="0"/>
          </a:p>
          <a:p>
            <a:pPr defTabSz="342900"/>
            <a:r>
              <a:rPr lang="en-US" sz="1000" dirty="0" smtClean="0"/>
              <a:t>Unloaded movements aren’t perfect, but don’t show nearly as big a loss as silicone loaded movements.</a:t>
            </a:r>
          </a:p>
        </p:txBody>
      </p:sp>
      <p:graphicFrame>
        <p:nvGraphicFramePr>
          <p:cNvPr id="10" name="Chart 9"/>
          <p:cNvGraphicFramePr>
            <a:graphicFrameLocks/>
          </p:cNvGraphicFramePr>
          <p:nvPr>
            <p:extLst>
              <p:ext uri="{D42A27DB-BD31-4B8C-83A1-F6EECF244321}">
                <p14:modId xmlns:p14="http://schemas.microsoft.com/office/powerpoint/2010/main" val="672059348"/>
              </p:ext>
            </p:extLst>
          </p:nvPr>
        </p:nvGraphicFramePr>
        <p:xfrm>
          <a:off x="76200" y="3581400"/>
          <a:ext cx="4343401" cy="30861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572842799"/>
              </p:ext>
            </p:extLst>
          </p:nvPr>
        </p:nvGraphicFramePr>
        <p:xfrm>
          <a:off x="-11723" y="1323440"/>
          <a:ext cx="9152792" cy="2014090"/>
        </p:xfrm>
        <a:graphic>
          <a:graphicData uri="http://schemas.openxmlformats.org/presentationml/2006/ole">
            <mc:AlternateContent xmlns:mc="http://schemas.openxmlformats.org/markup-compatibility/2006">
              <mc:Choice xmlns:v="urn:schemas-microsoft-com:vml" Requires="v">
                <p:oleObj spid="_x0000_s26935" name="Worksheet" r:id="rId4" imgW="13201616" imgH="2905057" progId="Excel.Sheet.12">
                  <p:embed/>
                </p:oleObj>
              </mc:Choice>
              <mc:Fallback>
                <p:oleObj name="Worksheet" r:id="rId4" imgW="13201616" imgH="2905057" progId="Excel.Sheet.12">
                  <p:embed/>
                  <p:pic>
                    <p:nvPicPr>
                      <p:cNvPr id="0" name=""/>
                      <p:cNvPicPr/>
                      <p:nvPr/>
                    </p:nvPicPr>
                    <p:blipFill>
                      <a:blip r:embed="rId5"/>
                      <a:stretch>
                        <a:fillRect/>
                      </a:stretch>
                    </p:blipFill>
                    <p:spPr>
                      <a:xfrm>
                        <a:off x="-11723" y="1323440"/>
                        <a:ext cx="9152792" cy="2014090"/>
                      </a:xfrm>
                      <a:prstGeom prst="rect">
                        <a:avLst/>
                      </a:prstGeom>
                    </p:spPr>
                  </p:pic>
                </p:oleObj>
              </mc:Fallback>
            </mc:AlternateContent>
          </a:graphicData>
        </a:graphic>
      </p:graphicFrame>
    </p:spTree>
    <p:extLst>
      <p:ext uri="{BB962C8B-B14F-4D97-AF65-F5344CB8AC3E}">
        <p14:creationId xmlns:p14="http://schemas.microsoft.com/office/powerpoint/2010/main" val="4046015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Displacement calibration experiment 02/01/12</a:t>
            </a:r>
            <a:endParaRPr lang="en-US" sz="1200" b="1" dirty="0" smtClean="0"/>
          </a:p>
        </p:txBody>
      </p:sp>
      <p:sp>
        <p:nvSpPr>
          <p:cNvPr id="16" name="TextBox 15"/>
          <p:cNvSpPr txBox="1"/>
          <p:nvPr/>
        </p:nvSpPr>
        <p:spPr>
          <a:xfrm>
            <a:off x="-11723" y="307777"/>
            <a:ext cx="9152792" cy="861774"/>
          </a:xfrm>
          <a:prstGeom prst="rect">
            <a:avLst/>
          </a:prstGeom>
          <a:noFill/>
        </p:spPr>
        <p:txBody>
          <a:bodyPr wrap="square" rtlCol="0">
            <a:spAutoFit/>
          </a:bodyPr>
          <a:lstStyle/>
          <a:p>
            <a:pPr defTabSz="342900"/>
            <a:r>
              <a:rPr lang="en-US" sz="1000" dirty="0" smtClean="0"/>
              <a:t>Fill with about RM temp tap water (has not set out, just like yesterday), bleed as usual, </a:t>
            </a:r>
          </a:p>
          <a:p>
            <a:pPr defTabSz="342900"/>
            <a:r>
              <a:rPr lang="en-US" sz="1000" dirty="0" smtClean="0"/>
              <a:t>Remove anything from the loading platens path.</a:t>
            </a:r>
          </a:p>
          <a:p>
            <a:pPr defTabSz="342900"/>
            <a:r>
              <a:rPr lang="en-US" sz="1000" dirty="0" smtClean="0"/>
              <a:t>Increment by 0.01mm until I see movement of LVDT, record moving average PSI at that point.</a:t>
            </a:r>
          </a:p>
          <a:p>
            <a:pPr defTabSz="342900"/>
            <a:r>
              <a:rPr lang="en-US" sz="1000" dirty="0" smtClean="0"/>
              <a:t>Then, run simple test to move master by 2mm increments, with a pause at each location long enough for LVDT moving average to reach steady state.  Record values.</a:t>
            </a:r>
          </a:p>
          <a:p>
            <a:pPr defTabSz="342900"/>
            <a:r>
              <a:rPr lang="en-US" sz="1000" dirty="0" smtClean="0"/>
              <a:t>Repeat for total of 3 tests, then run same test 3 times against silicone rubber (obviously with no adjustment from ending position of 3</a:t>
            </a:r>
            <a:r>
              <a:rPr lang="en-US" sz="1000" baseline="30000" dirty="0" smtClean="0"/>
              <a:t>rd</a:t>
            </a:r>
            <a:r>
              <a:rPr lang="en-US" sz="1000" dirty="0" smtClean="0"/>
              <a:t> unloaded test)</a:t>
            </a:r>
            <a:endParaRPr lang="en-US" sz="1000" dirty="0"/>
          </a:p>
        </p:txBody>
      </p:sp>
      <p:graphicFrame>
        <p:nvGraphicFramePr>
          <p:cNvPr id="8" name="Chart 7"/>
          <p:cNvGraphicFramePr>
            <a:graphicFrameLocks/>
          </p:cNvGraphicFramePr>
          <p:nvPr>
            <p:extLst>
              <p:ext uri="{D42A27DB-BD31-4B8C-83A1-F6EECF244321}">
                <p14:modId xmlns:p14="http://schemas.microsoft.com/office/powerpoint/2010/main" val="2036240155"/>
              </p:ext>
            </p:extLst>
          </p:nvPr>
        </p:nvGraphicFramePr>
        <p:xfrm>
          <a:off x="31631" y="3581400"/>
          <a:ext cx="4311769" cy="3124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062432462"/>
              </p:ext>
            </p:extLst>
          </p:nvPr>
        </p:nvGraphicFramePr>
        <p:xfrm>
          <a:off x="0" y="1219200"/>
          <a:ext cx="9144000" cy="2121695"/>
        </p:xfrm>
        <a:graphic>
          <a:graphicData uri="http://schemas.openxmlformats.org/presentationml/2006/ole">
            <mc:AlternateContent xmlns:mc="http://schemas.openxmlformats.org/markup-compatibility/2006">
              <mc:Choice xmlns:v="urn:schemas-microsoft-com:vml" Requires="v">
                <p:oleObj spid="_x0000_s27942" name="Worksheet" r:id="rId4" imgW="12515951" imgH="2905057" progId="Excel.Sheet.12">
                  <p:embed/>
                </p:oleObj>
              </mc:Choice>
              <mc:Fallback>
                <p:oleObj name="Worksheet" r:id="rId4" imgW="12515951" imgH="2905057" progId="Excel.Sheet.12">
                  <p:embed/>
                  <p:pic>
                    <p:nvPicPr>
                      <p:cNvPr id="0" name=""/>
                      <p:cNvPicPr/>
                      <p:nvPr/>
                    </p:nvPicPr>
                    <p:blipFill>
                      <a:blip r:embed="rId5"/>
                      <a:stretch>
                        <a:fillRect/>
                      </a:stretch>
                    </p:blipFill>
                    <p:spPr>
                      <a:xfrm>
                        <a:off x="0" y="1219200"/>
                        <a:ext cx="9144000" cy="2121695"/>
                      </a:xfrm>
                      <a:prstGeom prst="rect">
                        <a:avLst/>
                      </a:prstGeom>
                    </p:spPr>
                  </p:pic>
                </p:oleObj>
              </mc:Fallback>
            </mc:AlternateContent>
          </a:graphicData>
        </a:graphic>
      </p:graphicFrame>
      <p:pic>
        <p:nvPicPr>
          <p:cNvPr id="2766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3505200"/>
            <a:ext cx="3810000" cy="3172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00870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Displacement calibration experiment 02/01/12</a:t>
            </a:r>
            <a:endParaRPr lang="en-US" sz="1200" b="1" dirty="0" smtClean="0"/>
          </a:p>
        </p:txBody>
      </p:sp>
      <p:sp>
        <p:nvSpPr>
          <p:cNvPr id="16" name="TextBox 15"/>
          <p:cNvSpPr txBox="1"/>
          <p:nvPr/>
        </p:nvSpPr>
        <p:spPr>
          <a:xfrm>
            <a:off x="-11723" y="307777"/>
            <a:ext cx="9152792" cy="861774"/>
          </a:xfrm>
          <a:prstGeom prst="rect">
            <a:avLst/>
          </a:prstGeom>
          <a:noFill/>
        </p:spPr>
        <p:txBody>
          <a:bodyPr wrap="square" rtlCol="0">
            <a:spAutoFit/>
          </a:bodyPr>
          <a:lstStyle/>
          <a:p>
            <a:pPr defTabSz="342900"/>
            <a:r>
              <a:rPr lang="en-US" sz="1000" dirty="0" smtClean="0"/>
              <a:t>Fill with about RM temp tap water (has not set out, just like yesterday), bleed as usual, </a:t>
            </a:r>
          </a:p>
          <a:p>
            <a:pPr defTabSz="342900"/>
            <a:r>
              <a:rPr lang="en-US" sz="1000" dirty="0" smtClean="0"/>
              <a:t>Remove anything from the loading platens path.</a:t>
            </a:r>
          </a:p>
          <a:p>
            <a:pPr defTabSz="342900"/>
            <a:r>
              <a:rPr lang="en-US" sz="1000" dirty="0" smtClean="0"/>
              <a:t>Increment by 0.01mm until I see movement of LVDT, record moving average PSI at that point.</a:t>
            </a:r>
          </a:p>
          <a:p>
            <a:pPr defTabSz="342900"/>
            <a:r>
              <a:rPr lang="en-US" sz="1000" dirty="0"/>
              <a:t>Then, run simple test to move master by 2mm increments, with a pause at each location long enough for LVDT moving average to reach steady state.  Record values.</a:t>
            </a:r>
          </a:p>
          <a:p>
            <a:pPr defTabSz="342900"/>
            <a:r>
              <a:rPr lang="en-US" sz="1000" dirty="0"/>
              <a:t>Repeat for total of 3 tests, then run same test 3 times against silicone rubber (obviously with no adjustment from ending position of 3</a:t>
            </a:r>
            <a:r>
              <a:rPr lang="en-US" sz="1000" baseline="30000" dirty="0"/>
              <a:t>rd</a:t>
            </a:r>
            <a:r>
              <a:rPr lang="en-US" sz="1000" dirty="0"/>
              <a:t> unloaded test)</a:t>
            </a:r>
          </a:p>
        </p:txBody>
      </p:sp>
      <p:graphicFrame>
        <p:nvGraphicFramePr>
          <p:cNvPr id="2" name="Object 1"/>
          <p:cNvGraphicFramePr>
            <a:graphicFrameLocks noChangeAspect="1"/>
          </p:cNvGraphicFramePr>
          <p:nvPr>
            <p:extLst>
              <p:ext uri="{D42A27DB-BD31-4B8C-83A1-F6EECF244321}">
                <p14:modId xmlns:p14="http://schemas.microsoft.com/office/powerpoint/2010/main" val="44779062"/>
              </p:ext>
            </p:extLst>
          </p:nvPr>
        </p:nvGraphicFramePr>
        <p:xfrm>
          <a:off x="1" y="1153736"/>
          <a:ext cx="9149040" cy="2122864"/>
        </p:xfrm>
        <a:graphic>
          <a:graphicData uri="http://schemas.openxmlformats.org/presentationml/2006/ole">
            <mc:AlternateContent xmlns:mc="http://schemas.openxmlformats.org/markup-compatibility/2006">
              <mc:Choice xmlns:v="urn:schemas-microsoft-com:vml" Requires="v">
                <p:oleObj spid="_x0000_s29255" name="Worksheet" r:id="rId3" imgW="12515951" imgH="2905057" progId="Excel.Sheet.12">
                  <p:embed/>
                </p:oleObj>
              </mc:Choice>
              <mc:Fallback>
                <p:oleObj name="Worksheet" r:id="rId3" imgW="12515951" imgH="2905057" progId="Excel.Sheet.12">
                  <p:embed/>
                  <p:pic>
                    <p:nvPicPr>
                      <p:cNvPr id="0" name=""/>
                      <p:cNvPicPr/>
                      <p:nvPr/>
                    </p:nvPicPr>
                    <p:blipFill>
                      <a:blip r:embed="rId4"/>
                      <a:stretch>
                        <a:fillRect/>
                      </a:stretch>
                    </p:blipFill>
                    <p:spPr>
                      <a:xfrm>
                        <a:off x="1" y="1153736"/>
                        <a:ext cx="9149040" cy="2122864"/>
                      </a:xfrm>
                      <a:prstGeom prst="rect">
                        <a:avLst/>
                      </a:prstGeom>
                    </p:spPr>
                  </p:pic>
                </p:oleObj>
              </mc:Fallback>
            </mc:AlternateContent>
          </a:graphicData>
        </a:graphic>
      </p:graphicFrame>
      <p:graphicFrame>
        <p:nvGraphicFramePr>
          <p:cNvPr id="10" name="Chart 9"/>
          <p:cNvGraphicFramePr>
            <a:graphicFrameLocks/>
          </p:cNvGraphicFramePr>
          <p:nvPr>
            <p:extLst>
              <p:ext uri="{D42A27DB-BD31-4B8C-83A1-F6EECF244321}">
                <p14:modId xmlns:p14="http://schemas.microsoft.com/office/powerpoint/2010/main" val="1255407445"/>
              </p:ext>
            </p:extLst>
          </p:nvPr>
        </p:nvGraphicFramePr>
        <p:xfrm>
          <a:off x="152401" y="3505200"/>
          <a:ext cx="4261450" cy="328430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934786621"/>
              </p:ext>
            </p:extLst>
          </p:nvPr>
        </p:nvGraphicFramePr>
        <p:xfrm>
          <a:off x="7086600" y="4572000"/>
          <a:ext cx="1270000" cy="1071563"/>
        </p:xfrm>
        <a:graphic>
          <a:graphicData uri="http://schemas.openxmlformats.org/presentationml/2006/ole">
            <mc:AlternateContent xmlns:mc="http://schemas.openxmlformats.org/markup-compatibility/2006">
              <mc:Choice xmlns:v="urn:schemas-microsoft-com:vml" Requires="v">
                <p:oleObj spid="_x0000_s29256" name="Worksheet" showAsIcon="1" r:id="rId6" imgW="914400" imgH="771480" progId="Excel.Sheet.12">
                  <p:embed/>
                </p:oleObj>
              </mc:Choice>
              <mc:Fallback>
                <p:oleObj name="Worksheet" showAsIcon="1" r:id="rId6" imgW="914400" imgH="771480" progId="Excel.Sheet.12">
                  <p:embed/>
                  <p:pic>
                    <p:nvPicPr>
                      <p:cNvPr id="0" name="Object 2"/>
                      <p:cNvPicPr>
                        <a:picLocks noChangeAspect="1" noChangeArrowheads="1"/>
                      </p:cNvPicPr>
                      <p:nvPr/>
                    </p:nvPicPr>
                    <p:blipFill>
                      <a:blip r:embed="rId7"/>
                      <a:srcRect/>
                      <a:stretch>
                        <a:fillRect/>
                      </a:stretch>
                    </p:blipFill>
                    <p:spPr bwMode="auto">
                      <a:xfrm>
                        <a:off x="7086600" y="4572000"/>
                        <a:ext cx="127000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23775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Displacement calibration experiment 02/01/12</a:t>
            </a:r>
            <a:endParaRPr lang="en-US" sz="1200" b="1" dirty="0" smtClean="0"/>
          </a:p>
        </p:txBody>
      </p:sp>
      <p:sp>
        <p:nvSpPr>
          <p:cNvPr id="16" name="TextBox 15"/>
          <p:cNvSpPr txBox="1"/>
          <p:nvPr/>
        </p:nvSpPr>
        <p:spPr>
          <a:xfrm>
            <a:off x="-11723" y="307777"/>
            <a:ext cx="9152792" cy="861774"/>
          </a:xfrm>
          <a:prstGeom prst="rect">
            <a:avLst/>
          </a:prstGeom>
          <a:noFill/>
        </p:spPr>
        <p:txBody>
          <a:bodyPr wrap="square" rtlCol="0">
            <a:spAutoFit/>
          </a:bodyPr>
          <a:lstStyle/>
          <a:p>
            <a:pPr defTabSz="342900"/>
            <a:r>
              <a:rPr lang="en-US" sz="1000" dirty="0" smtClean="0"/>
              <a:t>Using water from previous test, completed ~3 hours previously.  Opened valves below syringes and transferred back and forth a bit.</a:t>
            </a:r>
          </a:p>
          <a:p>
            <a:pPr defTabSz="342900"/>
            <a:r>
              <a:rPr lang="en-US" sz="1000" dirty="0" smtClean="0"/>
              <a:t>Remove anything from the loading platens path.</a:t>
            </a:r>
          </a:p>
          <a:p>
            <a:pPr defTabSz="342900"/>
            <a:r>
              <a:rPr lang="en-US" sz="1000" dirty="0" smtClean="0"/>
              <a:t>Increment by 0.01mm until I see movement of LVDT, record moving average PSI at that point.</a:t>
            </a:r>
          </a:p>
          <a:p>
            <a:pPr defTabSz="342900"/>
            <a:r>
              <a:rPr lang="en-US" sz="1000" dirty="0"/>
              <a:t>Then, run simple test to move master by 2mm increments, with a pause at each location long enough for LVDT moving average to reach steady state.  Record values.</a:t>
            </a:r>
          </a:p>
          <a:p>
            <a:pPr defTabSz="342900"/>
            <a:r>
              <a:rPr lang="en-US" sz="1000" dirty="0"/>
              <a:t>Repeat for total of 3 tests, then run same test 3 times </a:t>
            </a:r>
            <a:r>
              <a:rPr lang="en-US" sz="1000" b="1" dirty="0"/>
              <a:t>against </a:t>
            </a:r>
            <a:r>
              <a:rPr lang="en-US" sz="1000" b="1" dirty="0" smtClean="0"/>
              <a:t>4 springs </a:t>
            </a:r>
            <a:r>
              <a:rPr lang="en-US" sz="1000" dirty="0" smtClean="0"/>
              <a:t>(obviously </a:t>
            </a:r>
            <a:r>
              <a:rPr lang="en-US" sz="1000" dirty="0"/>
              <a:t>with no adjustment from ending position of 3</a:t>
            </a:r>
            <a:r>
              <a:rPr lang="en-US" sz="1000" baseline="30000" dirty="0"/>
              <a:t>rd</a:t>
            </a:r>
            <a:r>
              <a:rPr lang="en-US" sz="1000" dirty="0"/>
              <a:t> unloaded test)</a:t>
            </a:r>
          </a:p>
        </p:txBody>
      </p:sp>
      <p:graphicFrame>
        <p:nvGraphicFramePr>
          <p:cNvPr id="3" name="Object 2"/>
          <p:cNvGraphicFramePr>
            <a:graphicFrameLocks noChangeAspect="1"/>
          </p:cNvGraphicFramePr>
          <p:nvPr>
            <p:extLst>
              <p:ext uri="{D42A27DB-BD31-4B8C-83A1-F6EECF244321}">
                <p14:modId xmlns:p14="http://schemas.microsoft.com/office/powerpoint/2010/main" val="4073076985"/>
              </p:ext>
            </p:extLst>
          </p:nvPr>
        </p:nvGraphicFramePr>
        <p:xfrm>
          <a:off x="1" y="1295400"/>
          <a:ext cx="9141068" cy="2121014"/>
        </p:xfrm>
        <a:graphic>
          <a:graphicData uri="http://schemas.openxmlformats.org/presentationml/2006/ole">
            <mc:AlternateContent xmlns:mc="http://schemas.openxmlformats.org/markup-compatibility/2006">
              <mc:Choice xmlns:v="urn:schemas-microsoft-com:vml" Requires="v">
                <p:oleObj spid="_x0000_s29940" name="Worksheet" r:id="rId3" imgW="12515951" imgH="2905057" progId="Excel.Sheet.12">
                  <p:embed/>
                </p:oleObj>
              </mc:Choice>
              <mc:Fallback>
                <p:oleObj name="Worksheet" r:id="rId3" imgW="12515951" imgH="2905057" progId="Excel.Sheet.12">
                  <p:embed/>
                  <p:pic>
                    <p:nvPicPr>
                      <p:cNvPr id="0" name=""/>
                      <p:cNvPicPr/>
                      <p:nvPr/>
                    </p:nvPicPr>
                    <p:blipFill>
                      <a:blip r:embed="rId4"/>
                      <a:stretch>
                        <a:fillRect/>
                      </a:stretch>
                    </p:blipFill>
                    <p:spPr>
                      <a:xfrm>
                        <a:off x="1" y="1295400"/>
                        <a:ext cx="9141068" cy="2121014"/>
                      </a:xfrm>
                      <a:prstGeom prst="rect">
                        <a:avLst/>
                      </a:prstGeom>
                    </p:spPr>
                  </p:pic>
                </p:oleObj>
              </mc:Fallback>
            </mc:AlternateContent>
          </a:graphicData>
        </a:graphic>
      </p:graphicFrame>
      <p:graphicFrame>
        <p:nvGraphicFramePr>
          <p:cNvPr id="8" name="Chart 7"/>
          <p:cNvGraphicFramePr>
            <a:graphicFrameLocks/>
          </p:cNvGraphicFramePr>
          <p:nvPr>
            <p:extLst>
              <p:ext uri="{D42A27DB-BD31-4B8C-83A1-F6EECF244321}">
                <p14:modId xmlns:p14="http://schemas.microsoft.com/office/powerpoint/2010/main" val="4197620234"/>
              </p:ext>
            </p:extLst>
          </p:nvPr>
        </p:nvGraphicFramePr>
        <p:xfrm>
          <a:off x="76201" y="3581400"/>
          <a:ext cx="4343400" cy="324394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413637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Displacement calibration experiment 02/01/12</a:t>
            </a:r>
            <a:endParaRPr lang="en-US" sz="1200" b="1" dirty="0" smtClean="0"/>
          </a:p>
        </p:txBody>
      </p:sp>
      <p:sp>
        <p:nvSpPr>
          <p:cNvPr id="16" name="TextBox 15"/>
          <p:cNvSpPr txBox="1"/>
          <p:nvPr/>
        </p:nvSpPr>
        <p:spPr>
          <a:xfrm>
            <a:off x="-11723" y="210979"/>
            <a:ext cx="9152792" cy="246221"/>
          </a:xfrm>
          <a:prstGeom prst="rect">
            <a:avLst/>
          </a:prstGeom>
          <a:noFill/>
        </p:spPr>
        <p:txBody>
          <a:bodyPr wrap="square" rtlCol="0">
            <a:spAutoFit/>
          </a:bodyPr>
          <a:lstStyle/>
          <a:p>
            <a:pPr defTabSz="342900"/>
            <a:r>
              <a:rPr lang="en-US" sz="1000" dirty="0" smtClean="0"/>
              <a:t>Summary chart – 1</a:t>
            </a:r>
            <a:r>
              <a:rPr lang="en-US" sz="1000" baseline="30000" dirty="0" smtClean="0"/>
              <a:t>st</a:t>
            </a:r>
            <a:r>
              <a:rPr lang="en-US" sz="1000" dirty="0" smtClean="0"/>
              <a:t> order curvefit</a:t>
            </a:r>
            <a:endParaRPr lang="en-US" sz="1000"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457200"/>
            <a:ext cx="7315200" cy="5069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0" y="5532374"/>
            <a:ext cx="9152792" cy="1169551"/>
          </a:xfrm>
          <a:prstGeom prst="rect">
            <a:avLst/>
          </a:prstGeom>
          <a:noFill/>
        </p:spPr>
        <p:txBody>
          <a:bodyPr wrap="square" rtlCol="0">
            <a:spAutoFit/>
          </a:bodyPr>
          <a:lstStyle/>
          <a:p>
            <a:pPr defTabSz="342900"/>
            <a:r>
              <a:rPr lang="en-US" sz="1400" b="1" dirty="0" smtClean="0"/>
              <a:t>Conclusions:</a:t>
            </a:r>
          </a:p>
          <a:p>
            <a:pPr marL="171450" indent="-171450" defTabSz="342900">
              <a:buFont typeface="Arial" pitchFamily="34" charset="0"/>
              <a:buChar char="•"/>
            </a:pPr>
            <a:r>
              <a:rPr lang="en-US" sz="1400" dirty="0" smtClean="0"/>
              <a:t>Displacement w/o load is relatively close.</a:t>
            </a:r>
          </a:p>
          <a:p>
            <a:pPr marL="171450" indent="-171450" defTabSz="342900">
              <a:buFont typeface="Arial" pitchFamily="34" charset="0"/>
              <a:buChar char="•"/>
            </a:pPr>
            <a:r>
              <a:rPr lang="en-US" sz="1400" dirty="0" smtClean="0"/>
              <a:t>Displacement under load is somewhat repeatable, but varies with stiffness</a:t>
            </a:r>
          </a:p>
          <a:p>
            <a:pPr marL="628650" lvl="1" indent="-171450" defTabSz="342900">
              <a:buFont typeface="Arial" pitchFamily="34" charset="0"/>
              <a:buChar char="•"/>
            </a:pPr>
            <a:r>
              <a:rPr lang="en-US" sz="1400" dirty="0" smtClean="0"/>
              <a:t>Highest load under silicone = 7.4mm, 695 N, 505 kPa</a:t>
            </a:r>
          </a:p>
          <a:p>
            <a:pPr marL="628650" lvl="1" indent="-171450" defTabSz="342900">
              <a:buFont typeface="Arial" pitchFamily="34" charset="0"/>
              <a:buChar char="•"/>
            </a:pPr>
            <a:r>
              <a:rPr lang="en-US" sz="1400" dirty="0" smtClean="0"/>
              <a:t>Highest measurements under springs: 9.0mm, 430 N , 322 kPa</a:t>
            </a:r>
          </a:p>
        </p:txBody>
      </p:sp>
    </p:spTree>
    <p:extLst>
      <p:ext uri="{BB962C8B-B14F-4D97-AF65-F5344CB8AC3E}">
        <p14:creationId xmlns:p14="http://schemas.microsoft.com/office/powerpoint/2010/main" val="3499908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792" y="609600"/>
            <a:ext cx="9152792" cy="2308324"/>
          </a:xfrm>
          <a:prstGeom prst="rect">
            <a:avLst/>
          </a:prstGeom>
          <a:noFill/>
        </p:spPr>
        <p:txBody>
          <a:bodyPr wrap="square" rtlCol="0">
            <a:spAutoFit/>
          </a:bodyPr>
          <a:lstStyle/>
          <a:p>
            <a:r>
              <a:rPr lang="en-US" sz="1200" dirty="0" smtClean="0"/>
              <a:t>Started LVDT after starting LabVIEW, noticed that moving average LVDT position was increasing, even though LVDT was stationary.</a:t>
            </a:r>
          </a:p>
          <a:p>
            <a:r>
              <a:rPr lang="en-US" sz="1200" dirty="0" smtClean="0"/>
              <a:t>Ran for approximately 3 minutes before turning off power to LVDT and allowing to cool for 15 minutes.</a:t>
            </a:r>
          </a:p>
          <a:p>
            <a:endParaRPr lang="en-US" sz="1200" dirty="0" smtClean="0"/>
          </a:p>
          <a:p>
            <a:r>
              <a:rPr lang="en-US" sz="1200" dirty="0" smtClean="0"/>
              <a:t>Pushed air back and forth in system, advanced slave slightly (~1mm), then closed both valves and up-righted system.</a:t>
            </a:r>
          </a:p>
          <a:p>
            <a:r>
              <a:rPr lang="en-US" sz="1200" dirty="0" smtClean="0"/>
              <a:t>No load on slave platen.</a:t>
            </a:r>
          </a:p>
          <a:p>
            <a:endParaRPr lang="en-US" sz="1200" dirty="0"/>
          </a:p>
          <a:p>
            <a:r>
              <a:rPr lang="en-US" sz="1200" dirty="0" smtClean="0"/>
              <a:t>Then, ran this test.  Still stationary, applied power to LVDT and allowed to sit until LVDT reading had sufficiently stabilized.</a:t>
            </a:r>
          </a:p>
          <a:p>
            <a:r>
              <a:rPr lang="en-US" sz="1200" dirty="0" smtClean="0"/>
              <a:t>Use this time or more for future testing.</a:t>
            </a:r>
          </a:p>
          <a:p>
            <a:endParaRPr lang="en-US" sz="1200" dirty="0"/>
          </a:p>
          <a:p>
            <a:r>
              <a:rPr lang="en-US" sz="1200" dirty="0" smtClean="0"/>
              <a:t>From </a:t>
            </a:r>
            <a:r>
              <a:rPr lang="en-US" sz="1200" dirty="0"/>
              <a:t>spec sheet, Linearity: &lt;0.2% </a:t>
            </a:r>
            <a:r>
              <a:rPr lang="en-US" sz="1200" dirty="0" smtClean="0"/>
              <a:t>FSO = 0.06mm</a:t>
            </a:r>
          </a:p>
          <a:p>
            <a:endParaRPr lang="en-US" sz="1200" dirty="0"/>
          </a:p>
          <a:p>
            <a:r>
              <a:rPr lang="en-US" sz="1200" b="1" dirty="0" smtClean="0"/>
              <a:t>Based on this, allow at least 30 minutes of warm-up time for LVDT before testing.</a:t>
            </a:r>
          </a:p>
        </p:txBody>
      </p:sp>
      <p:sp>
        <p:nvSpPr>
          <p:cNvPr id="8" name="TextBox 7"/>
          <p:cNvSpPr txBox="1"/>
          <p:nvPr/>
        </p:nvSpPr>
        <p:spPr>
          <a:xfrm>
            <a:off x="1" y="0"/>
            <a:ext cx="9144000" cy="677108"/>
          </a:xfrm>
          <a:prstGeom prst="rect">
            <a:avLst/>
          </a:prstGeom>
          <a:noFill/>
        </p:spPr>
        <p:txBody>
          <a:bodyPr wrap="square" rtlCol="0">
            <a:spAutoFit/>
          </a:bodyPr>
          <a:lstStyle/>
          <a:p>
            <a:r>
              <a:rPr lang="en-US" sz="1400" b="1" dirty="0" smtClean="0"/>
              <a:t>Displacement testing 01/04/12</a:t>
            </a:r>
          </a:p>
          <a:p>
            <a:r>
              <a:rPr lang="en-US" sz="1200" dirty="0"/>
              <a:t>“</a:t>
            </a:r>
            <a:r>
              <a:rPr lang="en-US" sz="1200" dirty="0" smtClean="0"/>
              <a:t>WaveformOutputTDMS_03c.m</a:t>
            </a:r>
            <a:r>
              <a:rPr lang="en-US" sz="1200" dirty="0"/>
              <a:t>”, “</a:t>
            </a:r>
            <a:r>
              <a:rPr lang="en-US" sz="1200" dirty="0" smtClean="0"/>
              <a:t>Master_rev_14b…vi”</a:t>
            </a:r>
          </a:p>
          <a:p>
            <a:r>
              <a:rPr lang="en-US" sz="1200" dirty="0" smtClean="0"/>
              <a:t>LVDT warm-up characteristics</a:t>
            </a:r>
            <a:endParaRPr lang="en-US" sz="1200"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3048000"/>
            <a:ext cx="8886825"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0512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Displacement calibration experiment 02/01/12</a:t>
            </a:r>
            <a:endParaRPr lang="en-US" sz="1200" b="1" dirty="0" smtClean="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457200"/>
            <a:ext cx="7315200" cy="5061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0" y="228600"/>
            <a:ext cx="9152792" cy="246221"/>
          </a:xfrm>
          <a:prstGeom prst="rect">
            <a:avLst/>
          </a:prstGeom>
          <a:noFill/>
        </p:spPr>
        <p:txBody>
          <a:bodyPr wrap="square" rtlCol="0">
            <a:spAutoFit/>
          </a:bodyPr>
          <a:lstStyle/>
          <a:p>
            <a:pPr defTabSz="342900"/>
            <a:r>
              <a:rPr lang="en-US" sz="1000" dirty="0" smtClean="0"/>
              <a:t>Summary chart – 2</a:t>
            </a:r>
            <a:r>
              <a:rPr lang="en-US" sz="1000" baseline="30000" dirty="0" smtClean="0"/>
              <a:t>nd</a:t>
            </a:r>
            <a:r>
              <a:rPr lang="en-US" sz="1000" dirty="0" smtClean="0"/>
              <a:t> order curvefit</a:t>
            </a:r>
            <a:endParaRPr lang="en-US" sz="1000" dirty="0"/>
          </a:p>
        </p:txBody>
      </p:sp>
    </p:spTree>
    <p:extLst>
      <p:ext uri="{BB962C8B-B14F-4D97-AF65-F5344CB8AC3E}">
        <p14:creationId xmlns:p14="http://schemas.microsoft.com/office/powerpoint/2010/main" val="3342683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Displacement calibration experiment 02/01/12</a:t>
            </a:r>
            <a:endParaRPr lang="en-US" sz="1200" b="1" dirty="0" smtClean="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457200"/>
            <a:ext cx="7315200" cy="5042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1723" y="210979"/>
            <a:ext cx="9152792" cy="246221"/>
          </a:xfrm>
          <a:prstGeom prst="rect">
            <a:avLst/>
          </a:prstGeom>
          <a:noFill/>
        </p:spPr>
        <p:txBody>
          <a:bodyPr wrap="square" rtlCol="0">
            <a:spAutoFit/>
          </a:bodyPr>
          <a:lstStyle/>
          <a:p>
            <a:pPr defTabSz="342900"/>
            <a:r>
              <a:rPr lang="en-US" sz="1000" dirty="0" smtClean="0"/>
              <a:t>Summary chart – 3</a:t>
            </a:r>
            <a:r>
              <a:rPr lang="en-US" sz="1000" baseline="30000" dirty="0" smtClean="0"/>
              <a:t>rd</a:t>
            </a:r>
            <a:r>
              <a:rPr lang="en-US" sz="1000" dirty="0" smtClean="0"/>
              <a:t> order curvefit</a:t>
            </a:r>
            <a:endParaRPr lang="en-US" sz="1000" dirty="0"/>
          </a:p>
        </p:txBody>
      </p:sp>
    </p:spTree>
    <p:extLst>
      <p:ext uri="{BB962C8B-B14F-4D97-AF65-F5344CB8AC3E}">
        <p14:creationId xmlns:p14="http://schemas.microsoft.com/office/powerpoint/2010/main" val="786435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Displacement calibration experiment 02/04/12</a:t>
            </a:r>
            <a:endParaRPr lang="en-US" sz="1200" b="1" dirty="0" smtClean="0"/>
          </a:p>
        </p:txBody>
      </p:sp>
      <p:sp>
        <p:nvSpPr>
          <p:cNvPr id="8" name="TextBox 7"/>
          <p:cNvSpPr txBox="1"/>
          <p:nvPr/>
        </p:nvSpPr>
        <p:spPr>
          <a:xfrm>
            <a:off x="-11723" y="304800"/>
            <a:ext cx="9152792" cy="553998"/>
          </a:xfrm>
          <a:prstGeom prst="rect">
            <a:avLst/>
          </a:prstGeom>
          <a:noFill/>
        </p:spPr>
        <p:txBody>
          <a:bodyPr wrap="square" rtlCol="0">
            <a:spAutoFit/>
          </a:bodyPr>
          <a:lstStyle/>
          <a:p>
            <a:pPr defTabSz="342900"/>
            <a:r>
              <a:rPr lang="en-US" sz="1000" dirty="0" smtClean="0"/>
              <a:t>From Joan Sanders’ work</a:t>
            </a:r>
            <a:r>
              <a:rPr lang="en-US" sz="1000" dirty="0"/>
              <a:t>: </a:t>
            </a:r>
            <a:r>
              <a:rPr lang="en-US" sz="1000" b="1" dirty="0"/>
              <a:t>Sanders JE, Nicholson BS, Zachariah SG, </a:t>
            </a:r>
            <a:r>
              <a:rPr lang="en-US" sz="1000" b="1" dirty="0" err="1"/>
              <a:t>Cassisi</a:t>
            </a:r>
            <a:r>
              <a:rPr lang="en-US" sz="1000" b="1" dirty="0"/>
              <a:t> DV, </a:t>
            </a:r>
            <a:r>
              <a:rPr lang="en-US" sz="1000" b="1" dirty="0" err="1"/>
              <a:t>Karchin</a:t>
            </a:r>
            <a:r>
              <a:rPr lang="en-US" sz="1000" b="1" dirty="0"/>
              <a:t> A, </a:t>
            </a:r>
            <a:r>
              <a:rPr lang="en-US" sz="1000" b="1" dirty="0" err="1"/>
              <a:t>Fergason</a:t>
            </a:r>
            <a:r>
              <a:rPr lang="en-US" sz="1000" b="1" dirty="0"/>
              <a:t> JR. Testing of elastomeric </a:t>
            </a:r>
            <a:r>
              <a:rPr lang="en-US" sz="1000" b="1" dirty="0" smtClean="0"/>
              <a:t>liners used </a:t>
            </a:r>
            <a:r>
              <a:rPr lang="en-US" sz="1000" b="1" dirty="0"/>
              <a:t>in limb prosthetics: Classification of 15 products by mechanical performance. </a:t>
            </a:r>
            <a:r>
              <a:rPr lang="en-US" sz="1000" dirty="0"/>
              <a:t>J </a:t>
            </a:r>
            <a:r>
              <a:rPr lang="en-US" sz="1000" dirty="0" err="1"/>
              <a:t>Rehabil</a:t>
            </a:r>
            <a:r>
              <a:rPr lang="en-US" sz="1000" dirty="0"/>
              <a:t> Res </a:t>
            </a:r>
            <a:r>
              <a:rPr lang="en-US" sz="1000" dirty="0" err="1" smtClean="0"/>
              <a:t>Dev</a:t>
            </a:r>
            <a:r>
              <a:rPr lang="en-US" sz="1000" dirty="0" smtClean="0"/>
              <a:t> 2004;41(2</a:t>
            </a:r>
            <a:r>
              <a:rPr lang="en-US" sz="1000" dirty="0"/>
              <a:t>):175–186.</a:t>
            </a:r>
          </a:p>
          <a:p>
            <a:pPr defTabSz="342900"/>
            <a:endParaRPr lang="en-US" sz="1000" dirty="0"/>
          </a:p>
        </p:txBody>
      </p:sp>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8674" y="685800"/>
            <a:ext cx="4439126"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4572001" y="2171700"/>
            <a:ext cx="4419599" cy="190500"/>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995" y="3810000"/>
            <a:ext cx="3990975" cy="2663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4968995" y="4648200"/>
            <a:ext cx="2727205" cy="190500"/>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71" y="771525"/>
            <a:ext cx="4375030" cy="3472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3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4343400"/>
            <a:ext cx="4343401" cy="2423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343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PPU signal generator 02/06/12</a:t>
            </a:r>
            <a:endParaRPr lang="en-US" sz="1200" b="1" dirty="0" smtClean="0"/>
          </a:p>
        </p:txBody>
      </p:sp>
      <p:sp>
        <p:nvSpPr>
          <p:cNvPr id="8" name="TextBox 7"/>
          <p:cNvSpPr txBox="1"/>
          <p:nvPr/>
        </p:nvSpPr>
        <p:spPr>
          <a:xfrm>
            <a:off x="-11723" y="304800"/>
            <a:ext cx="9152792" cy="6370975"/>
          </a:xfrm>
          <a:prstGeom prst="rect">
            <a:avLst/>
          </a:prstGeom>
          <a:noFill/>
        </p:spPr>
        <p:txBody>
          <a:bodyPr wrap="square" rtlCol="0">
            <a:spAutoFit/>
          </a:bodyPr>
          <a:lstStyle/>
          <a:p>
            <a:pPr defTabSz="342900"/>
            <a:r>
              <a:rPr lang="en-US" sz="1200" dirty="0" smtClean="0"/>
              <a:t>PPU signal generator 13, when run alone, generates a PPU High signal at exactly 2000 msecs (as directed).</a:t>
            </a:r>
          </a:p>
          <a:p>
            <a:pPr defTabSz="342900"/>
            <a:endParaRPr lang="en-US" sz="1200" dirty="0" smtClean="0"/>
          </a:p>
          <a:p>
            <a:pPr defTabSz="342900"/>
            <a:r>
              <a:rPr lang="en-US" sz="1200" dirty="0" smtClean="0"/>
              <a:t>PPU signal generator 13, integrated into Master VI 16, generates PPU High signal at slightly over 2030 msecs, even when LabVIEW is switched to REALTIME in process manager.  Also, trying to close LabVIEW locked up computer and I had to do a hard shut down.</a:t>
            </a:r>
          </a:p>
          <a:p>
            <a:pPr defTabSz="342900"/>
            <a:endParaRPr lang="en-US" sz="1200" dirty="0"/>
          </a:p>
          <a:p>
            <a:pPr defTabSz="342900"/>
            <a:r>
              <a:rPr lang="en-US" sz="1200" dirty="0" smtClean="0"/>
              <a:t>Changed to a shortcut that starts up LabVIEW in High priority automatically.</a:t>
            </a:r>
          </a:p>
          <a:p>
            <a:pPr defTabSz="342900"/>
            <a:endParaRPr lang="en-US" sz="1200" dirty="0"/>
          </a:p>
          <a:p>
            <a:pPr defTabSz="342900"/>
            <a:r>
              <a:rPr lang="en-US" sz="1200" dirty="0" smtClean="0"/>
              <a:t>Changing timed loop of PPU signal generator to Wait until Next Multiple of 2msecs didn’t fix it.  Still takes an additional 20 – 54 msecs more than it should.</a:t>
            </a:r>
          </a:p>
          <a:p>
            <a:pPr defTabSz="342900"/>
            <a:endParaRPr lang="en-US" sz="1200" dirty="0"/>
          </a:p>
          <a:p>
            <a:pPr defTabSz="342900"/>
            <a:r>
              <a:rPr lang="en-US" sz="1200" dirty="0" smtClean="0"/>
              <a:t>Completely deleted out all front panel displays (graphs, arrays, numbers) and moving average VI’s used to update the averaged numerals.  Appeared to help, but delta between PPU Highs varies from 2003 msecs to 2043 msecs.</a:t>
            </a:r>
            <a:endParaRPr lang="en-US" sz="1200" dirty="0"/>
          </a:p>
          <a:p>
            <a:pPr defTabSz="342900"/>
            <a:endParaRPr lang="en-US" sz="1200" dirty="0"/>
          </a:p>
          <a:p>
            <a:pPr defTabSz="342900"/>
            <a:r>
              <a:rPr lang="en-US" sz="1200" dirty="0" smtClean="0"/>
              <a:t>Still using deleted displays VI, changed sampling rate from 2.5kHz to 1.0kHz, to see if that helped.  Mostly 2003 msecs between Highs, but one 2033 msecs.</a:t>
            </a:r>
          </a:p>
          <a:p>
            <a:pPr defTabSz="342900"/>
            <a:endParaRPr lang="en-US" sz="1200" dirty="0"/>
          </a:p>
          <a:p>
            <a:pPr defTabSz="342900"/>
            <a:r>
              <a:rPr lang="en-US" sz="1200" dirty="0"/>
              <a:t>Still using deleted displays VI, changed sampling rate </a:t>
            </a:r>
            <a:r>
              <a:rPr lang="en-US" sz="1200" dirty="0" smtClean="0"/>
              <a:t>back to 2.5kHz.  Changed acquire signals loop to run at 25msecs from 10msecs (still should be faster than time to collect 250 samples) and write to file loop from 25msecs to 100msecs.  Now, signal generation varied from 1993 msecs to 2033 msecs.</a:t>
            </a:r>
          </a:p>
          <a:p>
            <a:pPr defTabSz="342900"/>
            <a:endParaRPr lang="en-US" sz="1200" dirty="0"/>
          </a:p>
          <a:p>
            <a:pPr defTabSz="342900"/>
            <a:r>
              <a:rPr lang="en-US" sz="1200" dirty="0" smtClean="0"/>
              <a:t>Moved all display stuff to the Stop VI loop, added a preview queue status VI that examines w/o taking out the front item in the queue.  Use that to update display every 100 msecs.</a:t>
            </a:r>
            <a:br>
              <a:rPr lang="en-US" sz="1200" dirty="0" smtClean="0"/>
            </a:br>
            <a:endParaRPr lang="en-US" sz="1200" dirty="0" smtClean="0"/>
          </a:p>
          <a:p>
            <a:pPr defTabSz="342900"/>
            <a:r>
              <a:rPr lang="en-US" sz="1200" dirty="0" smtClean="0"/>
              <a:t>Using 17 as a starting point, removed as much math and SubVIs as I could from PPU signal generator and asked it to spit out a simple string.  Thought that if this worked, I’d go back to the pre-recorded datafile to send out.  But, delta between peaks is still 12.8-12.9 seconds on a 0.1Hz cycle.</a:t>
            </a:r>
          </a:p>
          <a:p>
            <a:pPr defTabSz="342900"/>
            <a:endParaRPr lang="en-US" sz="1200" dirty="0"/>
          </a:p>
          <a:p>
            <a:pPr defTabSz="342900"/>
            <a:r>
              <a:rPr lang="en-US" sz="1200" dirty="0" smtClean="0"/>
              <a:t>17c, reintroduced Timed Loop with all other changes made since switching away from that.  Chose Process missed periods, ignore phase.   Finished Late light was solid for first 20 seconds or better, but then went off and only flickered.  PPU high signal was at ~1.3 seconds for that time, then went to an average of just slightly &gt; 2.0seconds.</a:t>
            </a:r>
          </a:p>
          <a:p>
            <a:pPr defTabSz="342900"/>
            <a:endParaRPr lang="en-US" sz="1200" dirty="0"/>
          </a:p>
          <a:p>
            <a:pPr defTabSz="342900"/>
            <a:r>
              <a:rPr lang="en-US" sz="1200" dirty="0" smtClean="0"/>
              <a:t>17d, Creating subVI of entire PPU signal generation loop allows the execution priority to be changed to critical.  After that, process missed periods and ignore phase runs really fast (1.3 seconds instead of 2.0), Process missed periods and maintain runs fast for a bit, then gets on a 2.000 second schedule.</a:t>
            </a:r>
            <a:endParaRPr lang="en-US" sz="1200" dirty="0"/>
          </a:p>
        </p:txBody>
      </p:sp>
    </p:spTree>
    <p:extLst>
      <p:ext uri="{BB962C8B-B14F-4D97-AF65-F5344CB8AC3E}">
        <p14:creationId xmlns:p14="http://schemas.microsoft.com/office/powerpoint/2010/main" val="2815627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AMTI 1000 </a:t>
            </a:r>
            <a:r>
              <a:rPr lang="en-US" sz="1400" b="1" dirty="0" err="1" smtClean="0"/>
              <a:t>lbf</a:t>
            </a:r>
            <a:r>
              <a:rPr lang="en-US" sz="1400" b="1" dirty="0" smtClean="0"/>
              <a:t> load cell calibration 02/09/12</a:t>
            </a:r>
            <a:endParaRPr lang="en-US" sz="1200" b="1" dirty="0" smtClean="0"/>
          </a:p>
        </p:txBody>
      </p:sp>
      <p:sp>
        <p:nvSpPr>
          <p:cNvPr id="8" name="TextBox 7"/>
          <p:cNvSpPr txBox="1"/>
          <p:nvPr/>
        </p:nvSpPr>
        <p:spPr>
          <a:xfrm>
            <a:off x="-11723" y="304800"/>
            <a:ext cx="6130291" cy="1938992"/>
          </a:xfrm>
          <a:prstGeom prst="rect">
            <a:avLst/>
          </a:prstGeom>
          <a:noFill/>
        </p:spPr>
        <p:txBody>
          <a:bodyPr wrap="square" rtlCol="0">
            <a:spAutoFit/>
          </a:bodyPr>
          <a:lstStyle/>
          <a:p>
            <a:pPr defTabSz="342900"/>
            <a:r>
              <a:rPr lang="en-US" sz="1200" dirty="0" smtClean="0"/>
              <a:t>Placed AMTI load cell inline with just re-calibrated gold standard</a:t>
            </a:r>
          </a:p>
          <a:p>
            <a:pPr defTabSz="342900"/>
            <a:r>
              <a:rPr lang="en-US" sz="1200" dirty="0" smtClean="0"/>
              <a:t>Allowed both load cells to warm up for at least 30 minutes</a:t>
            </a:r>
          </a:p>
          <a:p>
            <a:pPr defTabSz="342900"/>
            <a:endParaRPr lang="en-US" sz="1200" dirty="0"/>
          </a:p>
          <a:p>
            <a:pPr defTabSz="342900"/>
            <a:r>
              <a:rPr lang="en-US" sz="1200" dirty="0" smtClean="0"/>
              <a:t>Applied load by hand to the load screw</a:t>
            </a:r>
          </a:p>
          <a:p>
            <a:pPr defTabSz="342900"/>
            <a:endParaRPr lang="en-US" sz="1200" dirty="0"/>
          </a:p>
          <a:p>
            <a:pPr defTabSz="342900"/>
            <a:r>
              <a:rPr lang="en-US" sz="1200" dirty="0" smtClean="0"/>
              <a:t>Both load cells drifted downward somewhat initially after loading, especially at higher loads:</a:t>
            </a:r>
          </a:p>
          <a:p>
            <a:pPr defTabSz="342900"/>
            <a:r>
              <a:rPr lang="en-US" sz="1200" dirty="0" smtClean="0"/>
              <a:t>Perhaps settling of the 80/20 t-nuts?</a:t>
            </a:r>
          </a:p>
          <a:p>
            <a:pPr defTabSz="342900"/>
            <a:endParaRPr lang="en-US" sz="1200" dirty="0"/>
          </a:p>
          <a:p>
            <a:pPr defTabSz="342900"/>
            <a:r>
              <a:rPr lang="en-US" sz="1200" dirty="0" smtClean="0"/>
              <a:t>Allowed values to settle (not always steady-state, though), then paused LabVIEW program , and took down both values.  3 separate tests from 0, 100, 200, 300, 400, and 500 </a:t>
            </a:r>
            <a:r>
              <a:rPr lang="en-US" sz="1200" dirty="0" err="1" smtClean="0"/>
              <a:t>lbf</a:t>
            </a:r>
            <a:r>
              <a:rPr lang="en-US" sz="1200" dirty="0" smtClean="0"/>
              <a:t> (nominally).</a:t>
            </a:r>
          </a:p>
        </p:txBody>
      </p:sp>
      <p:pic>
        <p:nvPicPr>
          <p:cNvPr id="3072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384" b="11421"/>
          <a:stretch/>
        </p:blipFill>
        <p:spPr bwMode="auto">
          <a:xfrm>
            <a:off x="6118568" y="76200"/>
            <a:ext cx="2949232"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Object 1"/>
          <p:cNvGraphicFramePr>
            <a:graphicFrameLocks noChangeAspect="1"/>
          </p:cNvGraphicFramePr>
          <p:nvPr>
            <p:extLst>
              <p:ext uri="{D42A27DB-BD31-4B8C-83A1-F6EECF244321}">
                <p14:modId xmlns:p14="http://schemas.microsoft.com/office/powerpoint/2010/main" val="1431393820"/>
              </p:ext>
            </p:extLst>
          </p:nvPr>
        </p:nvGraphicFramePr>
        <p:xfrm>
          <a:off x="152400" y="2371725"/>
          <a:ext cx="4610100" cy="1743075"/>
        </p:xfrm>
        <a:graphic>
          <a:graphicData uri="http://schemas.openxmlformats.org/presentationml/2006/ole">
            <mc:AlternateContent xmlns:mc="http://schemas.openxmlformats.org/markup-compatibility/2006">
              <mc:Choice xmlns:v="urn:schemas-microsoft-com:vml" Requires="v">
                <p:oleObj spid="_x0000_s30940" name="Worksheet" r:id="rId4" imgW="4610033" imgH="1743143" progId="Excel.Sheet.12">
                  <p:embed/>
                </p:oleObj>
              </mc:Choice>
              <mc:Fallback>
                <p:oleObj name="Worksheet" r:id="rId4" imgW="4610033" imgH="1743143" progId="Excel.Sheet.12">
                  <p:embed/>
                  <p:pic>
                    <p:nvPicPr>
                      <p:cNvPr id="0" name=""/>
                      <p:cNvPicPr/>
                      <p:nvPr/>
                    </p:nvPicPr>
                    <p:blipFill>
                      <a:blip r:embed="rId5"/>
                      <a:stretch>
                        <a:fillRect/>
                      </a:stretch>
                    </p:blipFill>
                    <p:spPr>
                      <a:xfrm>
                        <a:off x="152400" y="2371725"/>
                        <a:ext cx="4610100" cy="1743075"/>
                      </a:xfrm>
                      <a:prstGeom prst="rect">
                        <a:avLst/>
                      </a:prstGeom>
                    </p:spPr>
                  </p:pic>
                </p:oleObj>
              </mc:Fallback>
            </mc:AlternateContent>
          </a:graphicData>
        </a:graphic>
      </p:graphicFrame>
      <p:graphicFrame>
        <p:nvGraphicFramePr>
          <p:cNvPr id="6" name="Chart 5"/>
          <p:cNvGraphicFramePr>
            <a:graphicFrameLocks/>
          </p:cNvGraphicFramePr>
          <p:nvPr>
            <p:extLst>
              <p:ext uri="{D42A27DB-BD31-4B8C-83A1-F6EECF244321}">
                <p14:modId xmlns:p14="http://schemas.microsoft.com/office/powerpoint/2010/main" val="1556773608"/>
              </p:ext>
            </p:extLst>
          </p:nvPr>
        </p:nvGraphicFramePr>
        <p:xfrm>
          <a:off x="228600" y="4191000"/>
          <a:ext cx="5296322" cy="248854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570992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AMTI 1000 </a:t>
            </a:r>
            <a:r>
              <a:rPr lang="en-US" sz="1400" b="1" dirty="0" err="1" smtClean="0"/>
              <a:t>lbf</a:t>
            </a:r>
            <a:r>
              <a:rPr lang="en-US" sz="1400" b="1" dirty="0" smtClean="0"/>
              <a:t> load cell calibration, cont. 02/09/12</a:t>
            </a:r>
            <a:endParaRPr lang="en-US" sz="1200" b="1" dirty="0" smtClean="0"/>
          </a:p>
        </p:txBody>
      </p:sp>
      <p:sp>
        <p:nvSpPr>
          <p:cNvPr id="8" name="TextBox 7"/>
          <p:cNvSpPr txBox="1"/>
          <p:nvPr/>
        </p:nvSpPr>
        <p:spPr>
          <a:xfrm>
            <a:off x="-11723" y="304800"/>
            <a:ext cx="6130291" cy="1015663"/>
          </a:xfrm>
          <a:prstGeom prst="rect">
            <a:avLst/>
          </a:prstGeom>
          <a:noFill/>
        </p:spPr>
        <p:txBody>
          <a:bodyPr wrap="square" rtlCol="0">
            <a:spAutoFit/>
          </a:bodyPr>
          <a:lstStyle/>
          <a:p>
            <a:pPr defTabSz="342900"/>
            <a:r>
              <a:rPr lang="en-US" sz="1200" dirty="0" smtClean="0"/>
              <a:t>Since 3 tests didn’t result in </a:t>
            </a:r>
            <a:r>
              <a:rPr lang="en-US" sz="1200" dirty="0" err="1" smtClean="0"/>
              <a:t>diretly</a:t>
            </a:r>
            <a:r>
              <a:rPr lang="en-US" sz="1200" dirty="0" smtClean="0"/>
              <a:t> comparable data (couldn’t average all 3 values because I couldn’t consistently hit the exact same </a:t>
            </a:r>
            <a:r>
              <a:rPr lang="en-US" sz="1200" dirty="0" err="1" smtClean="0"/>
              <a:t>lbf</a:t>
            </a:r>
            <a:r>
              <a:rPr lang="en-US" sz="1200" dirty="0" smtClean="0"/>
              <a:t> load), I pooled all 3 tests’ worth of values and computed their best fit and RMSE.</a:t>
            </a:r>
          </a:p>
          <a:p>
            <a:pPr defTabSz="342900"/>
            <a:endParaRPr lang="en-US" sz="1200" dirty="0"/>
          </a:p>
          <a:p>
            <a:pPr defTabSz="342900"/>
            <a:r>
              <a:rPr lang="en-US" sz="1200" dirty="0" smtClean="0"/>
              <a:t>Convert linear fit to Newton’s, use as calibration.</a:t>
            </a:r>
          </a:p>
        </p:txBody>
      </p:sp>
      <p:graphicFrame>
        <p:nvGraphicFramePr>
          <p:cNvPr id="7" name="Chart 6"/>
          <p:cNvGraphicFramePr>
            <a:graphicFrameLocks/>
          </p:cNvGraphicFramePr>
          <p:nvPr>
            <p:extLst>
              <p:ext uri="{D42A27DB-BD31-4B8C-83A1-F6EECF244321}">
                <p14:modId xmlns:p14="http://schemas.microsoft.com/office/powerpoint/2010/main" val="451809612"/>
              </p:ext>
            </p:extLst>
          </p:nvPr>
        </p:nvGraphicFramePr>
        <p:xfrm>
          <a:off x="228600" y="2819400"/>
          <a:ext cx="5410200" cy="37909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30802809"/>
              </p:ext>
            </p:extLst>
          </p:nvPr>
        </p:nvGraphicFramePr>
        <p:xfrm>
          <a:off x="5867400" y="2438400"/>
          <a:ext cx="3000375" cy="4219575"/>
        </p:xfrm>
        <a:graphic>
          <a:graphicData uri="http://schemas.openxmlformats.org/presentationml/2006/ole">
            <mc:AlternateContent xmlns:mc="http://schemas.openxmlformats.org/markup-compatibility/2006">
              <mc:Choice xmlns:v="urn:schemas-microsoft-com:vml" Requires="v">
                <p:oleObj spid="_x0000_s32396" name="Worksheet" r:id="rId4" imgW="3000257" imgH="4219643" progId="Excel.Sheet.12">
                  <p:embed/>
                </p:oleObj>
              </mc:Choice>
              <mc:Fallback>
                <p:oleObj name="Worksheet" r:id="rId4" imgW="3000257" imgH="4219643" progId="Excel.Sheet.12">
                  <p:embed/>
                  <p:pic>
                    <p:nvPicPr>
                      <p:cNvPr id="0" name=""/>
                      <p:cNvPicPr/>
                      <p:nvPr/>
                    </p:nvPicPr>
                    <p:blipFill>
                      <a:blip r:embed="rId5"/>
                      <a:stretch>
                        <a:fillRect/>
                      </a:stretch>
                    </p:blipFill>
                    <p:spPr>
                      <a:xfrm>
                        <a:off x="5867400" y="2438400"/>
                        <a:ext cx="3000375" cy="421957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955593711"/>
              </p:ext>
            </p:extLst>
          </p:nvPr>
        </p:nvGraphicFramePr>
        <p:xfrm>
          <a:off x="7396927" y="166588"/>
          <a:ext cx="1518473" cy="1281212"/>
        </p:xfrm>
        <a:graphic>
          <a:graphicData uri="http://schemas.openxmlformats.org/presentationml/2006/ole">
            <mc:AlternateContent xmlns:mc="http://schemas.openxmlformats.org/markup-compatibility/2006">
              <mc:Choice xmlns:v="urn:schemas-microsoft-com:vml" Requires="v">
                <p:oleObj spid="_x0000_s32397" name="Worksheet" showAsIcon="1" r:id="rId6" imgW="914400" imgH="771480" progId="Excel.Sheet.12">
                  <p:embed/>
                </p:oleObj>
              </mc:Choice>
              <mc:Fallback>
                <p:oleObj name="Worksheet" showAsIcon="1" r:id="rId6" imgW="914400" imgH="771480" progId="Excel.Sheet.12">
                  <p:embed/>
                  <p:pic>
                    <p:nvPicPr>
                      <p:cNvPr id="0" name=""/>
                      <p:cNvPicPr/>
                      <p:nvPr/>
                    </p:nvPicPr>
                    <p:blipFill>
                      <a:blip r:embed="rId7"/>
                      <a:stretch>
                        <a:fillRect/>
                      </a:stretch>
                    </p:blipFill>
                    <p:spPr>
                      <a:xfrm>
                        <a:off x="7396927" y="166588"/>
                        <a:ext cx="1518473" cy="1281212"/>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393373720"/>
              </p:ext>
            </p:extLst>
          </p:nvPr>
        </p:nvGraphicFramePr>
        <p:xfrm>
          <a:off x="228600" y="1676400"/>
          <a:ext cx="2200275" cy="409575"/>
        </p:xfrm>
        <a:graphic>
          <a:graphicData uri="http://schemas.openxmlformats.org/presentationml/2006/ole">
            <mc:AlternateContent xmlns:mc="http://schemas.openxmlformats.org/markup-compatibility/2006">
              <mc:Choice xmlns:v="urn:schemas-microsoft-com:vml" Requires="v">
                <p:oleObj spid="_x0000_s32398" name="Worksheet" r:id="rId8" imgW="2200224" imgH="409643" progId="Excel.Sheet.12">
                  <p:embed/>
                </p:oleObj>
              </mc:Choice>
              <mc:Fallback>
                <p:oleObj name="Worksheet" r:id="rId8" imgW="2200224" imgH="409643" progId="Excel.Sheet.12">
                  <p:embed/>
                  <p:pic>
                    <p:nvPicPr>
                      <p:cNvPr id="0" name=""/>
                      <p:cNvPicPr/>
                      <p:nvPr/>
                    </p:nvPicPr>
                    <p:blipFill>
                      <a:blip r:embed="rId9"/>
                      <a:stretch>
                        <a:fillRect/>
                      </a:stretch>
                    </p:blipFill>
                    <p:spPr>
                      <a:xfrm>
                        <a:off x="228600" y="1676400"/>
                        <a:ext cx="2200275" cy="409575"/>
                      </a:xfrm>
                      <a:prstGeom prst="rect">
                        <a:avLst/>
                      </a:prstGeom>
                    </p:spPr>
                  </p:pic>
                </p:oleObj>
              </mc:Fallback>
            </mc:AlternateContent>
          </a:graphicData>
        </a:graphic>
      </p:graphicFrame>
    </p:spTree>
    <p:extLst>
      <p:ext uri="{BB962C8B-B14F-4D97-AF65-F5344CB8AC3E}">
        <p14:creationId xmlns:p14="http://schemas.microsoft.com/office/powerpoint/2010/main" val="2657713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Verification testing 02/10/12</a:t>
            </a:r>
            <a:endParaRPr lang="en-US" sz="1200" b="1" dirty="0" smtClean="0"/>
          </a:p>
        </p:txBody>
      </p:sp>
      <p:sp>
        <p:nvSpPr>
          <p:cNvPr id="8" name="TextBox 7"/>
          <p:cNvSpPr txBox="1"/>
          <p:nvPr/>
        </p:nvSpPr>
        <p:spPr>
          <a:xfrm>
            <a:off x="-11723" y="304800"/>
            <a:ext cx="9155723" cy="2123658"/>
          </a:xfrm>
          <a:prstGeom prst="rect">
            <a:avLst/>
          </a:prstGeom>
          <a:noFill/>
        </p:spPr>
        <p:txBody>
          <a:bodyPr wrap="square" rtlCol="0">
            <a:spAutoFit/>
          </a:bodyPr>
          <a:lstStyle/>
          <a:p>
            <a:pPr defTabSz="342900"/>
            <a:r>
              <a:rPr lang="en-US" sz="1200" dirty="0" smtClean="0"/>
              <a:t>Filled system, was trying to bleed.  Bubbles directly behind pressure snubbers were seen that refused to pass through snubber and to high point to be bled.</a:t>
            </a:r>
          </a:p>
          <a:p>
            <a:pPr defTabSz="342900"/>
            <a:endParaRPr lang="en-US" sz="1200" dirty="0"/>
          </a:p>
          <a:p>
            <a:pPr defTabSz="342900"/>
            <a:r>
              <a:rPr lang="en-US" sz="1200" dirty="0" smtClean="0"/>
              <a:t>Since pressure snubbers made negligible if any difference during 0.1 Hz sine wave testing w/ and w/o, I removed both of them from the line.</a:t>
            </a:r>
          </a:p>
          <a:p>
            <a:pPr defTabSz="342900"/>
            <a:endParaRPr lang="en-US" sz="1200" dirty="0"/>
          </a:p>
          <a:p>
            <a:pPr defTabSz="342900"/>
            <a:r>
              <a:rPr lang="en-US" sz="1200" dirty="0" smtClean="0"/>
              <a:t>Starting run step and hold test (same that I used to make calibration plots) adapted with more steps.</a:t>
            </a:r>
          </a:p>
          <a:p>
            <a:pPr defTabSz="342900"/>
            <a:r>
              <a:rPr lang="en-US" sz="1200" dirty="0" smtClean="0"/>
              <a:t>I made a mistake in modifying the code, so instead of stepping another 2mm, the actuator went back to zero than all the way back and past 2mm.</a:t>
            </a:r>
          </a:p>
          <a:p>
            <a:pPr defTabSz="342900"/>
            <a:endParaRPr lang="en-US" sz="1200" dirty="0"/>
          </a:p>
          <a:p>
            <a:pPr defTabSz="342900"/>
            <a:r>
              <a:rPr lang="en-US" sz="1200" dirty="0" smtClean="0"/>
              <a:t>Then, at ~16mm of encoder displacement, ~7mm of </a:t>
            </a:r>
            <a:r>
              <a:rPr lang="en-US" sz="1200" dirty="0"/>
              <a:t>LVDT displacement, </a:t>
            </a:r>
            <a:r>
              <a:rPr lang="en-US" sz="1200" dirty="0" smtClean="0"/>
              <a:t>~450 kPa (65 psi), and 601N of load, the tubing shot out of one of the compression fittings at the high point.</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1" y="3200400"/>
            <a:ext cx="44577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219450"/>
            <a:ext cx="4257675"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92745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Verification testing 02/10/12</a:t>
            </a:r>
            <a:endParaRPr lang="en-US" sz="1200" b="1" dirty="0" smtClean="0"/>
          </a:p>
        </p:txBody>
      </p:sp>
      <p:sp>
        <p:nvSpPr>
          <p:cNvPr id="8" name="TextBox 7"/>
          <p:cNvSpPr txBox="1"/>
          <p:nvPr/>
        </p:nvSpPr>
        <p:spPr>
          <a:xfrm>
            <a:off x="-11723" y="304800"/>
            <a:ext cx="9155723" cy="3046988"/>
          </a:xfrm>
          <a:prstGeom prst="rect">
            <a:avLst/>
          </a:prstGeom>
          <a:noFill/>
        </p:spPr>
        <p:txBody>
          <a:bodyPr wrap="square" rtlCol="0">
            <a:spAutoFit/>
          </a:bodyPr>
          <a:lstStyle/>
          <a:p>
            <a:pPr defTabSz="342900"/>
            <a:r>
              <a:rPr lang="en-US" sz="1200" dirty="0" smtClean="0"/>
              <a:t>Also noticed slight issue (sarcasm) where any negative pressure, even the actuator retracting with all syringes open, was drawing air through the solenoid valve tubing.  I think it’s worthless.</a:t>
            </a:r>
          </a:p>
          <a:p>
            <a:pPr defTabSz="342900"/>
            <a:endParaRPr lang="en-US" sz="1200" dirty="0"/>
          </a:p>
          <a:p>
            <a:pPr defTabSz="342900"/>
            <a:r>
              <a:rPr lang="en-US" sz="1200" dirty="0" smtClean="0"/>
              <a:t>Replaced all compression fitting nuts with new nuts, no O-ring lube this time, and made sure to only hand tighten.</a:t>
            </a:r>
          </a:p>
          <a:p>
            <a:pPr defTabSz="342900"/>
            <a:endParaRPr lang="en-US" sz="1200" dirty="0"/>
          </a:p>
          <a:p>
            <a:pPr defTabSz="342900"/>
            <a:r>
              <a:rPr lang="en-US" sz="1200" dirty="0" smtClean="0"/>
              <a:t>Ran pressure test against 4 springs, up to ~100psi, went fine.</a:t>
            </a:r>
          </a:p>
          <a:p>
            <a:pPr defTabSz="342900"/>
            <a:endParaRPr lang="en-US" sz="1200" dirty="0" smtClean="0"/>
          </a:p>
          <a:p>
            <a:pPr defTabSz="342900"/>
            <a:endParaRPr lang="en-US" sz="1200" dirty="0"/>
          </a:p>
          <a:p>
            <a:pPr defTabSz="342900"/>
            <a:endParaRPr lang="en-US" sz="1200" dirty="0"/>
          </a:p>
          <a:p>
            <a:pPr defTabSz="342900"/>
            <a:r>
              <a:rPr lang="en-US" sz="1200" dirty="0" smtClean="0"/>
              <a:t>Traded out for stiff red spring, ran test to extension limit of actuator at ~25.4 mm, very slowly (0.1 rev/s).  Pressure got pretty high (see below), let it sit at that level for ~10 minutes to watch pressure.</a:t>
            </a:r>
          </a:p>
          <a:p>
            <a:pPr defTabSz="342900"/>
            <a:endParaRPr lang="en-US" sz="1200" dirty="0"/>
          </a:p>
          <a:p>
            <a:pPr defTabSz="342900"/>
            <a:r>
              <a:rPr lang="en-US" sz="1200" dirty="0"/>
              <a:t>02-10-2012_Waveform_03.tdms, master_17_e.vi, </a:t>
            </a:r>
            <a:r>
              <a:rPr lang="en-US" sz="1200" dirty="0" smtClean="0"/>
              <a:t>WaveformOutputTDMS_03d.m</a:t>
            </a:r>
          </a:p>
          <a:p>
            <a:pPr defTabSz="342900"/>
            <a:r>
              <a:rPr lang="en-US" sz="1200" dirty="0" smtClean="0"/>
              <a:t>Max pressure is ~882 kPa or ~128 psi, or 85% of max design pressure.</a:t>
            </a:r>
          </a:p>
          <a:p>
            <a:pPr defTabSz="342900"/>
            <a:r>
              <a:rPr lang="en-US" sz="1200" dirty="0" smtClean="0"/>
              <a:t>Pressure and load curve both settled, but they always do (minute pressure leaks, acrylic plastic loading platens, acetal slave piston/cylinder, etc.)</a:t>
            </a:r>
          </a:p>
          <a:p>
            <a:pPr defTabSz="342900"/>
            <a:r>
              <a:rPr lang="en-US" sz="1200" b="1" dirty="0" smtClean="0"/>
              <a:t>Will still need to repeat with new solenoid valve.</a:t>
            </a:r>
          </a:p>
        </p:txBody>
      </p:sp>
      <p:pic>
        <p:nvPicPr>
          <p:cNvPr id="348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140" r="1787" b="52160"/>
          <a:stretch/>
        </p:blipFill>
        <p:spPr bwMode="auto">
          <a:xfrm>
            <a:off x="152400" y="3512389"/>
            <a:ext cx="4247072" cy="2984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2008"/>
          <a:stretch/>
        </p:blipFill>
        <p:spPr bwMode="auto">
          <a:xfrm>
            <a:off x="4648200" y="3483634"/>
            <a:ext cx="4324350" cy="3067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9718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Verification testing 02/10/12</a:t>
            </a:r>
            <a:endParaRPr lang="en-US" sz="1200" b="1" dirty="0" smtClean="0"/>
          </a:p>
        </p:txBody>
      </p:sp>
      <p:sp>
        <p:nvSpPr>
          <p:cNvPr id="8" name="TextBox 7"/>
          <p:cNvSpPr txBox="1"/>
          <p:nvPr/>
        </p:nvSpPr>
        <p:spPr>
          <a:xfrm>
            <a:off x="-11723" y="304800"/>
            <a:ext cx="9155723" cy="1569660"/>
          </a:xfrm>
          <a:prstGeom prst="rect">
            <a:avLst/>
          </a:prstGeom>
          <a:noFill/>
        </p:spPr>
        <p:txBody>
          <a:bodyPr wrap="square" rtlCol="0">
            <a:spAutoFit/>
          </a:bodyPr>
          <a:lstStyle/>
          <a:p>
            <a:pPr defTabSz="342900"/>
            <a:r>
              <a:rPr lang="en-US" sz="1200" dirty="0" smtClean="0"/>
              <a:t>Pressure</a:t>
            </a:r>
          </a:p>
          <a:p>
            <a:pPr defTabSz="342900"/>
            <a:r>
              <a:rPr lang="en-US" sz="1200" b="1" dirty="0" smtClean="0"/>
              <a:t>Adjustable pressure relief valve: lowest-rated component at 175psi </a:t>
            </a:r>
            <a:r>
              <a:rPr lang="en-US" sz="1200" b="1" dirty="0"/>
              <a:t> </a:t>
            </a:r>
            <a:r>
              <a:rPr lang="en-US" sz="1200" dirty="0" smtClean="0"/>
              <a:t>(and that’s just where the relief occurs, probably doesn’t explode)</a:t>
            </a:r>
          </a:p>
          <a:p>
            <a:pPr defTabSz="342900"/>
            <a:r>
              <a:rPr lang="en-US" sz="1200" dirty="0" smtClean="0"/>
              <a:t>Slave valve: 235 psi</a:t>
            </a:r>
          </a:p>
          <a:p>
            <a:pPr defTabSz="342900"/>
            <a:r>
              <a:rPr lang="en-US" sz="1200" dirty="0" smtClean="0"/>
              <a:t>Tubing: 503 psi</a:t>
            </a:r>
          </a:p>
          <a:p>
            <a:pPr defTabSz="342900"/>
            <a:r>
              <a:rPr lang="en-US" sz="1200" dirty="0" smtClean="0"/>
              <a:t>Compression fittings: 200 psi</a:t>
            </a:r>
          </a:p>
          <a:p>
            <a:pPr defTabSz="342900"/>
            <a:r>
              <a:rPr lang="en-US" sz="1200" dirty="0" smtClean="0"/>
              <a:t>Pressure transducer: accurate to 200psi, not sure what overage tolerance is</a:t>
            </a:r>
          </a:p>
          <a:p>
            <a:pPr defTabSz="342900"/>
            <a:r>
              <a:rPr lang="en-US" sz="1200" dirty="0" smtClean="0"/>
              <a:t>Solenoid valve: 250 psi</a:t>
            </a:r>
          </a:p>
          <a:p>
            <a:pPr defTabSz="342900"/>
            <a:r>
              <a:rPr lang="en-US" sz="1200" dirty="0" smtClean="0"/>
              <a:t>Metal valves, junctions: &gt; 200</a:t>
            </a:r>
          </a:p>
        </p:txBody>
      </p:sp>
    </p:spTree>
    <p:extLst>
      <p:ext uri="{BB962C8B-B14F-4D97-AF65-F5344CB8AC3E}">
        <p14:creationId xmlns:p14="http://schemas.microsoft.com/office/powerpoint/2010/main" val="1763771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Revised device schematic 02/13/12</a:t>
            </a:r>
            <a:endParaRPr lang="en-US" sz="1200" b="1" dirty="0" smtClean="0"/>
          </a:p>
        </p:txBody>
      </p:sp>
      <p:grpSp>
        <p:nvGrpSpPr>
          <p:cNvPr id="17" name="Group 16"/>
          <p:cNvGrpSpPr/>
          <p:nvPr/>
        </p:nvGrpSpPr>
        <p:grpSpPr>
          <a:xfrm>
            <a:off x="76200" y="836118"/>
            <a:ext cx="9067801" cy="4922590"/>
            <a:chOff x="76200" y="836118"/>
            <a:chExt cx="9067801" cy="4922590"/>
          </a:xfrm>
        </p:grpSpPr>
        <p:grpSp>
          <p:nvGrpSpPr>
            <p:cNvPr id="160" name="Group 107"/>
            <p:cNvGrpSpPr>
              <a:grpSpLocks noChangeAspect="1"/>
            </p:cNvGrpSpPr>
            <p:nvPr/>
          </p:nvGrpSpPr>
          <p:grpSpPr bwMode="auto">
            <a:xfrm rot="5400000">
              <a:off x="6127573" y="1620841"/>
              <a:ext cx="457200" cy="293687"/>
              <a:chOff x="528" y="1824"/>
              <a:chExt cx="354" cy="227"/>
            </a:xfrm>
          </p:grpSpPr>
          <p:sp>
            <p:nvSpPr>
              <p:cNvPr id="213"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2" name="Group 107"/>
            <p:cNvGrpSpPr>
              <a:grpSpLocks noChangeAspect="1"/>
            </p:cNvGrpSpPr>
            <p:nvPr/>
          </p:nvGrpSpPr>
          <p:grpSpPr bwMode="auto">
            <a:xfrm>
              <a:off x="6449041" y="1934381"/>
              <a:ext cx="457200" cy="293687"/>
              <a:chOff x="528" y="1824"/>
              <a:chExt cx="354" cy="227"/>
            </a:xfrm>
          </p:grpSpPr>
          <p:sp>
            <p:nvSpPr>
              <p:cNvPr id="194"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6"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71" name="Group 107"/>
            <p:cNvGrpSpPr>
              <a:grpSpLocks noChangeAspect="1"/>
            </p:cNvGrpSpPr>
            <p:nvPr/>
          </p:nvGrpSpPr>
          <p:grpSpPr bwMode="auto">
            <a:xfrm>
              <a:off x="5402085" y="1936752"/>
              <a:ext cx="457200" cy="293687"/>
              <a:chOff x="528" y="1824"/>
              <a:chExt cx="354" cy="227"/>
            </a:xfrm>
          </p:grpSpPr>
          <p:sp>
            <p:nvSpPr>
              <p:cNvPr id="197"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9"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cxnSp>
          <p:nvCxnSpPr>
            <p:cNvPr id="317" name="AutoShape 89"/>
            <p:cNvCxnSpPr>
              <a:cxnSpLocks noChangeShapeType="1"/>
              <a:stCxn id="232" idx="0"/>
              <a:endCxn id="315" idx="1"/>
            </p:cNvCxnSpPr>
            <p:nvPr/>
          </p:nvCxnSpPr>
          <p:spPr bwMode="auto">
            <a:xfrm rot="5400000" flipH="1" flipV="1">
              <a:off x="4760847" y="2744089"/>
              <a:ext cx="273812" cy="3661410"/>
            </a:xfrm>
            <a:prstGeom prst="bentConnector2">
              <a:avLst/>
            </a:prstGeom>
            <a:noFill/>
            <a:ln w="38100">
              <a:solidFill>
                <a:srgbClr val="7030A0"/>
              </a:solidFill>
              <a:prstDash val="sys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AutoShape 89"/>
            <p:cNvCxnSpPr>
              <a:cxnSpLocks noChangeShapeType="1"/>
              <a:stCxn id="315" idx="3"/>
              <a:endCxn id="285" idx="1"/>
            </p:cNvCxnSpPr>
            <p:nvPr/>
          </p:nvCxnSpPr>
          <p:spPr bwMode="auto">
            <a:xfrm flipV="1">
              <a:off x="6765034" y="3921926"/>
              <a:ext cx="958963" cy="515962"/>
            </a:xfrm>
            <a:prstGeom prst="bentConnector3">
              <a:avLst>
                <a:gd name="adj1" fmla="val 50000"/>
              </a:avLst>
            </a:prstGeom>
            <a:noFill/>
            <a:ln w="38100">
              <a:solidFill>
                <a:srgbClr val="7030A0"/>
              </a:solidFill>
              <a:prstDash val="sys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7"/>
            <p:cNvSpPr>
              <a:spLocks noChangeArrowheads="1"/>
            </p:cNvSpPr>
            <p:nvPr/>
          </p:nvSpPr>
          <p:spPr bwMode="auto">
            <a:xfrm>
              <a:off x="7542088" y="836119"/>
              <a:ext cx="104899" cy="2972632"/>
            </a:xfrm>
            <a:prstGeom prst="rect">
              <a:avLst/>
            </a:prstGeom>
            <a:solidFill>
              <a:srgbClr val="99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Rectangle 34"/>
            <p:cNvSpPr>
              <a:spLocks noChangeArrowheads="1"/>
            </p:cNvSpPr>
            <p:nvPr/>
          </p:nvSpPr>
          <p:spPr bwMode="auto">
            <a:xfrm>
              <a:off x="7542088" y="3974667"/>
              <a:ext cx="104899" cy="1784041"/>
            </a:xfrm>
            <a:prstGeom prst="rect">
              <a:avLst/>
            </a:prstGeom>
            <a:solidFill>
              <a:srgbClr val="99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TextBox 114"/>
            <p:cNvSpPr txBox="1">
              <a:spLocks noChangeArrowheads="1"/>
            </p:cNvSpPr>
            <p:nvPr/>
          </p:nvSpPr>
          <p:spPr bwMode="auto">
            <a:xfrm>
              <a:off x="7646987" y="5105400"/>
              <a:ext cx="149701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b="1" dirty="0" smtClean="0">
                  <a:solidFill>
                    <a:srgbClr val="FF0000"/>
                  </a:solidFill>
                </a:rPr>
                <a:t>MR Imaging </a:t>
              </a:r>
              <a:r>
                <a:rPr lang="en-US" b="1" dirty="0">
                  <a:solidFill>
                    <a:srgbClr val="FF0000"/>
                  </a:solidFill>
                </a:rPr>
                <a:t>Room</a:t>
              </a:r>
            </a:p>
          </p:txBody>
        </p:sp>
        <p:sp>
          <p:nvSpPr>
            <p:cNvPr id="73" name="TextBox 115"/>
            <p:cNvSpPr txBox="1">
              <a:spLocks noChangeArrowheads="1"/>
            </p:cNvSpPr>
            <p:nvPr/>
          </p:nvSpPr>
          <p:spPr bwMode="auto">
            <a:xfrm>
              <a:off x="4572354" y="5389376"/>
              <a:ext cx="236184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r" eaLnBrk="1" hangingPunct="1"/>
              <a:r>
                <a:rPr lang="en-US" b="1" dirty="0" smtClean="0">
                  <a:solidFill>
                    <a:srgbClr val="FF0000"/>
                  </a:solidFill>
                </a:rPr>
                <a:t>MR Control Room</a:t>
              </a:r>
              <a:endParaRPr lang="en-US" b="1" dirty="0">
                <a:solidFill>
                  <a:srgbClr val="FF0000"/>
                </a:solidFill>
              </a:endParaRPr>
            </a:p>
          </p:txBody>
        </p:sp>
        <p:grpSp>
          <p:nvGrpSpPr>
            <p:cNvPr id="2" name="Group 1"/>
            <p:cNvGrpSpPr/>
            <p:nvPr/>
          </p:nvGrpSpPr>
          <p:grpSpPr>
            <a:xfrm>
              <a:off x="5832298" y="2342358"/>
              <a:ext cx="308823" cy="307998"/>
              <a:chOff x="2684873" y="1828800"/>
              <a:chExt cx="389703" cy="381000"/>
            </a:xfrm>
          </p:grpSpPr>
          <p:sp>
            <p:nvSpPr>
              <p:cNvPr id="123" name="Oval 122"/>
              <p:cNvSpPr/>
              <p:nvPr/>
            </p:nvSpPr>
            <p:spPr bwMode="auto">
              <a:xfrm>
                <a:off x="2684873" y="1828800"/>
                <a:ext cx="389703" cy="381000"/>
              </a:xfrm>
              <a:prstGeom prst="ellips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cxnSp>
            <p:nvCxnSpPr>
              <p:cNvPr id="124" name="Straight Arrow Connector 123"/>
              <p:cNvCxnSpPr>
                <a:stCxn id="123" idx="5"/>
                <a:endCxn id="123" idx="1"/>
              </p:cNvCxnSpPr>
              <p:nvPr/>
            </p:nvCxnSpPr>
            <p:spPr bwMode="auto">
              <a:xfrm flipH="1" flipV="1">
                <a:off x="2741944" y="1884596"/>
                <a:ext cx="275561" cy="269408"/>
              </a:xfrm>
              <a:prstGeom prst="straightConnector1">
                <a:avLst/>
              </a:prstGeom>
              <a:noFill/>
              <a:ln w="28575" cap="flat" cmpd="sng" algn="ctr">
                <a:solidFill>
                  <a:srgbClr val="0000FF"/>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6" name="Group 107"/>
            <p:cNvGrpSpPr>
              <a:grpSpLocks noChangeAspect="1"/>
            </p:cNvGrpSpPr>
            <p:nvPr/>
          </p:nvGrpSpPr>
          <p:grpSpPr bwMode="auto">
            <a:xfrm rot="5400000">
              <a:off x="2243931" y="3895729"/>
              <a:ext cx="457200" cy="293687"/>
              <a:chOff x="528" y="1824"/>
              <a:chExt cx="354" cy="227"/>
            </a:xfrm>
          </p:grpSpPr>
          <p:sp>
            <p:nvSpPr>
              <p:cNvPr id="265"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7"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7" name="Group 126"/>
            <p:cNvGrpSpPr/>
            <p:nvPr/>
          </p:nvGrpSpPr>
          <p:grpSpPr>
            <a:xfrm>
              <a:off x="4792485" y="2105665"/>
              <a:ext cx="1954261" cy="3308507"/>
              <a:chOff x="3581400" y="3397093"/>
              <a:chExt cx="1954261" cy="3308507"/>
            </a:xfrm>
          </p:grpSpPr>
          <p:sp>
            <p:nvSpPr>
              <p:cNvPr id="263" name="Cube 262"/>
              <p:cNvSpPr/>
              <p:nvPr/>
            </p:nvSpPr>
            <p:spPr>
              <a:xfrm>
                <a:off x="5029200" y="3397093"/>
                <a:ext cx="108449" cy="1761825"/>
              </a:xfrm>
              <a:prstGeom prst="cube">
                <a:avLst/>
              </a:prstGeom>
              <a:solidFill>
                <a:schemeClr val="bg1">
                  <a:lumMod val="7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4" name="Picture 149"/>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8920"/>
              <a:stretch>
                <a:fillRect/>
              </a:stretch>
            </p:blipFill>
            <p:spPr bwMode="auto">
              <a:xfrm>
                <a:off x="3581400" y="4660443"/>
                <a:ext cx="1954261" cy="2045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128" name="AutoShape 9"/>
            <p:cNvCxnSpPr>
              <a:cxnSpLocks noChangeShapeType="1"/>
              <a:stCxn id="285" idx="0"/>
              <a:endCxn id="207" idx="3"/>
            </p:cNvCxnSpPr>
            <p:nvPr/>
          </p:nvCxnSpPr>
          <p:spPr bwMode="auto">
            <a:xfrm rot="5400000" flipH="1" flipV="1">
              <a:off x="7607315" y="2819392"/>
              <a:ext cx="1219217" cy="949277"/>
            </a:xfrm>
            <a:prstGeom prst="bentConnector4">
              <a:avLst>
                <a:gd name="adj1" fmla="val 163155"/>
                <a:gd name="adj2" fmla="val 124081"/>
              </a:avLst>
            </a:prstGeom>
            <a:noFill/>
            <a:ln w="38100">
              <a:solidFill>
                <a:srgbClr val="7030A0"/>
              </a:solidFill>
              <a:prstDash val="sys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AutoShape 12"/>
            <p:cNvCxnSpPr>
              <a:cxnSpLocks noChangeShapeType="1"/>
              <a:endCxn id="197" idx="1"/>
            </p:cNvCxnSpPr>
            <p:nvPr/>
          </p:nvCxnSpPr>
          <p:spPr bwMode="auto">
            <a:xfrm flipV="1">
              <a:off x="3775253" y="2150225"/>
              <a:ext cx="1626832" cy="708072"/>
            </a:xfrm>
            <a:prstGeom prst="bentConnector3">
              <a:avLst>
                <a:gd name="adj1" fmla="val 29508"/>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30" name="Group 14"/>
            <p:cNvGrpSpPr>
              <a:grpSpLocks/>
            </p:cNvGrpSpPr>
            <p:nvPr/>
          </p:nvGrpSpPr>
          <p:grpSpPr bwMode="auto">
            <a:xfrm>
              <a:off x="203200" y="3358362"/>
              <a:ext cx="2185987" cy="1060450"/>
              <a:chOff x="495" y="2093"/>
              <a:chExt cx="1377" cy="668"/>
            </a:xfrm>
          </p:grpSpPr>
          <p:grpSp>
            <p:nvGrpSpPr>
              <p:cNvPr id="246" name="Group 15"/>
              <p:cNvGrpSpPr>
                <a:grpSpLocks noChangeAspect="1"/>
              </p:cNvGrpSpPr>
              <p:nvPr/>
            </p:nvGrpSpPr>
            <p:grpSpPr bwMode="auto">
              <a:xfrm>
                <a:off x="495" y="2093"/>
                <a:ext cx="841" cy="355"/>
                <a:chOff x="2304" y="863"/>
                <a:chExt cx="1177" cy="497"/>
              </a:xfrm>
            </p:grpSpPr>
            <p:sp>
              <p:nvSpPr>
                <p:cNvPr id="256" name="Rectangle 255"/>
                <p:cNvSpPr>
                  <a:spLocks noChangeAspect="1" noChangeArrowheads="1"/>
                </p:cNvSpPr>
                <p:nvPr/>
              </p:nvSpPr>
              <p:spPr bwMode="auto">
                <a:xfrm rot="5400000">
                  <a:off x="2711" y="672"/>
                  <a:ext cx="175" cy="557"/>
                </a:xfrm>
                <a:prstGeom prst="rect">
                  <a:avLst/>
                </a:prstGeom>
                <a:solidFill>
                  <a:schemeClr val="tx1"/>
                </a:solidFill>
                <a:ln w="25400" algn="ctr">
                  <a:solidFill>
                    <a:srgbClr val="7F7F7F"/>
                  </a:solidFill>
                  <a:miter lim="800000"/>
                  <a:headEnd/>
                  <a:tailEnd/>
                </a:ln>
              </p:spPr>
              <p:txBody>
                <a:bodyPr rot="10800000" vert="eaVert" anchor="ctr"/>
                <a:lstStyle/>
                <a:p>
                  <a:pPr fontAlgn="auto">
                    <a:spcBef>
                      <a:spcPts val="0"/>
                    </a:spcBef>
                    <a:spcAft>
                      <a:spcPts val="0"/>
                    </a:spcAft>
                    <a:defRPr/>
                  </a:pPr>
                  <a:endParaRPr lang="en-US">
                    <a:solidFill>
                      <a:schemeClr val="lt1"/>
                    </a:solidFill>
                    <a:latin typeface="+mn-lt"/>
                    <a:cs typeface="+mn-cs"/>
                  </a:endParaRPr>
                </a:p>
              </p:txBody>
            </p:sp>
            <p:sp>
              <p:nvSpPr>
                <p:cNvPr id="257" name="Rectangle 256"/>
                <p:cNvSpPr>
                  <a:spLocks noChangeAspect="1" noChangeArrowheads="1"/>
                </p:cNvSpPr>
                <p:nvPr/>
              </p:nvSpPr>
              <p:spPr bwMode="auto">
                <a:xfrm rot="5400000">
                  <a:off x="2912" y="720"/>
                  <a:ext cx="175" cy="963"/>
                </a:xfrm>
                <a:prstGeom prst="rect">
                  <a:avLst/>
                </a:prstGeom>
                <a:solidFill>
                  <a:srgbClr val="D9D9D9"/>
                </a:solidFill>
                <a:ln w="25400" algn="ctr">
                  <a:solidFill>
                    <a:srgbClr val="385D8A"/>
                  </a:solidFill>
                  <a:miter lim="800000"/>
                  <a:headEnd/>
                  <a:tailEnd/>
                </a:ln>
              </p:spPr>
              <p:txBody>
                <a:bodyPr rot="10800000" vert="eaVert" anchor="ctr"/>
                <a:lstStyle/>
                <a:p>
                  <a:pPr fontAlgn="auto">
                    <a:spcBef>
                      <a:spcPts val="0"/>
                    </a:spcBef>
                    <a:spcAft>
                      <a:spcPts val="0"/>
                    </a:spcAft>
                    <a:defRPr/>
                  </a:pPr>
                  <a:endParaRPr lang="en-US">
                    <a:solidFill>
                      <a:schemeClr val="lt1"/>
                    </a:solidFill>
                    <a:latin typeface="+mn-lt"/>
                    <a:cs typeface="+mn-cs"/>
                  </a:endParaRPr>
                </a:p>
              </p:txBody>
            </p:sp>
            <p:sp>
              <p:nvSpPr>
                <p:cNvPr id="258" name="TextBox 111"/>
                <p:cNvSpPr txBox="1">
                  <a:spLocks noChangeAspect="1" noChangeArrowheads="1"/>
                </p:cNvSpPr>
                <p:nvPr/>
              </p:nvSpPr>
              <p:spPr bwMode="auto">
                <a:xfrm>
                  <a:off x="2569" y="866"/>
                  <a:ext cx="508"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endParaRPr lang="en-US" sz="800" dirty="0">
                    <a:solidFill>
                      <a:srgbClr val="D9D9D9"/>
                    </a:solidFill>
                    <a:latin typeface="Calibri" pitchFamily="34" charset="0"/>
                  </a:endParaRPr>
                </a:p>
              </p:txBody>
            </p:sp>
            <p:sp>
              <p:nvSpPr>
                <p:cNvPr id="259" name="TextBox 112"/>
                <p:cNvSpPr txBox="1">
                  <a:spLocks noChangeAspect="1" noChangeArrowheads="1"/>
                </p:cNvSpPr>
                <p:nvPr/>
              </p:nvSpPr>
              <p:spPr bwMode="auto">
                <a:xfrm>
                  <a:off x="2524" y="1112"/>
                  <a:ext cx="935"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endParaRPr lang="en-US" sz="1000" dirty="0">
                    <a:latin typeface="Calibri" pitchFamily="34" charset="0"/>
                  </a:endParaRPr>
                </a:p>
              </p:txBody>
            </p:sp>
            <p:sp>
              <p:nvSpPr>
                <p:cNvPr id="260" name="Rectangle 259"/>
                <p:cNvSpPr>
                  <a:spLocks noChangeAspect="1" noChangeArrowheads="1"/>
                </p:cNvSpPr>
                <p:nvPr/>
              </p:nvSpPr>
              <p:spPr bwMode="auto">
                <a:xfrm rot="5400000">
                  <a:off x="2200" y="967"/>
                  <a:ext cx="427" cy="220"/>
                </a:xfrm>
                <a:prstGeom prst="rect">
                  <a:avLst/>
                </a:prstGeom>
                <a:solidFill>
                  <a:srgbClr val="D9D9D9"/>
                </a:solidFill>
                <a:ln w="25400" algn="ctr">
                  <a:solidFill>
                    <a:srgbClr val="385D8A"/>
                  </a:solidFill>
                  <a:miter lim="800000"/>
                  <a:headEnd/>
                  <a:tailEnd/>
                </a:ln>
              </p:spPr>
              <p:txBody>
                <a:bodyPr rot="10800000" vert="eaVert" anchor="ctr"/>
                <a:lstStyle/>
                <a:p>
                  <a:pPr fontAlgn="auto">
                    <a:spcBef>
                      <a:spcPts val="0"/>
                    </a:spcBef>
                    <a:spcAft>
                      <a:spcPts val="0"/>
                    </a:spcAft>
                    <a:defRPr/>
                  </a:pPr>
                  <a:endParaRPr lang="en-US">
                    <a:solidFill>
                      <a:schemeClr val="lt1"/>
                    </a:solidFill>
                    <a:latin typeface="+mn-lt"/>
                    <a:cs typeface="+mn-cs"/>
                  </a:endParaRPr>
                </a:p>
              </p:txBody>
            </p:sp>
            <p:sp>
              <p:nvSpPr>
                <p:cNvPr id="261" name="Rectangle 106"/>
                <p:cNvSpPr>
                  <a:spLocks noChangeAspect="1" noChangeArrowheads="1"/>
                </p:cNvSpPr>
                <p:nvPr/>
              </p:nvSpPr>
              <p:spPr bwMode="auto">
                <a:xfrm rot="10800000">
                  <a:off x="3184" y="1296"/>
                  <a:ext cx="176" cy="64"/>
                </a:xfrm>
                <a:prstGeom prst="rect">
                  <a:avLst/>
                </a:prstGeom>
                <a:solidFill>
                  <a:srgbClr val="FF6600"/>
                </a:solidFill>
                <a:ln w="25400" algn="ctr">
                  <a:solidFill>
                    <a:srgbClr val="7F7F7F"/>
                  </a:solidFill>
                  <a:miter lim="800000"/>
                  <a:headEnd/>
                  <a:tailEnd/>
                </a:ln>
              </p:spPr>
              <p:txBody>
                <a:bodyPr rot="10800000" anchor="ctr"/>
                <a:lstStyle/>
                <a:p>
                  <a:pPr fontAlgn="auto">
                    <a:spcBef>
                      <a:spcPts val="0"/>
                    </a:spcBef>
                    <a:spcAft>
                      <a:spcPts val="0"/>
                    </a:spcAft>
                    <a:defRPr/>
                  </a:pPr>
                  <a:endParaRPr lang="en-US">
                    <a:solidFill>
                      <a:schemeClr val="lt1"/>
                    </a:solidFill>
                    <a:latin typeface="+mn-lt"/>
                    <a:cs typeface="+mn-cs"/>
                  </a:endParaRPr>
                </a:p>
              </p:txBody>
            </p:sp>
            <p:sp>
              <p:nvSpPr>
                <p:cNvPr id="262" name="Rectangle 106"/>
                <p:cNvSpPr>
                  <a:spLocks noChangeAspect="1" noChangeArrowheads="1"/>
                </p:cNvSpPr>
                <p:nvPr/>
              </p:nvSpPr>
              <p:spPr bwMode="auto">
                <a:xfrm rot="10800000">
                  <a:off x="2657" y="1296"/>
                  <a:ext cx="175" cy="64"/>
                </a:xfrm>
                <a:prstGeom prst="rect">
                  <a:avLst/>
                </a:prstGeom>
                <a:solidFill>
                  <a:srgbClr val="FF6600"/>
                </a:solidFill>
                <a:ln w="25400" algn="ctr">
                  <a:solidFill>
                    <a:srgbClr val="7F7F7F"/>
                  </a:solidFill>
                  <a:miter lim="800000"/>
                  <a:headEnd/>
                  <a:tailEnd/>
                </a:ln>
              </p:spPr>
              <p:txBody>
                <a:bodyPr rot="10800000" anchor="ctr"/>
                <a:lstStyle/>
                <a:p>
                  <a:pPr fontAlgn="auto">
                    <a:spcBef>
                      <a:spcPts val="0"/>
                    </a:spcBef>
                    <a:spcAft>
                      <a:spcPts val="0"/>
                    </a:spcAft>
                    <a:defRPr/>
                  </a:pPr>
                  <a:endParaRPr lang="en-US">
                    <a:solidFill>
                      <a:schemeClr val="lt1"/>
                    </a:solidFill>
                    <a:latin typeface="+mn-lt"/>
                    <a:cs typeface="+mn-cs"/>
                  </a:endParaRPr>
                </a:p>
              </p:txBody>
            </p:sp>
          </p:grpSp>
          <p:sp>
            <p:nvSpPr>
              <p:cNvPr id="247" name="Rectangle 24"/>
              <p:cNvSpPr>
                <a:spLocks noChangeArrowheads="1"/>
              </p:cNvSpPr>
              <p:nvPr/>
            </p:nvSpPr>
            <p:spPr bwMode="auto">
              <a:xfrm rot="10800000">
                <a:off x="1449" y="2241"/>
                <a:ext cx="288" cy="179"/>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8" name="Line 25"/>
              <p:cNvSpPr>
                <a:spLocks noChangeShapeType="1"/>
              </p:cNvSpPr>
              <p:nvPr/>
            </p:nvSpPr>
            <p:spPr bwMode="auto">
              <a:xfrm rot="10800000" flipH="1">
                <a:off x="1735" y="2241"/>
                <a:ext cx="1" cy="17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9" name="Line 26"/>
              <p:cNvSpPr>
                <a:spLocks noChangeShapeType="1"/>
              </p:cNvSpPr>
              <p:nvPr/>
            </p:nvSpPr>
            <p:spPr bwMode="auto">
              <a:xfrm rot="10800000">
                <a:off x="1447" y="2241"/>
                <a:ext cx="1" cy="179"/>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0" name="Line 27"/>
              <p:cNvSpPr>
                <a:spLocks noChangeShapeType="1"/>
              </p:cNvSpPr>
              <p:nvPr/>
            </p:nvSpPr>
            <p:spPr bwMode="auto">
              <a:xfrm rot="10800000" flipH="1">
                <a:off x="1735" y="2241"/>
                <a:ext cx="1" cy="17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1" name="Line 28"/>
              <p:cNvSpPr>
                <a:spLocks noChangeShapeType="1"/>
              </p:cNvSpPr>
              <p:nvPr/>
            </p:nvSpPr>
            <p:spPr bwMode="auto">
              <a:xfrm rot="10800000" flipH="1">
                <a:off x="1406" y="2420"/>
                <a:ext cx="33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2" name="Line 29"/>
              <p:cNvSpPr>
                <a:spLocks noChangeShapeType="1"/>
              </p:cNvSpPr>
              <p:nvPr/>
            </p:nvSpPr>
            <p:spPr bwMode="auto">
              <a:xfrm rot="10800000" flipH="1" flipV="1">
                <a:off x="1401" y="2239"/>
                <a:ext cx="336"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3" name="Line 30"/>
              <p:cNvSpPr>
                <a:spLocks noChangeShapeType="1"/>
              </p:cNvSpPr>
              <p:nvPr/>
            </p:nvSpPr>
            <p:spPr bwMode="auto">
              <a:xfrm rot="10800000">
                <a:off x="1344" y="2331"/>
                <a:ext cx="104"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54" name="AutoShape 31"/>
              <p:cNvSpPr>
                <a:spLocks noChangeArrowheads="1"/>
              </p:cNvSpPr>
              <p:nvPr/>
            </p:nvSpPr>
            <p:spPr bwMode="auto">
              <a:xfrm rot="10800000">
                <a:off x="1680" y="2252"/>
                <a:ext cx="192" cy="48"/>
              </a:xfrm>
              <a:prstGeom prst="plus">
                <a:avLst>
                  <a:gd name="adj" fmla="val 3958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5" name="Text Box 33"/>
              <p:cNvSpPr txBox="1">
                <a:spLocks noChangeArrowheads="1"/>
              </p:cNvSpPr>
              <p:nvPr/>
            </p:nvSpPr>
            <p:spPr bwMode="auto">
              <a:xfrm>
                <a:off x="1183" y="2451"/>
                <a:ext cx="494"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600" dirty="0"/>
                  <a:t>Master </a:t>
                </a:r>
                <a:r>
                  <a:rPr lang="en-US" sz="1600" dirty="0" smtClean="0"/>
                  <a:t>cylinder</a:t>
                </a:r>
                <a:endParaRPr lang="en-US" sz="1600" dirty="0"/>
              </a:p>
            </p:txBody>
          </p:sp>
        </p:grpSp>
        <p:grpSp>
          <p:nvGrpSpPr>
            <p:cNvPr id="131" name="Group 36"/>
            <p:cNvGrpSpPr>
              <a:grpSpLocks noChangeAspect="1"/>
            </p:cNvGrpSpPr>
            <p:nvPr/>
          </p:nvGrpSpPr>
          <p:grpSpPr bwMode="auto">
            <a:xfrm rot="5400000">
              <a:off x="1804194" y="3224216"/>
              <a:ext cx="457200" cy="293687"/>
              <a:chOff x="528" y="1824"/>
              <a:chExt cx="354" cy="227"/>
            </a:xfrm>
          </p:grpSpPr>
          <p:sp>
            <p:nvSpPr>
              <p:cNvPr id="243" name="AutoShape 37"/>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4" name="Line 38"/>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5" name="Line 39"/>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33" name="Text Box 41"/>
            <p:cNvSpPr txBox="1">
              <a:spLocks noChangeArrowheads="1"/>
            </p:cNvSpPr>
            <p:nvPr/>
          </p:nvSpPr>
          <p:spPr bwMode="auto">
            <a:xfrm>
              <a:off x="8220502" y="3661571"/>
              <a:ext cx="84613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600" dirty="0"/>
                <a:t>Slave </a:t>
              </a:r>
              <a:r>
                <a:rPr lang="en-US" sz="1600" dirty="0" smtClean="0"/>
                <a:t>cylinder</a:t>
              </a:r>
              <a:endParaRPr lang="en-US" sz="1600" dirty="0"/>
            </a:p>
          </p:txBody>
        </p:sp>
        <p:sp>
          <p:nvSpPr>
            <p:cNvPr id="135" name="TextBox 124"/>
            <p:cNvSpPr txBox="1">
              <a:spLocks noChangeArrowheads="1"/>
            </p:cNvSpPr>
            <p:nvPr/>
          </p:nvSpPr>
          <p:spPr bwMode="auto">
            <a:xfrm>
              <a:off x="4792485" y="2339185"/>
              <a:ext cx="1066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dirty="0"/>
                <a:t>Pressure </a:t>
              </a:r>
              <a:r>
                <a:rPr lang="en-US" sz="1600" dirty="0" smtClean="0"/>
                <a:t>transducer</a:t>
              </a:r>
              <a:endParaRPr lang="en-US" sz="1600" dirty="0"/>
            </a:p>
          </p:txBody>
        </p:sp>
        <p:sp>
          <p:nvSpPr>
            <p:cNvPr id="136" name="Rectangle 73"/>
            <p:cNvSpPr>
              <a:spLocks noChangeArrowheads="1"/>
            </p:cNvSpPr>
            <p:nvPr/>
          </p:nvSpPr>
          <p:spPr bwMode="auto">
            <a:xfrm>
              <a:off x="7967662" y="3290097"/>
              <a:ext cx="166688" cy="284163"/>
            </a:xfrm>
            <a:prstGeom prst="rect">
              <a:avLst/>
            </a:prstGeom>
            <a:solidFill>
              <a:srgbClr val="33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Line 74"/>
            <p:cNvSpPr>
              <a:spLocks noChangeShapeType="1"/>
            </p:cNvSpPr>
            <p:nvPr/>
          </p:nvSpPr>
          <p:spPr bwMode="auto">
            <a:xfrm flipH="1">
              <a:off x="7967662" y="3290097"/>
              <a:ext cx="1588" cy="284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8" name="Line 75"/>
            <p:cNvSpPr>
              <a:spLocks noChangeShapeType="1"/>
            </p:cNvSpPr>
            <p:nvPr/>
          </p:nvSpPr>
          <p:spPr bwMode="auto">
            <a:xfrm flipH="1">
              <a:off x="7967662" y="3290097"/>
              <a:ext cx="1588" cy="2841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9" name="Line 76"/>
            <p:cNvSpPr>
              <a:spLocks noChangeShapeType="1"/>
            </p:cNvSpPr>
            <p:nvPr/>
          </p:nvSpPr>
          <p:spPr bwMode="auto">
            <a:xfrm flipH="1">
              <a:off x="7962900" y="3291685"/>
              <a:ext cx="42068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0" name="Line 77"/>
            <p:cNvSpPr>
              <a:spLocks noChangeShapeType="1"/>
            </p:cNvSpPr>
            <p:nvPr/>
          </p:nvSpPr>
          <p:spPr bwMode="auto">
            <a:xfrm flipH="1">
              <a:off x="7967662" y="3574260"/>
              <a:ext cx="427038" cy="15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41" name="Group 78"/>
            <p:cNvGrpSpPr>
              <a:grpSpLocks/>
            </p:cNvGrpSpPr>
            <p:nvPr/>
          </p:nvGrpSpPr>
          <p:grpSpPr bwMode="auto">
            <a:xfrm>
              <a:off x="8134350" y="3290097"/>
              <a:ext cx="306387" cy="284163"/>
              <a:chOff x="4935" y="1535"/>
              <a:chExt cx="193" cy="179"/>
            </a:xfrm>
          </p:grpSpPr>
          <p:sp>
            <p:nvSpPr>
              <p:cNvPr id="236" name="Line 79"/>
              <p:cNvSpPr>
                <a:spLocks noChangeShapeType="1"/>
              </p:cNvSpPr>
              <p:nvPr/>
            </p:nvSpPr>
            <p:spPr bwMode="auto">
              <a:xfrm>
                <a:off x="4935" y="1535"/>
                <a:ext cx="1" cy="179"/>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 name="Line 80"/>
              <p:cNvSpPr>
                <a:spLocks noChangeShapeType="1"/>
              </p:cNvSpPr>
              <p:nvPr/>
            </p:nvSpPr>
            <p:spPr bwMode="auto">
              <a:xfrm>
                <a:off x="4936" y="1625"/>
                <a:ext cx="192"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42" name="Line 81"/>
            <p:cNvSpPr>
              <a:spLocks noChangeShapeType="1"/>
            </p:cNvSpPr>
            <p:nvPr/>
          </p:nvSpPr>
          <p:spPr bwMode="auto">
            <a:xfrm>
              <a:off x="8439150" y="3269460"/>
              <a:ext cx="0" cy="327025"/>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3" name="AutoShape 82"/>
            <p:cNvSpPr>
              <a:spLocks noChangeArrowheads="1"/>
            </p:cNvSpPr>
            <p:nvPr/>
          </p:nvSpPr>
          <p:spPr bwMode="auto">
            <a:xfrm rot="16200000">
              <a:off x="7885112" y="3623472"/>
              <a:ext cx="304800" cy="76200"/>
            </a:xfrm>
            <a:prstGeom prst="plus">
              <a:avLst>
                <a:gd name="adj" fmla="val 3958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44" name="AutoShape 87"/>
            <p:cNvCxnSpPr>
              <a:cxnSpLocks noChangeShapeType="1"/>
              <a:stCxn id="194" idx="3"/>
            </p:cNvCxnSpPr>
            <p:nvPr/>
          </p:nvCxnSpPr>
          <p:spPr bwMode="auto">
            <a:xfrm>
              <a:off x="6906241" y="2147854"/>
              <a:ext cx="496887" cy="1737785"/>
            </a:xfrm>
            <a:prstGeom prst="bentConnector2">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47" name="Group 90"/>
            <p:cNvGrpSpPr>
              <a:grpSpLocks/>
            </p:cNvGrpSpPr>
            <p:nvPr/>
          </p:nvGrpSpPr>
          <p:grpSpPr bwMode="auto">
            <a:xfrm>
              <a:off x="2736848" y="4483100"/>
              <a:ext cx="719138" cy="1003300"/>
              <a:chOff x="3152" y="3600"/>
              <a:chExt cx="453" cy="632"/>
            </a:xfrm>
          </p:grpSpPr>
          <p:grpSp>
            <p:nvGrpSpPr>
              <p:cNvPr id="231" name="Group 91"/>
              <p:cNvGrpSpPr>
                <a:grpSpLocks/>
              </p:cNvGrpSpPr>
              <p:nvPr/>
            </p:nvGrpSpPr>
            <p:grpSpPr bwMode="auto">
              <a:xfrm>
                <a:off x="3152" y="3600"/>
                <a:ext cx="453" cy="632"/>
                <a:chOff x="3776" y="3600"/>
                <a:chExt cx="453" cy="632"/>
              </a:xfrm>
            </p:grpSpPr>
            <p:sp>
              <p:nvSpPr>
                <p:cNvPr id="234" name="Text Box 92"/>
                <p:cNvSpPr txBox="1">
                  <a:spLocks noChangeArrowheads="1"/>
                </p:cNvSpPr>
                <p:nvPr/>
              </p:nvSpPr>
              <p:spPr bwMode="auto">
                <a:xfrm>
                  <a:off x="3776" y="4077"/>
                  <a:ext cx="453" cy="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600" dirty="0"/>
                    <a:t>Bucket</a:t>
                  </a:r>
                </a:p>
              </p:txBody>
            </p:sp>
            <p:sp>
              <p:nvSpPr>
                <p:cNvPr id="235" name="Freeform 93"/>
                <p:cNvSpPr>
                  <a:spLocks/>
                </p:cNvSpPr>
                <p:nvPr/>
              </p:nvSpPr>
              <p:spPr bwMode="auto">
                <a:xfrm>
                  <a:off x="3840" y="3600"/>
                  <a:ext cx="384" cy="432"/>
                </a:xfrm>
                <a:custGeom>
                  <a:avLst/>
                  <a:gdLst>
                    <a:gd name="T0" fmla="*/ 96 w 384"/>
                    <a:gd name="T1" fmla="*/ 0 h 432"/>
                    <a:gd name="T2" fmla="*/ 96 w 384"/>
                    <a:gd name="T3" fmla="*/ 48 h 432"/>
                    <a:gd name="T4" fmla="*/ 0 w 384"/>
                    <a:gd name="T5" fmla="*/ 48 h 432"/>
                    <a:gd name="T6" fmla="*/ 0 w 384"/>
                    <a:gd name="T7" fmla="*/ 432 h 432"/>
                    <a:gd name="T8" fmla="*/ 384 w 384"/>
                    <a:gd name="T9" fmla="*/ 432 h 432"/>
                    <a:gd name="T10" fmla="*/ 384 w 384"/>
                    <a:gd name="T11" fmla="*/ 48 h 432"/>
                    <a:gd name="T12" fmla="*/ 192 w 384"/>
                    <a:gd name="T13" fmla="*/ 48 h 432"/>
                    <a:gd name="T14" fmla="*/ 192 w 384"/>
                    <a:gd name="T15" fmla="*/ 0 h 4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84" h="432">
                      <a:moveTo>
                        <a:pt x="96" y="0"/>
                      </a:moveTo>
                      <a:lnTo>
                        <a:pt x="96" y="48"/>
                      </a:lnTo>
                      <a:lnTo>
                        <a:pt x="0" y="48"/>
                      </a:lnTo>
                      <a:lnTo>
                        <a:pt x="0" y="432"/>
                      </a:lnTo>
                      <a:lnTo>
                        <a:pt x="384" y="432"/>
                      </a:lnTo>
                      <a:lnTo>
                        <a:pt x="384" y="48"/>
                      </a:lnTo>
                      <a:lnTo>
                        <a:pt x="192" y="48"/>
                      </a:lnTo>
                      <a:lnTo>
                        <a:pt x="192" y="0"/>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32" name="Rectangle 94"/>
              <p:cNvSpPr>
                <a:spLocks noChangeArrowheads="1"/>
              </p:cNvSpPr>
              <p:nvPr/>
            </p:nvSpPr>
            <p:spPr bwMode="auto">
              <a:xfrm>
                <a:off x="3312" y="3744"/>
                <a:ext cx="9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3" name="Rectangle 95"/>
              <p:cNvSpPr>
                <a:spLocks noChangeArrowheads="1"/>
              </p:cNvSpPr>
              <p:nvPr/>
            </p:nvSpPr>
            <p:spPr bwMode="auto">
              <a:xfrm>
                <a:off x="3361" y="3764"/>
                <a:ext cx="48"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148" name="AutoShape 101"/>
            <p:cNvCxnSpPr>
              <a:cxnSpLocks noChangeShapeType="1"/>
              <a:stCxn id="228" idx="1"/>
              <a:endCxn id="149" idx="3"/>
            </p:cNvCxnSpPr>
            <p:nvPr/>
          </p:nvCxnSpPr>
          <p:spPr bwMode="auto">
            <a:xfrm rot="10800000">
              <a:off x="1143001" y="2618582"/>
              <a:ext cx="166687" cy="365877"/>
            </a:xfrm>
            <a:prstGeom prst="bentConnector3">
              <a:avLst>
                <a:gd name="adj1" fmla="val 50000"/>
              </a:avLst>
            </a:prstGeom>
            <a:noFill/>
            <a:ln w="38100">
              <a:solidFill>
                <a:srgbClr val="7030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9" name="Picture 10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 y="2438400"/>
              <a:ext cx="1066800" cy="36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50" name="Group 107"/>
            <p:cNvGrpSpPr>
              <a:grpSpLocks noChangeAspect="1"/>
            </p:cNvGrpSpPr>
            <p:nvPr/>
          </p:nvGrpSpPr>
          <p:grpSpPr bwMode="auto">
            <a:xfrm>
              <a:off x="1309687" y="2770985"/>
              <a:ext cx="457200" cy="293687"/>
              <a:chOff x="528" y="1824"/>
              <a:chExt cx="354" cy="227"/>
            </a:xfrm>
          </p:grpSpPr>
          <p:sp>
            <p:nvSpPr>
              <p:cNvPr id="228"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9"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0"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51" name="Freeform 150"/>
            <p:cNvSpPr/>
            <p:nvPr/>
          </p:nvSpPr>
          <p:spPr bwMode="auto">
            <a:xfrm>
              <a:off x="8485187" y="2971800"/>
              <a:ext cx="533400" cy="639762"/>
            </a:xfrm>
            <a:custGeom>
              <a:avLst/>
              <a:gdLst>
                <a:gd name="connsiteX0" fmla="*/ 139700 w 2216150"/>
                <a:gd name="connsiteY0" fmla="*/ 0 h 1866900"/>
                <a:gd name="connsiteX1" fmla="*/ 69850 w 2216150"/>
                <a:gd name="connsiteY1" fmla="*/ 146050 h 1866900"/>
                <a:gd name="connsiteX2" fmla="*/ 50800 w 2216150"/>
                <a:gd name="connsiteY2" fmla="*/ 368300 h 1866900"/>
                <a:gd name="connsiteX3" fmla="*/ 12700 w 2216150"/>
                <a:gd name="connsiteY3" fmla="*/ 692150 h 1866900"/>
                <a:gd name="connsiteX4" fmla="*/ 12700 w 2216150"/>
                <a:gd name="connsiteY4" fmla="*/ 1104900 h 1866900"/>
                <a:gd name="connsiteX5" fmla="*/ 6350 w 2216150"/>
                <a:gd name="connsiteY5" fmla="*/ 1428750 h 1866900"/>
                <a:gd name="connsiteX6" fmla="*/ 0 w 2216150"/>
                <a:gd name="connsiteY6" fmla="*/ 1758950 h 1866900"/>
                <a:gd name="connsiteX7" fmla="*/ 6350 w 2216150"/>
                <a:gd name="connsiteY7" fmla="*/ 1828800 h 1866900"/>
                <a:gd name="connsiteX8" fmla="*/ 19050 w 2216150"/>
                <a:gd name="connsiteY8" fmla="*/ 1847850 h 1866900"/>
                <a:gd name="connsiteX9" fmla="*/ 266700 w 2216150"/>
                <a:gd name="connsiteY9" fmla="*/ 1816100 h 1866900"/>
                <a:gd name="connsiteX10" fmla="*/ 488950 w 2216150"/>
                <a:gd name="connsiteY10" fmla="*/ 1816100 h 1866900"/>
                <a:gd name="connsiteX11" fmla="*/ 654050 w 2216150"/>
                <a:gd name="connsiteY11" fmla="*/ 1803400 h 1866900"/>
                <a:gd name="connsiteX12" fmla="*/ 863600 w 2216150"/>
                <a:gd name="connsiteY12" fmla="*/ 1803400 h 1866900"/>
                <a:gd name="connsiteX13" fmla="*/ 1104900 w 2216150"/>
                <a:gd name="connsiteY13" fmla="*/ 1803400 h 1866900"/>
                <a:gd name="connsiteX14" fmla="*/ 1244600 w 2216150"/>
                <a:gd name="connsiteY14" fmla="*/ 1803400 h 1866900"/>
                <a:gd name="connsiteX15" fmla="*/ 1441450 w 2216150"/>
                <a:gd name="connsiteY15" fmla="*/ 1822450 h 1866900"/>
                <a:gd name="connsiteX16" fmla="*/ 1612900 w 2216150"/>
                <a:gd name="connsiteY16" fmla="*/ 1835150 h 1866900"/>
                <a:gd name="connsiteX17" fmla="*/ 1809750 w 2216150"/>
                <a:gd name="connsiteY17" fmla="*/ 1828800 h 1866900"/>
                <a:gd name="connsiteX18" fmla="*/ 1987550 w 2216150"/>
                <a:gd name="connsiteY18" fmla="*/ 1841500 h 1866900"/>
                <a:gd name="connsiteX19" fmla="*/ 2127250 w 2216150"/>
                <a:gd name="connsiteY19" fmla="*/ 1866900 h 1866900"/>
                <a:gd name="connsiteX20" fmla="*/ 2216150 w 2216150"/>
                <a:gd name="connsiteY20" fmla="*/ 1866900 h 1866900"/>
                <a:gd name="connsiteX21" fmla="*/ 2203450 w 2216150"/>
                <a:gd name="connsiteY21" fmla="*/ 1028700 h 1866900"/>
                <a:gd name="connsiteX22" fmla="*/ 2070100 w 2216150"/>
                <a:gd name="connsiteY22" fmla="*/ 1041400 h 1866900"/>
                <a:gd name="connsiteX23" fmla="*/ 1885950 w 2216150"/>
                <a:gd name="connsiteY23" fmla="*/ 1060450 h 1866900"/>
                <a:gd name="connsiteX24" fmla="*/ 1714500 w 2216150"/>
                <a:gd name="connsiteY24" fmla="*/ 1079500 h 1866900"/>
                <a:gd name="connsiteX25" fmla="*/ 1479550 w 2216150"/>
                <a:gd name="connsiteY25" fmla="*/ 1098550 h 1866900"/>
                <a:gd name="connsiteX26" fmla="*/ 1168400 w 2216150"/>
                <a:gd name="connsiteY26" fmla="*/ 1111250 h 1866900"/>
                <a:gd name="connsiteX27" fmla="*/ 914400 w 2216150"/>
                <a:gd name="connsiteY27" fmla="*/ 1130300 h 1866900"/>
                <a:gd name="connsiteX28" fmla="*/ 781050 w 2216150"/>
                <a:gd name="connsiteY28" fmla="*/ 1123950 h 1866900"/>
                <a:gd name="connsiteX29" fmla="*/ 685800 w 2216150"/>
                <a:gd name="connsiteY29" fmla="*/ 1136650 h 1866900"/>
                <a:gd name="connsiteX30" fmla="*/ 431800 w 2216150"/>
                <a:gd name="connsiteY30" fmla="*/ 539750 h 1866900"/>
                <a:gd name="connsiteX31" fmla="*/ 349250 w 2216150"/>
                <a:gd name="connsiteY31" fmla="*/ 69850 h 1866900"/>
                <a:gd name="connsiteX32" fmla="*/ 336550 w 2216150"/>
                <a:gd name="connsiteY32" fmla="*/ 44450 h 1866900"/>
                <a:gd name="connsiteX33" fmla="*/ 323850 w 2216150"/>
                <a:gd name="connsiteY33" fmla="*/ 31750 h 1866900"/>
                <a:gd name="connsiteX34" fmla="*/ 139700 w 2216150"/>
                <a:gd name="connsiteY34" fmla="*/ 0 h 1866900"/>
                <a:gd name="connsiteX0" fmla="*/ 139700 w 2216150"/>
                <a:gd name="connsiteY0" fmla="*/ 0 h 1866900"/>
                <a:gd name="connsiteX1" fmla="*/ 69850 w 2216150"/>
                <a:gd name="connsiteY1" fmla="*/ 146050 h 1866900"/>
                <a:gd name="connsiteX2" fmla="*/ 90374 w 2216150"/>
                <a:gd name="connsiteY2" fmla="*/ 354573 h 1866900"/>
                <a:gd name="connsiteX3" fmla="*/ 12700 w 2216150"/>
                <a:gd name="connsiteY3" fmla="*/ 692150 h 1866900"/>
                <a:gd name="connsiteX4" fmla="*/ 12700 w 2216150"/>
                <a:gd name="connsiteY4" fmla="*/ 1104900 h 1866900"/>
                <a:gd name="connsiteX5" fmla="*/ 6350 w 2216150"/>
                <a:gd name="connsiteY5" fmla="*/ 1428750 h 1866900"/>
                <a:gd name="connsiteX6" fmla="*/ 0 w 2216150"/>
                <a:gd name="connsiteY6" fmla="*/ 1758950 h 1866900"/>
                <a:gd name="connsiteX7" fmla="*/ 6350 w 2216150"/>
                <a:gd name="connsiteY7" fmla="*/ 1828800 h 1866900"/>
                <a:gd name="connsiteX8" fmla="*/ 19050 w 2216150"/>
                <a:gd name="connsiteY8" fmla="*/ 1847850 h 1866900"/>
                <a:gd name="connsiteX9" fmla="*/ 266700 w 2216150"/>
                <a:gd name="connsiteY9" fmla="*/ 1816100 h 1866900"/>
                <a:gd name="connsiteX10" fmla="*/ 488950 w 2216150"/>
                <a:gd name="connsiteY10" fmla="*/ 1816100 h 1866900"/>
                <a:gd name="connsiteX11" fmla="*/ 654050 w 2216150"/>
                <a:gd name="connsiteY11" fmla="*/ 1803400 h 1866900"/>
                <a:gd name="connsiteX12" fmla="*/ 863600 w 2216150"/>
                <a:gd name="connsiteY12" fmla="*/ 1803400 h 1866900"/>
                <a:gd name="connsiteX13" fmla="*/ 1104900 w 2216150"/>
                <a:gd name="connsiteY13" fmla="*/ 1803400 h 1866900"/>
                <a:gd name="connsiteX14" fmla="*/ 1244600 w 2216150"/>
                <a:gd name="connsiteY14" fmla="*/ 1803400 h 1866900"/>
                <a:gd name="connsiteX15" fmla="*/ 1441450 w 2216150"/>
                <a:gd name="connsiteY15" fmla="*/ 1822450 h 1866900"/>
                <a:gd name="connsiteX16" fmla="*/ 1612900 w 2216150"/>
                <a:gd name="connsiteY16" fmla="*/ 1835150 h 1866900"/>
                <a:gd name="connsiteX17" fmla="*/ 1809750 w 2216150"/>
                <a:gd name="connsiteY17" fmla="*/ 1828800 h 1866900"/>
                <a:gd name="connsiteX18" fmla="*/ 1987550 w 2216150"/>
                <a:gd name="connsiteY18" fmla="*/ 1841500 h 1866900"/>
                <a:gd name="connsiteX19" fmla="*/ 2127250 w 2216150"/>
                <a:gd name="connsiteY19" fmla="*/ 1866900 h 1866900"/>
                <a:gd name="connsiteX20" fmla="*/ 2216150 w 2216150"/>
                <a:gd name="connsiteY20" fmla="*/ 1866900 h 1866900"/>
                <a:gd name="connsiteX21" fmla="*/ 2203450 w 2216150"/>
                <a:gd name="connsiteY21" fmla="*/ 1028700 h 1866900"/>
                <a:gd name="connsiteX22" fmla="*/ 2070100 w 2216150"/>
                <a:gd name="connsiteY22" fmla="*/ 1041400 h 1866900"/>
                <a:gd name="connsiteX23" fmla="*/ 1885950 w 2216150"/>
                <a:gd name="connsiteY23" fmla="*/ 1060450 h 1866900"/>
                <a:gd name="connsiteX24" fmla="*/ 1714500 w 2216150"/>
                <a:gd name="connsiteY24" fmla="*/ 1079500 h 1866900"/>
                <a:gd name="connsiteX25" fmla="*/ 1479550 w 2216150"/>
                <a:gd name="connsiteY25" fmla="*/ 1098550 h 1866900"/>
                <a:gd name="connsiteX26" fmla="*/ 1168400 w 2216150"/>
                <a:gd name="connsiteY26" fmla="*/ 1111250 h 1866900"/>
                <a:gd name="connsiteX27" fmla="*/ 914400 w 2216150"/>
                <a:gd name="connsiteY27" fmla="*/ 1130300 h 1866900"/>
                <a:gd name="connsiteX28" fmla="*/ 781050 w 2216150"/>
                <a:gd name="connsiteY28" fmla="*/ 1123950 h 1866900"/>
                <a:gd name="connsiteX29" fmla="*/ 685800 w 2216150"/>
                <a:gd name="connsiteY29" fmla="*/ 1136650 h 1866900"/>
                <a:gd name="connsiteX30" fmla="*/ 431800 w 2216150"/>
                <a:gd name="connsiteY30" fmla="*/ 539750 h 1866900"/>
                <a:gd name="connsiteX31" fmla="*/ 349250 w 2216150"/>
                <a:gd name="connsiteY31" fmla="*/ 69850 h 1866900"/>
                <a:gd name="connsiteX32" fmla="*/ 336550 w 2216150"/>
                <a:gd name="connsiteY32" fmla="*/ 44450 h 1866900"/>
                <a:gd name="connsiteX33" fmla="*/ 323850 w 2216150"/>
                <a:gd name="connsiteY33" fmla="*/ 31750 h 1866900"/>
                <a:gd name="connsiteX34" fmla="*/ 139700 w 2216150"/>
                <a:gd name="connsiteY34" fmla="*/ 0 h 1866900"/>
                <a:gd name="connsiteX0" fmla="*/ 139700 w 2216150"/>
                <a:gd name="connsiteY0" fmla="*/ 0 h 1866900"/>
                <a:gd name="connsiteX1" fmla="*/ 38191 w 2216150"/>
                <a:gd name="connsiteY1" fmla="*/ 139183 h 1866900"/>
                <a:gd name="connsiteX2" fmla="*/ 90374 w 2216150"/>
                <a:gd name="connsiteY2" fmla="*/ 354573 h 1866900"/>
                <a:gd name="connsiteX3" fmla="*/ 12700 w 2216150"/>
                <a:gd name="connsiteY3" fmla="*/ 692150 h 1866900"/>
                <a:gd name="connsiteX4" fmla="*/ 12700 w 2216150"/>
                <a:gd name="connsiteY4" fmla="*/ 1104900 h 1866900"/>
                <a:gd name="connsiteX5" fmla="*/ 6350 w 2216150"/>
                <a:gd name="connsiteY5" fmla="*/ 1428750 h 1866900"/>
                <a:gd name="connsiteX6" fmla="*/ 0 w 2216150"/>
                <a:gd name="connsiteY6" fmla="*/ 1758950 h 1866900"/>
                <a:gd name="connsiteX7" fmla="*/ 6350 w 2216150"/>
                <a:gd name="connsiteY7" fmla="*/ 1828800 h 1866900"/>
                <a:gd name="connsiteX8" fmla="*/ 19050 w 2216150"/>
                <a:gd name="connsiteY8" fmla="*/ 1847850 h 1866900"/>
                <a:gd name="connsiteX9" fmla="*/ 266700 w 2216150"/>
                <a:gd name="connsiteY9" fmla="*/ 1816100 h 1866900"/>
                <a:gd name="connsiteX10" fmla="*/ 488950 w 2216150"/>
                <a:gd name="connsiteY10" fmla="*/ 1816100 h 1866900"/>
                <a:gd name="connsiteX11" fmla="*/ 654050 w 2216150"/>
                <a:gd name="connsiteY11" fmla="*/ 1803400 h 1866900"/>
                <a:gd name="connsiteX12" fmla="*/ 863600 w 2216150"/>
                <a:gd name="connsiteY12" fmla="*/ 1803400 h 1866900"/>
                <a:gd name="connsiteX13" fmla="*/ 1104900 w 2216150"/>
                <a:gd name="connsiteY13" fmla="*/ 1803400 h 1866900"/>
                <a:gd name="connsiteX14" fmla="*/ 1244600 w 2216150"/>
                <a:gd name="connsiteY14" fmla="*/ 1803400 h 1866900"/>
                <a:gd name="connsiteX15" fmla="*/ 1441450 w 2216150"/>
                <a:gd name="connsiteY15" fmla="*/ 1822450 h 1866900"/>
                <a:gd name="connsiteX16" fmla="*/ 1612900 w 2216150"/>
                <a:gd name="connsiteY16" fmla="*/ 1835150 h 1866900"/>
                <a:gd name="connsiteX17" fmla="*/ 1809750 w 2216150"/>
                <a:gd name="connsiteY17" fmla="*/ 1828800 h 1866900"/>
                <a:gd name="connsiteX18" fmla="*/ 1987550 w 2216150"/>
                <a:gd name="connsiteY18" fmla="*/ 1841500 h 1866900"/>
                <a:gd name="connsiteX19" fmla="*/ 2127250 w 2216150"/>
                <a:gd name="connsiteY19" fmla="*/ 1866900 h 1866900"/>
                <a:gd name="connsiteX20" fmla="*/ 2216150 w 2216150"/>
                <a:gd name="connsiteY20" fmla="*/ 1866900 h 1866900"/>
                <a:gd name="connsiteX21" fmla="*/ 2203450 w 2216150"/>
                <a:gd name="connsiteY21" fmla="*/ 1028700 h 1866900"/>
                <a:gd name="connsiteX22" fmla="*/ 2070100 w 2216150"/>
                <a:gd name="connsiteY22" fmla="*/ 1041400 h 1866900"/>
                <a:gd name="connsiteX23" fmla="*/ 1885950 w 2216150"/>
                <a:gd name="connsiteY23" fmla="*/ 1060450 h 1866900"/>
                <a:gd name="connsiteX24" fmla="*/ 1714500 w 2216150"/>
                <a:gd name="connsiteY24" fmla="*/ 1079500 h 1866900"/>
                <a:gd name="connsiteX25" fmla="*/ 1479550 w 2216150"/>
                <a:gd name="connsiteY25" fmla="*/ 1098550 h 1866900"/>
                <a:gd name="connsiteX26" fmla="*/ 1168400 w 2216150"/>
                <a:gd name="connsiteY26" fmla="*/ 1111250 h 1866900"/>
                <a:gd name="connsiteX27" fmla="*/ 914400 w 2216150"/>
                <a:gd name="connsiteY27" fmla="*/ 1130300 h 1866900"/>
                <a:gd name="connsiteX28" fmla="*/ 781050 w 2216150"/>
                <a:gd name="connsiteY28" fmla="*/ 1123950 h 1866900"/>
                <a:gd name="connsiteX29" fmla="*/ 685800 w 2216150"/>
                <a:gd name="connsiteY29" fmla="*/ 1136650 h 1866900"/>
                <a:gd name="connsiteX30" fmla="*/ 431800 w 2216150"/>
                <a:gd name="connsiteY30" fmla="*/ 539750 h 1866900"/>
                <a:gd name="connsiteX31" fmla="*/ 349250 w 2216150"/>
                <a:gd name="connsiteY31" fmla="*/ 69850 h 1866900"/>
                <a:gd name="connsiteX32" fmla="*/ 336550 w 2216150"/>
                <a:gd name="connsiteY32" fmla="*/ 44450 h 1866900"/>
                <a:gd name="connsiteX33" fmla="*/ 323850 w 2216150"/>
                <a:gd name="connsiteY33" fmla="*/ 31750 h 1866900"/>
                <a:gd name="connsiteX34" fmla="*/ 139700 w 2216150"/>
                <a:gd name="connsiteY34" fmla="*/ 0 h 1866900"/>
                <a:gd name="connsiteX0" fmla="*/ 139700 w 2216150"/>
                <a:gd name="connsiteY0" fmla="*/ 0 h 1866900"/>
                <a:gd name="connsiteX1" fmla="*/ 38191 w 2216150"/>
                <a:gd name="connsiteY1" fmla="*/ 139183 h 1866900"/>
                <a:gd name="connsiteX2" fmla="*/ 90374 w 2216150"/>
                <a:gd name="connsiteY2" fmla="*/ 354573 h 1866900"/>
                <a:gd name="connsiteX3" fmla="*/ 12700 w 2216150"/>
                <a:gd name="connsiteY3" fmla="*/ 692150 h 1866900"/>
                <a:gd name="connsiteX4" fmla="*/ 12700 w 2216150"/>
                <a:gd name="connsiteY4" fmla="*/ 1104900 h 1866900"/>
                <a:gd name="connsiteX5" fmla="*/ 6350 w 2216150"/>
                <a:gd name="connsiteY5" fmla="*/ 1428750 h 1866900"/>
                <a:gd name="connsiteX6" fmla="*/ 0 w 2216150"/>
                <a:gd name="connsiteY6" fmla="*/ 1758950 h 1866900"/>
                <a:gd name="connsiteX7" fmla="*/ 6350 w 2216150"/>
                <a:gd name="connsiteY7" fmla="*/ 1828800 h 1866900"/>
                <a:gd name="connsiteX8" fmla="*/ 19050 w 2216150"/>
                <a:gd name="connsiteY8" fmla="*/ 1847850 h 1866900"/>
                <a:gd name="connsiteX9" fmla="*/ 266700 w 2216150"/>
                <a:gd name="connsiteY9" fmla="*/ 1816100 h 1866900"/>
                <a:gd name="connsiteX10" fmla="*/ 488950 w 2216150"/>
                <a:gd name="connsiteY10" fmla="*/ 1816100 h 1866900"/>
                <a:gd name="connsiteX11" fmla="*/ 654050 w 2216150"/>
                <a:gd name="connsiteY11" fmla="*/ 1803400 h 1866900"/>
                <a:gd name="connsiteX12" fmla="*/ 863600 w 2216150"/>
                <a:gd name="connsiteY12" fmla="*/ 1803400 h 1866900"/>
                <a:gd name="connsiteX13" fmla="*/ 1104900 w 2216150"/>
                <a:gd name="connsiteY13" fmla="*/ 1803400 h 1866900"/>
                <a:gd name="connsiteX14" fmla="*/ 1244600 w 2216150"/>
                <a:gd name="connsiteY14" fmla="*/ 1803400 h 1866900"/>
                <a:gd name="connsiteX15" fmla="*/ 1441450 w 2216150"/>
                <a:gd name="connsiteY15" fmla="*/ 1822450 h 1866900"/>
                <a:gd name="connsiteX16" fmla="*/ 1612900 w 2216150"/>
                <a:gd name="connsiteY16" fmla="*/ 1835150 h 1866900"/>
                <a:gd name="connsiteX17" fmla="*/ 1809750 w 2216150"/>
                <a:gd name="connsiteY17" fmla="*/ 1828800 h 1866900"/>
                <a:gd name="connsiteX18" fmla="*/ 1987550 w 2216150"/>
                <a:gd name="connsiteY18" fmla="*/ 1841500 h 1866900"/>
                <a:gd name="connsiteX19" fmla="*/ 2127250 w 2216150"/>
                <a:gd name="connsiteY19" fmla="*/ 1866900 h 1866900"/>
                <a:gd name="connsiteX20" fmla="*/ 2216150 w 2216150"/>
                <a:gd name="connsiteY20" fmla="*/ 1866900 h 1866900"/>
                <a:gd name="connsiteX21" fmla="*/ 2203450 w 2216150"/>
                <a:gd name="connsiteY21" fmla="*/ 1028700 h 1866900"/>
                <a:gd name="connsiteX22" fmla="*/ 2070100 w 2216150"/>
                <a:gd name="connsiteY22" fmla="*/ 1041400 h 1866900"/>
                <a:gd name="connsiteX23" fmla="*/ 1885950 w 2216150"/>
                <a:gd name="connsiteY23" fmla="*/ 1060450 h 1866900"/>
                <a:gd name="connsiteX24" fmla="*/ 1714500 w 2216150"/>
                <a:gd name="connsiteY24" fmla="*/ 1079500 h 1866900"/>
                <a:gd name="connsiteX25" fmla="*/ 1479550 w 2216150"/>
                <a:gd name="connsiteY25" fmla="*/ 1098550 h 1866900"/>
                <a:gd name="connsiteX26" fmla="*/ 1168400 w 2216150"/>
                <a:gd name="connsiteY26" fmla="*/ 1111250 h 1866900"/>
                <a:gd name="connsiteX27" fmla="*/ 914400 w 2216150"/>
                <a:gd name="connsiteY27" fmla="*/ 1130300 h 1866900"/>
                <a:gd name="connsiteX28" fmla="*/ 781050 w 2216150"/>
                <a:gd name="connsiteY28" fmla="*/ 1123950 h 1866900"/>
                <a:gd name="connsiteX29" fmla="*/ 685800 w 2216150"/>
                <a:gd name="connsiteY29" fmla="*/ 1136650 h 1866900"/>
                <a:gd name="connsiteX30" fmla="*/ 431800 w 2216150"/>
                <a:gd name="connsiteY30" fmla="*/ 539750 h 1866900"/>
                <a:gd name="connsiteX31" fmla="*/ 349250 w 2216150"/>
                <a:gd name="connsiteY31" fmla="*/ 69850 h 1866900"/>
                <a:gd name="connsiteX32" fmla="*/ 336550 w 2216150"/>
                <a:gd name="connsiteY32" fmla="*/ 44450 h 1866900"/>
                <a:gd name="connsiteX33" fmla="*/ 284275 w 2216150"/>
                <a:gd name="connsiteY33" fmla="*/ 18023 h 1866900"/>
                <a:gd name="connsiteX34" fmla="*/ 139700 w 2216150"/>
                <a:gd name="connsiteY34" fmla="*/ 0 h 1866900"/>
                <a:gd name="connsiteX0" fmla="*/ 139700 w 2216150"/>
                <a:gd name="connsiteY0" fmla="*/ 0 h 1866900"/>
                <a:gd name="connsiteX1" fmla="*/ 76511 w 2216150"/>
                <a:gd name="connsiteY1" fmla="*/ 70923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50 w 2216150"/>
                <a:gd name="connsiteY8" fmla="*/ 1828800 h 1866900"/>
                <a:gd name="connsiteX9" fmla="*/ 19050 w 2216150"/>
                <a:gd name="connsiteY9" fmla="*/ 1847850 h 1866900"/>
                <a:gd name="connsiteX10" fmla="*/ 266700 w 2216150"/>
                <a:gd name="connsiteY10" fmla="*/ 1816100 h 1866900"/>
                <a:gd name="connsiteX11" fmla="*/ 488950 w 2216150"/>
                <a:gd name="connsiteY11" fmla="*/ 1816100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50 w 2216150"/>
                <a:gd name="connsiteY8" fmla="*/ 1828800 h 1866900"/>
                <a:gd name="connsiteX9" fmla="*/ 19050 w 2216150"/>
                <a:gd name="connsiteY9" fmla="*/ 1847850 h 1866900"/>
                <a:gd name="connsiteX10" fmla="*/ 266700 w 2216150"/>
                <a:gd name="connsiteY10" fmla="*/ 1816100 h 1866900"/>
                <a:gd name="connsiteX11" fmla="*/ 488950 w 2216150"/>
                <a:gd name="connsiteY11" fmla="*/ 1816100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50 w 2216150"/>
                <a:gd name="connsiteY8" fmla="*/ 1828800 h 1866900"/>
                <a:gd name="connsiteX9" fmla="*/ 121941 w 2216150"/>
                <a:gd name="connsiteY9" fmla="*/ 1847851 h 1866900"/>
                <a:gd name="connsiteX10" fmla="*/ 266700 w 2216150"/>
                <a:gd name="connsiteY10" fmla="*/ 1816100 h 1866900"/>
                <a:gd name="connsiteX11" fmla="*/ 488950 w 2216150"/>
                <a:gd name="connsiteY11" fmla="*/ 1816100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66700 w 2216150"/>
                <a:gd name="connsiteY10" fmla="*/ 1816100 h 1866900"/>
                <a:gd name="connsiteX11" fmla="*/ 488950 w 2216150"/>
                <a:gd name="connsiteY11" fmla="*/ 1816100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88950 w 2216150"/>
                <a:gd name="connsiteY11" fmla="*/ 1816100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431800 w 2216150"/>
                <a:gd name="connsiteY31" fmla="*/ 539750 h 1866900"/>
                <a:gd name="connsiteX32" fmla="*/ 349250 w 2216150"/>
                <a:gd name="connsiteY32" fmla="*/ 69850 h 1866900"/>
                <a:gd name="connsiteX33" fmla="*/ 336550 w 2216150"/>
                <a:gd name="connsiteY33" fmla="*/ 44450 h 1866900"/>
                <a:gd name="connsiteX34" fmla="*/ 284275 w 2216150"/>
                <a:gd name="connsiteY34" fmla="*/ 18023 h 1866900"/>
                <a:gd name="connsiteX35" fmla="*/ 139700 w 2216150"/>
                <a:gd name="connsiteY35"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583059 w 2216150"/>
                <a:gd name="connsiteY31" fmla="*/ 853375 h 1866900"/>
                <a:gd name="connsiteX32" fmla="*/ 431800 w 2216150"/>
                <a:gd name="connsiteY32" fmla="*/ 539750 h 1866900"/>
                <a:gd name="connsiteX33" fmla="*/ 349250 w 2216150"/>
                <a:gd name="connsiteY33" fmla="*/ 69850 h 1866900"/>
                <a:gd name="connsiteX34" fmla="*/ 336550 w 2216150"/>
                <a:gd name="connsiteY34" fmla="*/ 44450 h 1866900"/>
                <a:gd name="connsiteX35" fmla="*/ 284275 w 2216150"/>
                <a:gd name="connsiteY35" fmla="*/ 18023 h 1866900"/>
                <a:gd name="connsiteX36" fmla="*/ 139700 w 2216150"/>
                <a:gd name="connsiteY36"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583059 w 2216150"/>
                <a:gd name="connsiteY31" fmla="*/ 853375 h 1866900"/>
                <a:gd name="connsiteX32" fmla="*/ 447627 w 2216150"/>
                <a:gd name="connsiteY32" fmla="*/ 423069 h 1866900"/>
                <a:gd name="connsiteX33" fmla="*/ 349250 w 2216150"/>
                <a:gd name="connsiteY33" fmla="*/ 69850 h 1866900"/>
                <a:gd name="connsiteX34" fmla="*/ 336550 w 2216150"/>
                <a:gd name="connsiteY34" fmla="*/ 44450 h 1866900"/>
                <a:gd name="connsiteX35" fmla="*/ 284275 w 2216150"/>
                <a:gd name="connsiteY35" fmla="*/ 18023 h 1866900"/>
                <a:gd name="connsiteX36" fmla="*/ 139700 w 2216150"/>
                <a:gd name="connsiteY36"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583059 w 2216150"/>
                <a:gd name="connsiteY31" fmla="*/ 853375 h 1866900"/>
                <a:gd name="connsiteX32" fmla="*/ 447627 w 2216150"/>
                <a:gd name="connsiteY32" fmla="*/ 423069 h 1866900"/>
                <a:gd name="connsiteX33" fmla="*/ 385190 w 2216150"/>
                <a:gd name="connsiteY33" fmla="*/ 208195 h 1866900"/>
                <a:gd name="connsiteX34" fmla="*/ 349250 w 2216150"/>
                <a:gd name="connsiteY34" fmla="*/ 69850 h 1866900"/>
                <a:gd name="connsiteX35" fmla="*/ 336550 w 2216150"/>
                <a:gd name="connsiteY35" fmla="*/ 44450 h 1866900"/>
                <a:gd name="connsiteX36" fmla="*/ 284275 w 2216150"/>
                <a:gd name="connsiteY36" fmla="*/ 18023 h 1866900"/>
                <a:gd name="connsiteX37" fmla="*/ 139700 w 2216150"/>
                <a:gd name="connsiteY37"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583059 w 2216150"/>
                <a:gd name="connsiteY31" fmla="*/ 853375 h 1866900"/>
                <a:gd name="connsiteX32" fmla="*/ 447627 w 2216150"/>
                <a:gd name="connsiteY32" fmla="*/ 423069 h 1866900"/>
                <a:gd name="connsiteX33" fmla="*/ 361444 w 2216150"/>
                <a:gd name="connsiteY33" fmla="*/ 208195 h 1866900"/>
                <a:gd name="connsiteX34" fmla="*/ 349250 w 2216150"/>
                <a:gd name="connsiteY34" fmla="*/ 69850 h 1866900"/>
                <a:gd name="connsiteX35" fmla="*/ 336550 w 2216150"/>
                <a:gd name="connsiteY35" fmla="*/ 44450 h 1866900"/>
                <a:gd name="connsiteX36" fmla="*/ 284275 w 2216150"/>
                <a:gd name="connsiteY36" fmla="*/ 18023 h 1866900"/>
                <a:gd name="connsiteX37" fmla="*/ 139700 w 2216150"/>
                <a:gd name="connsiteY37"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614719 w 2216150"/>
                <a:gd name="connsiteY31" fmla="*/ 963193 h 1866900"/>
                <a:gd name="connsiteX32" fmla="*/ 583059 w 2216150"/>
                <a:gd name="connsiteY32" fmla="*/ 853375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606805 w 2216150"/>
                <a:gd name="connsiteY31" fmla="*/ 997510 h 1866900"/>
                <a:gd name="connsiteX32" fmla="*/ 583059 w 2216150"/>
                <a:gd name="connsiteY32" fmla="*/ 853375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50 w 2216150"/>
                <a:gd name="connsiteY29" fmla="*/ 1123950 h 1866900"/>
                <a:gd name="connsiteX30" fmla="*/ 685800 w 2216150"/>
                <a:gd name="connsiteY30" fmla="*/ 113665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8963 w 2216150"/>
                <a:gd name="connsiteY29" fmla="*/ 1151405 h 1866900"/>
                <a:gd name="connsiteX30" fmla="*/ 685800 w 2216150"/>
                <a:gd name="connsiteY30" fmla="*/ 113665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8963 w 2216150"/>
                <a:gd name="connsiteY29" fmla="*/ 1151405 h 1866900"/>
                <a:gd name="connsiteX30" fmla="*/ 630397 w 2216150"/>
                <a:gd name="connsiteY30" fmla="*/ 1129784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8963 w 2216150"/>
                <a:gd name="connsiteY29" fmla="*/ 1192588 h 1866900"/>
                <a:gd name="connsiteX30" fmla="*/ 630397 w 2216150"/>
                <a:gd name="connsiteY30" fmla="*/ 1129784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8963 w 2216150"/>
                <a:gd name="connsiteY29" fmla="*/ 1192588 h 1866900"/>
                <a:gd name="connsiteX30" fmla="*/ 606652 w 2216150"/>
                <a:gd name="connsiteY30" fmla="*/ 117783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14400 w 2216150"/>
                <a:gd name="connsiteY28" fmla="*/ 1130300 h 1866900"/>
                <a:gd name="connsiteX29" fmla="*/ 781049 w 2216150"/>
                <a:gd name="connsiteY29" fmla="*/ 1171996 h 1866900"/>
                <a:gd name="connsiteX30" fmla="*/ 606652 w 2216150"/>
                <a:gd name="connsiteY30" fmla="*/ 117783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168400 w 2216150"/>
                <a:gd name="connsiteY27" fmla="*/ 1111250 h 1866900"/>
                <a:gd name="connsiteX28" fmla="*/ 961887 w 2216150"/>
                <a:gd name="connsiteY28" fmla="*/ 1150889 h 1866900"/>
                <a:gd name="connsiteX29" fmla="*/ 781049 w 2216150"/>
                <a:gd name="connsiteY29" fmla="*/ 1171996 h 1866900"/>
                <a:gd name="connsiteX30" fmla="*/ 606652 w 2216150"/>
                <a:gd name="connsiteY30" fmla="*/ 117783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06652 w 2216150"/>
                <a:gd name="connsiteY30" fmla="*/ 1177830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465204 w 2216150"/>
                <a:gd name="connsiteY11" fmla="*/ 1781784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654050 w 2216150"/>
                <a:gd name="connsiteY12" fmla="*/ 1803400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863600 w 2216150"/>
                <a:gd name="connsiteY13" fmla="*/ 1803400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04900 w 2216150"/>
                <a:gd name="connsiteY14" fmla="*/ 1803400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38191 w 2216150"/>
                <a:gd name="connsiteY2" fmla="*/ 139183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90374 w 2216150"/>
                <a:gd name="connsiteY3" fmla="*/ 354573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0801 w 2216150"/>
                <a:gd name="connsiteY3" fmla="*/ 320255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84275 w 2216150"/>
                <a:gd name="connsiteY37" fmla="*/ 18023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336550 w 2216150"/>
                <a:gd name="connsiteY36" fmla="*/ 44450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49250 w 2216150"/>
                <a:gd name="connsiteY35" fmla="*/ 69850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208195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47627 w 2216150"/>
                <a:gd name="connsiteY33" fmla="*/ 423069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12700 w 2216150"/>
                <a:gd name="connsiteY4" fmla="*/ 692150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60191 w 2216150"/>
                <a:gd name="connsiteY4" fmla="*/ 692151 h 1866900"/>
                <a:gd name="connsiteX5" fmla="*/ 12700 w 2216150"/>
                <a:gd name="connsiteY5" fmla="*/ 1104900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60191 w 2216150"/>
                <a:gd name="connsiteY4" fmla="*/ 692151 h 1866900"/>
                <a:gd name="connsiteX5" fmla="*/ 107678 w 2216150"/>
                <a:gd name="connsiteY5" fmla="*/ 1111764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60191 w 2216150"/>
                <a:gd name="connsiteY4" fmla="*/ 692151 h 1866900"/>
                <a:gd name="connsiteX5" fmla="*/ 163083 w 2216150"/>
                <a:gd name="connsiteY5" fmla="*/ 1111764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60191 w 2216150"/>
                <a:gd name="connsiteY4" fmla="*/ 692151 h 1866900"/>
                <a:gd name="connsiteX5" fmla="*/ 131423 w 2216150"/>
                <a:gd name="connsiteY5" fmla="*/ 1118627 h 1866900"/>
                <a:gd name="connsiteX6" fmla="*/ 6350 w 2216150"/>
                <a:gd name="connsiteY6" fmla="*/ 1428750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9700 w 2216150"/>
                <a:gd name="connsiteY0" fmla="*/ 0 h 1866900"/>
                <a:gd name="connsiteX1" fmla="*/ 52765 w 2216150"/>
                <a:gd name="connsiteY1" fmla="*/ 64060 h 1866900"/>
                <a:gd name="connsiteX2" fmla="*/ 101509 w 2216150"/>
                <a:gd name="connsiteY2" fmla="*/ 166637 h 1866900"/>
                <a:gd name="connsiteX3" fmla="*/ 58715 w 2216150"/>
                <a:gd name="connsiteY3" fmla="*/ 347710 h 1866900"/>
                <a:gd name="connsiteX4" fmla="*/ 60191 w 2216150"/>
                <a:gd name="connsiteY4" fmla="*/ 692151 h 1866900"/>
                <a:gd name="connsiteX5" fmla="*/ 131423 w 2216150"/>
                <a:gd name="connsiteY5" fmla="*/ 1118627 h 1866900"/>
                <a:gd name="connsiteX6" fmla="*/ 45925 w 2216150"/>
                <a:gd name="connsiteY6" fmla="*/ 1401296 h 1866900"/>
                <a:gd name="connsiteX7" fmla="*/ 0 w 2216150"/>
                <a:gd name="connsiteY7" fmla="*/ 1758950 h 1866900"/>
                <a:gd name="connsiteX8" fmla="*/ 6348 w 2216150"/>
                <a:gd name="connsiteY8" fmla="*/ 1856255 h 1866900"/>
                <a:gd name="connsiteX9" fmla="*/ 121941 w 2216150"/>
                <a:gd name="connsiteY9" fmla="*/ 1847851 h 1866900"/>
                <a:gd name="connsiteX10" fmla="*/ 242954 w 2216150"/>
                <a:gd name="connsiteY10" fmla="*/ 1795510 h 1866900"/>
                <a:gd name="connsiteX11" fmla="*/ 512694 w 2216150"/>
                <a:gd name="connsiteY11" fmla="*/ 1733738 h 1866900"/>
                <a:gd name="connsiteX12" fmla="*/ 741110 w 2216150"/>
                <a:gd name="connsiteY12" fmla="*/ 1755353 h 1866900"/>
                <a:gd name="connsiteX13" fmla="*/ 942749 w 2216150"/>
                <a:gd name="connsiteY13" fmla="*/ 1769082 h 1866900"/>
                <a:gd name="connsiteX14" fmla="*/ 1128643 w 2216150"/>
                <a:gd name="connsiteY14" fmla="*/ 1796533 h 1866900"/>
                <a:gd name="connsiteX15" fmla="*/ 1244600 w 2216150"/>
                <a:gd name="connsiteY15" fmla="*/ 1803400 h 1866900"/>
                <a:gd name="connsiteX16" fmla="*/ 1441450 w 2216150"/>
                <a:gd name="connsiteY16" fmla="*/ 1822450 h 1866900"/>
                <a:gd name="connsiteX17" fmla="*/ 1612900 w 2216150"/>
                <a:gd name="connsiteY17" fmla="*/ 1835150 h 1866900"/>
                <a:gd name="connsiteX18" fmla="*/ 1809750 w 2216150"/>
                <a:gd name="connsiteY18" fmla="*/ 1828800 h 1866900"/>
                <a:gd name="connsiteX19" fmla="*/ 1987550 w 2216150"/>
                <a:gd name="connsiteY19" fmla="*/ 1841500 h 1866900"/>
                <a:gd name="connsiteX20" fmla="*/ 2127250 w 2216150"/>
                <a:gd name="connsiteY20" fmla="*/ 1866900 h 1866900"/>
                <a:gd name="connsiteX21" fmla="*/ 2216150 w 2216150"/>
                <a:gd name="connsiteY21" fmla="*/ 1866900 h 1866900"/>
                <a:gd name="connsiteX22" fmla="*/ 2203450 w 2216150"/>
                <a:gd name="connsiteY22" fmla="*/ 1028700 h 1866900"/>
                <a:gd name="connsiteX23" fmla="*/ 2070100 w 2216150"/>
                <a:gd name="connsiteY23" fmla="*/ 1041400 h 1866900"/>
                <a:gd name="connsiteX24" fmla="*/ 1885950 w 2216150"/>
                <a:gd name="connsiteY24" fmla="*/ 1060450 h 1866900"/>
                <a:gd name="connsiteX25" fmla="*/ 1714500 w 2216150"/>
                <a:gd name="connsiteY25" fmla="*/ 1079500 h 1866900"/>
                <a:gd name="connsiteX26" fmla="*/ 1479550 w 2216150"/>
                <a:gd name="connsiteY26" fmla="*/ 1098550 h 1866900"/>
                <a:gd name="connsiteX27" fmla="*/ 1231717 w 2216150"/>
                <a:gd name="connsiteY27" fmla="*/ 1131842 h 1866900"/>
                <a:gd name="connsiteX28" fmla="*/ 961887 w 2216150"/>
                <a:gd name="connsiteY28" fmla="*/ 1150889 h 1866900"/>
                <a:gd name="connsiteX29" fmla="*/ 781049 w 2216150"/>
                <a:gd name="connsiteY29" fmla="*/ 1171996 h 1866900"/>
                <a:gd name="connsiteX30" fmla="*/ 638311 w 2216150"/>
                <a:gd name="connsiteY30" fmla="*/ 1150376 h 1866900"/>
                <a:gd name="connsiteX31" fmla="*/ 606805 w 2216150"/>
                <a:gd name="connsiteY31" fmla="*/ 997510 h 1866900"/>
                <a:gd name="connsiteX32" fmla="*/ 559317 w 2216150"/>
                <a:gd name="connsiteY32" fmla="*/ 832784 h 1866900"/>
                <a:gd name="connsiteX33" fmla="*/ 439713 w 2216150"/>
                <a:gd name="connsiteY33" fmla="*/ 512298 h 1866900"/>
                <a:gd name="connsiteX34" fmla="*/ 361444 w 2216150"/>
                <a:gd name="connsiteY34" fmla="*/ 338604 h 1866900"/>
                <a:gd name="connsiteX35" fmla="*/ 325504 w 2216150"/>
                <a:gd name="connsiteY35" fmla="*/ 227715 h 1866900"/>
                <a:gd name="connsiteX36" fmla="*/ 281148 w 2216150"/>
                <a:gd name="connsiteY36" fmla="*/ 119949 h 1866900"/>
                <a:gd name="connsiteX37" fmla="*/ 236788 w 2216150"/>
                <a:gd name="connsiteY37" fmla="*/ 38612 h 1866900"/>
                <a:gd name="connsiteX38" fmla="*/ 139700 w 2216150"/>
                <a:gd name="connsiteY38" fmla="*/ 0 h 1866900"/>
                <a:gd name="connsiteX0" fmla="*/ 133352 w 2209802"/>
                <a:gd name="connsiteY0" fmla="*/ 0 h 1866900"/>
                <a:gd name="connsiteX1" fmla="*/ 46417 w 2209802"/>
                <a:gd name="connsiteY1" fmla="*/ 64060 h 1866900"/>
                <a:gd name="connsiteX2" fmla="*/ 95161 w 2209802"/>
                <a:gd name="connsiteY2" fmla="*/ 166637 h 1866900"/>
                <a:gd name="connsiteX3" fmla="*/ 52367 w 2209802"/>
                <a:gd name="connsiteY3" fmla="*/ 347710 h 1866900"/>
                <a:gd name="connsiteX4" fmla="*/ 53843 w 2209802"/>
                <a:gd name="connsiteY4" fmla="*/ 692151 h 1866900"/>
                <a:gd name="connsiteX5" fmla="*/ 125075 w 2209802"/>
                <a:gd name="connsiteY5" fmla="*/ 1118627 h 1866900"/>
                <a:gd name="connsiteX6" fmla="*/ 39577 w 2209802"/>
                <a:gd name="connsiteY6" fmla="*/ 1401296 h 1866900"/>
                <a:gd name="connsiteX7" fmla="*/ 41139 w 2209802"/>
                <a:gd name="connsiteY7" fmla="*/ 1724633 h 1866900"/>
                <a:gd name="connsiteX8" fmla="*/ 0 w 2209802"/>
                <a:gd name="connsiteY8" fmla="*/ 1856255 h 1866900"/>
                <a:gd name="connsiteX9" fmla="*/ 115593 w 2209802"/>
                <a:gd name="connsiteY9" fmla="*/ 1847851 h 1866900"/>
                <a:gd name="connsiteX10" fmla="*/ 236606 w 2209802"/>
                <a:gd name="connsiteY10" fmla="*/ 1795510 h 1866900"/>
                <a:gd name="connsiteX11" fmla="*/ 506346 w 2209802"/>
                <a:gd name="connsiteY11" fmla="*/ 1733738 h 1866900"/>
                <a:gd name="connsiteX12" fmla="*/ 734762 w 2209802"/>
                <a:gd name="connsiteY12" fmla="*/ 1755353 h 1866900"/>
                <a:gd name="connsiteX13" fmla="*/ 936401 w 2209802"/>
                <a:gd name="connsiteY13" fmla="*/ 1769082 h 1866900"/>
                <a:gd name="connsiteX14" fmla="*/ 1122295 w 2209802"/>
                <a:gd name="connsiteY14" fmla="*/ 1796533 h 1866900"/>
                <a:gd name="connsiteX15" fmla="*/ 1238252 w 2209802"/>
                <a:gd name="connsiteY15" fmla="*/ 1803400 h 1866900"/>
                <a:gd name="connsiteX16" fmla="*/ 1435102 w 2209802"/>
                <a:gd name="connsiteY16" fmla="*/ 1822450 h 1866900"/>
                <a:gd name="connsiteX17" fmla="*/ 1606552 w 2209802"/>
                <a:gd name="connsiteY17" fmla="*/ 1835150 h 1866900"/>
                <a:gd name="connsiteX18" fmla="*/ 1803402 w 2209802"/>
                <a:gd name="connsiteY18" fmla="*/ 1828800 h 1866900"/>
                <a:gd name="connsiteX19" fmla="*/ 1981202 w 2209802"/>
                <a:gd name="connsiteY19" fmla="*/ 1841500 h 1866900"/>
                <a:gd name="connsiteX20" fmla="*/ 2120902 w 2209802"/>
                <a:gd name="connsiteY20" fmla="*/ 1866900 h 1866900"/>
                <a:gd name="connsiteX21" fmla="*/ 2209802 w 2209802"/>
                <a:gd name="connsiteY21" fmla="*/ 1866900 h 1866900"/>
                <a:gd name="connsiteX22" fmla="*/ 2197102 w 2209802"/>
                <a:gd name="connsiteY22" fmla="*/ 1028700 h 1866900"/>
                <a:gd name="connsiteX23" fmla="*/ 2063752 w 2209802"/>
                <a:gd name="connsiteY23" fmla="*/ 1041400 h 1866900"/>
                <a:gd name="connsiteX24" fmla="*/ 1879602 w 2209802"/>
                <a:gd name="connsiteY24" fmla="*/ 1060450 h 1866900"/>
                <a:gd name="connsiteX25" fmla="*/ 1708152 w 2209802"/>
                <a:gd name="connsiteY25" fmla="*/ 1079500 h 1866900"/>
                <a:gd name="connsiteX26" fmla="*/ 1473202 w 2209802"/>
                <a:gd name="connsiteY26" fmla="*/ 1098550 h 1866900"/>
                <a:gd name="connsiteX27" fmla="*/ 1225369 w 2209802"/>
                <a:gd name="connsiteY27" fmla="*/ 1131842 h 1866900"/>
                <a:gd name="connsiteX28" fmla="*/ 955539 w 2209802"/>
                <a:gd name="connsiteY28" fmla="*/ 1150889 h 1866900"/>
                <a:gd name="connsiteX29" fmla="*/ 774701 w 2209802"/>
                <a:gd name="connsiteY29" fmla="*/ 1171996 h 1866900"/>
                <a:gd name="connsiteX30" fmla="*/ 631963 w 2209802"/>
                <a:gd name="connsiteY30" fmla="*/ 1150376 h 1866900"/>
                <a:gd name="connsiteX31" fmla="*/ 600457 w 2209802"/>
                <a:gd name="connsiteY31" fmla="*/ 997510 h 1866900"/>
                <a:gd name="connsiteX32" fmla="*/ 552969 w 2209802"/>
                <a:gd name="connsiteY32" fmla="*/ 832784 h 1866900"/>
                <a:gd name="connsiteX33" fmla="*/ 433365 w 2209802"/>
                <a:gd name="connsiteY33" fmla="*/ 512298 h 1866900"/>
                <a:gd name="connsiteX34" fmla="*/ 355096 w 2209802"/>
                <a:gd name="connsiteY34" fmla="*/ 338604 h 1866900"/>
                <a:gd name="connsiteX35" fmla="*/ 319156 w 2209802"/>
                <a:gd name="connsiteY35" fmla="*/ 227715 h 1866900"/>
                <a:gd name="connsiteX36" fmla="*/ 274800 w 2209802"/>
                <a:gd name="connsiteY36" fmla="*/ 119949 h 1866900"/>
                <a:gd name="connsiteX37" fmla="*/ 230440 w 2209802"/>
                <a:gd name="connsiteY37" fmla="*/ 38612 h 1866900"/>
                <a:gd name="connsiteX38" fmla="*/ 133352 w 2209802"/>
                <a:gd name="connsiteY38" fmla="*/ 0 h 1866900"/>
                <a:gd name="connsiteX0" fmla="*/ 93775 w 2170225"/>
                <a:gd name="connsiteY0" fmla="*/ 0 h 1866900"/>
                <a:gd name="connsiteX1" fmla="*/ 6840 w 2170225"/>
                <a:gd name="connsiteY1" fmla="*/ 64060 h 1866900"/>
                <a:gd name="connsiteX2" fmla="*/ 55584 w 2170225"/>
                <a:gd name="connsiteY2" fmla="*/ 166637 h 1866900"/>
                <a:gd name="connsiteX3" fmla="*/ 12790 w 2170225"/>
                <a:gd name="connsiteY3" fmla="*/ 347710 h 1866900"/>
                <a:gd name="connsiteX4" fmla="*/ 14266 w 2170225"/>
                <a:gd name="connsiteY4" fmla="*/ 692151 h 1866900"/>
                <a:gd name="connsiteX5" fmla="*/ 85498 w 2170225"/>
                <a:gd name="connsiteY5" fmla="*/ 1118627 h 1866900"/>
                <a:gd name="connsiteX6" fmla="*/ 0 w 2170225"/>
                <a:gd name="connsiteY6" fmla="*/ 1401296 h 1866900"/>
                <a:gd name="connsiteX7" fmla="*/ 1562 w 2170225"/>
                <a:gd name="connsiteY7" fmla="*/ 1724633 h 1866900"/>
                <a:gd name="connsiteX8" fmla="*/ 76016 w 2170225"/>
                <a:gd name="connsiteY8" fmla="*/ 1847851 h 1866900"/>
                <a:gd name="connsiteX9" fmla="*/ 197029 w 2170225"/>
                <a:gd name="connsiteY9" fmla="*/ 1795510 h 1866900"/>
                <a:gd name="connsiteX10" fmla="*/ 466769 w 2170225"/>
                <a:gd name="connsiteY10" fmla="*/ 1733738 h 1866900"/>
                <a:gd name="connsiteX11" fmla="*/ 695185 w 2170225"/>
                <a:gd name="connsiteY11" fmla="*/ 1755353 h 1866900"/>
                <a:gd name="connsiteX12" fmla="*/ 896824 w 2170225"/>
                <a:gd name="connsiteY12" fmla="*/ 1769082 h 1866900"/>
                <a:gd name="connsiteX13" fmla="*/ 1082718 w 2170225"/>
                <a:gd name="connsiteY13" fmla="*/ 1796533 h 1866900"/>
                <a:gd name="connsiteX14" fmla="*/ 1198675 w 2170225"/>
                <a:gd name="connsiteY14" fmla="*/ 1803400 h 1866900"/>
                <a:gd name="connsiteX15" fmla="*/ 1395525 w 2170225"/>
                <a:gd name="connsiteY15" fmla="*/ 1822450 h 1866900"/>
                <a:gd name="connsiteX16" fmla="*/ 1566975 w 2170225"/>
                <a:gd name="connsiteY16" fmla="*/ 1835150 h 1866900"/>
                <a:gd name="connsiteX17" fmla="*/ 1763825 w 2170225"/>
                <a:gd name="connsiteY17" fmla="*/ 1828800 h 1866900"/>
                <a:gd name="connsiteX18" fmla="*/ 1941625 w 2170225"/>
                <a:gd name="connsiteY18" fmla="*/ 1841500 h 1866900"/>
                <a:gd name="connsiteX19" fmla="*/ 2081325 w 2170225"/>
                <a:gd name="connsiteY19" fmla="*/ 1866900 h 1866900"/>
                <a:gd name="connsiteX20" fmla="*/ 2170225 w 2170225"/>
                <a:gd name="connsiteY20" fmla="*/ 1866900 h 1866900"/>
                <a:gd name="connsiteX21" fmla="*/ 2157525 w 2170225"/>
                <a:gd name="connsiteY21" fmla="*/ 1028700 h 1866900"/>
                <a:gd name="connsiteX22" fmla="*/ 2024175 w 2170225"/>
                <a:gd name="connsiteY22" fmla="*/ 1041400 h 1866900"/>
                <a:gd name="connsiteX23" fmla="*/ 1840025 w 2170225"/>
                <a:gd name="connsiteY23" fmla="*/ 1060450 h 1866900"/>
                <a:gd name="connsiteX24" fmla="*/ 1668575 w 2170225"/>
                <a:gd name="connsiteY24" fmla="*/ 1079500 h 1866900"/>
                <a:gd name="connsiteX25" fmla="*/ 1433625 w 2170225"/>
                <a:gd name="connsiteY25" fmla="*/ 1098550 h 1866900"/>
                <a:gd name="connsiteX26" fmla="*/ 1185792 w 2170225"/>
                <a:gd name="connsiteY26" fmla="*/ 1131842 h 1866900"/>
                <a:gd name="connsiteX27" fmla="*/ 915962 w 2170225"/>
                <a:gd name="connsiteY27" fmla="*/ 1150889 h 1866900"/>
                <a:gd name="connsiteX28" fmla="*/ 735124 w 2170225"/>
                <a:gd name="connsiteY28" fmla="*/ 1171996 h 1866900"/>
                <a:gd name="connsiteX29" fmla="*/ 592386 w 2170225"/>
                <a:gd name="connsiteY29" fmla="*/ 1150376 h 1866900"/>
                <a:gd name="connsiteX30" fmla="*/ 560880 w 2170225"/>
                <a:gd name="connsiteY30" fmla="*/ 997510 h 1866900"/>
                <a:gd name="connsiteX31" fmla="*/ 513392 w 2170225"/>
                <a:gd name="connsiteY31" fmla="*/ 832784 h 1866900"/>
                <a:gd name="connsiteX32" fmla="*/ 393788 w 2170225"/>
                <a:gd name="connsiteY32" fmla="*/ 512298 h 1866900"/>
                <a:gd name="connsiteX33" fmla="*/ 315519 w 2170225"/>
                <a:gd name="connsiteY33" fmla="*/ 338604 h 1866900"/>
                <a:gd name="connsiteX34" fmla="*/ 279579 w 2170225"/>
                <a:gd name="connsiteY34" fmla="*/ 227715 h 1866900"/>
                <a:gd name="connsiteX35" fmla="*/ 235223 w 2170225"/>
                <a:gd name="connsiteY35" fmla="*/ 119949 h 1866900"/>
                <a:gd name="connsiteX36" fmla="*/ 190863 w 2170225"/>
                <a:gd name="connsiteY36" fmla="*/ 38612 h 1866900"/>
                <a:gd name="connsiteX37" fmla="*/ 93775 w 2170225"/>
                <a:gd name="connsiteY37" fmla="*/ 0 h 1866900"/>
                <a:gd name="connsiteX0" fmla="*/ 93775 w 2170225"/>
                <a:gd name="connsiteY0" fmla="*/ 0 h 1866900"/>
                <a:gd name="connsiteX1" fmla="*/ 6840 w 2170225"/>
                <a:gd name="connsiteY1" fmla="*/ 64060 h 1866900"/>
                <a:gd name="connsiteX2" fmla="*/ 55584 w 2170225"/>
                <a:gd name="connsiteY2" fmla="*/ 166637 h 1866900"/>
                <a:gd name="connsiteX3" fmla="*/ 12790 w 2170225"/>
                <a:gd name="connsiteY3" fmla="*/ 347710 h 1866900"/>
                <a:gd name="connsiteX4" fmla="*/ 14266 w 2170225"/>
                <a:gd name="connsiteY4" fmla="*/ 692151 h 1866900"/>
                <a:gd name="connsiteX5" fmla="*/ 85498 w 2170225"/>
                <a:gd name="connsiteY5" fmla="*/ 1118627 h 1866900"/>
                <a:gd name="connsiteX6" fmla="*/ 0 w 2170225"/>
                <a:gd name="connsiteY6" fmla="*/ 1401296 h 1866900"/>
                <a:gd name="connsiteX7" fmla="*/ 1562 w 2170225"/>
                <a:gd name="connsiteY7" fmla="*/ 1724633 h 1866900"/>
                <a:gd name="connsiteX8" fmla="*/ 76016 w 2170225"/>
                <a:gd name="connsiteY8" fmla="*/ 1820396 h 1866900"/>
                <a:gd name="connsiteX9" fmla="*/ 197029 w 2170225"/>
                <a:gd name="connsiteY9" fmla="*/ 1795510 h 1866900"/>
                <a:gd name="connsiteX10" fmla="*/ 466769 w 2170225"/>
                <a:gd name="connsiteY10" fmla="*/ 1733738 h 1866900"/>
                <a:gd name="connsiteX11" fmla="*/ 695185 w 2170225"/>
                <a:gd name="connsiteY11" fmla="*/ 1755353 h 1866900"/>
                <a:gd name="connsiteX12" fmla="*/ 896824 w 2170225"/>
                <a:gd name="connsiteY12" fmla="*/ 1769082 h 1866900"/>
                <a:gd name="connsiteX13" fmla="*/ 1082718 w 2170225"/>
                <a:gd name="connsiteY13" fmla="*/ 1796533 h 1866900"/>
                <a:gd name="connsiteX14" fmla="*/ 1198675 w 2170225"/>
                <a:gd name="connsiteY14" fmla="*/ 1803400 h 1866900"/>
                <a:gd name="connsiteX15" fmla="*/ 1395525 w 2170225"/>
                <a:gd name="connsiteY15" fmla="*/ 1822450 h 1866900"/>
                <a:gd name="connsiteX16" fmla="*/ 1566975 w 2170225"/>
                <a:gd name="connsiteY16" fmla="*/ 1835150 h 1866900"/>
                <a:gd name="connsiteX17" fmla="*/ 1763825 w 2170225"/>
                <a:gd name="connsiteY17" fmla="*/ 1828800 h 1866900"/>
                <a:gd name="connsiteX18" fmla="*/ 1941625 w 2170225"/>
                <a:gd name="connsiteY18" fmla="*/ 1841500 h 1866900"/>
                <a:gd name="connsiteX19" fmla="*/ 2081325 w 2170225"/>
                <a:gd name="connsiteY19" fmla="*/ 1866900 h 1866900"/>
                <a:gd name="connsiteX20" fmla="*/ 2170225 w 2170225"/>
                <a:gd name="connsiteY20" fmla="*/ 1866900 h 1866900"/>
                <a:gd name="connsiteX21" fmla="*/ 2157525 w 2170225"/>
                <a:gd name="connsiteY21" fmla="*/ 1028700 h 1866900"/>
                <a:gd name="connsiteX22" fmla="*/ 2024175 w 2170225"/>
                <a:gd name="connsiteY22" fmla="*/ 1041400 h 1866900"/>
                <a:gd name="connsiteX23" fmla="*/ 1840025 w 2170225"/>
                <a:gd name="connsiteY23" fmla="*/ 1060450 h 1866900"/>
                <a:gd name="connsiteX24" fmla="*/ 1668575 w 2170225"/>
                <a:gd name="connsiteY24" fmla="*/ 1079500 h 1866900"/>
                <a:gd name="connsiteX25" fmla="*/ 1433625 w 2170225"/>
                <a:gd name="connsiteY25" fmla="*/ 1098550 h 1866900"/>
                <a:gd name="connsiteX26" fmla="*/ 1185792 w 2170225"/>
                <a:gd name="connsiteY26" fmla="*/ 1131842 h 1866900"/>
                <a:gd name="connsiteX27" fmla="*/ 915962 w 2170225"/>
                <a:gd name="connsiteY27" fmla="*/ 1150889 h 1866900"/>
                <a:gd name="connsiteX28" fmla="*/ 735124 w 2170225"/>
                <a:gd name="connsiteY28" fmla="*/ 1171996 h 1866900"/>
                <a:gd name="connsiteX29" fmla="*/ 592386 w 2170225"/>
                <a:gd name="connsiteY29" fmla="*/ 1150376 h 1866900"/>
                <a:gd name="connsiteX30" fmla="*/ 560880 w 2170225"/>
                <a:gd name="connsiteY30" fmla="*/ 997510 h 1866900"/>
                <a:gd name="connsiteX31" fmla="*/ 513392 w 2170225"/>
                <a:gd name="connsiteY31" fmla="*/ 832784 h 1866900"/>
                <a:gd name="connsiteX32" fmla="*/ 393788 w 2170225"/>
                <a:gd name="connsiteY32" fmla="*/ 512298 h 1866900"/>
                <a:gd name="connsiteX33" fmla="*/ 315519 w 2170225"/>
                <a:gd name="connsiteY33" fmla="*/ 338604 h 1866900"/>
                <a:gd name="connsiteX34" fmla="*/ 279579 w 2170225"/>
                <a:gd name="connsiteY34" fmla="*/ 227715 h 1866900"/>
                <a:gd name="connsiteX35" fmla="*/ 235223 w 2170225"/>
                <a:gd name="connsiteY35" fmla="*/ 119949 h 1866900"/>
                <a:gd name="connsiteX36" fmla="*/ 190863 w 2170225"/>
                <a:gd name="connsiteY36" fmla="*/ 38612 h 1866900"/>
                <a:gd name="connsiteX37" fmla="*/ 93775 w 2170225"/>
                <a:gd name="connsiteY37" fmla="*/ 0 h 1866900"/>
                <a:gd name="connsiteX0" fmla="*/ 93775 w 2170225"/>
                <a:gd name="connsiteY0" fmla="*/ 0 h 1866900"/>
                <a:gd name="connsiteX1" fmla="*/ 6840 w 2170225"/>
                <a:gd name="connsiteY1" fmla="*/ 64060 h 1866900"/>
                <a:gd name="connsiteX2" fmla="*/ 55584 w 2170225"/>
                <a:gd name="connsiteY2" fmla="*/ 166637 h 1866900"/>
                <a:gd name="connsiteX3" fmla="*/ 12790 w 2170225"/>
                <a:gd name="connsiteY3" fmla="*/ 347710 h 1866900"/>
                <a:gd name="connsiteX4" fmla="*/ 14266 w 2170225"/>
                <a:gd name="connsiteY4" fmla="*/ 692151 h 1866900"/>
                <a:gd name="connsiteX5" fmla="*/ 85498 w 2170225"/>
                <a:gd name="connsiteY5" fmla="*/ 1118627 h 1866900"/>
                <a:gd name="connsiteX6" fmla="*/ 0 w 2170225"/>
                <a:gd name="connsiteY6" fmla="*/ 1401296 h 1866900"/>
                <a:gd name="connsiteX7" fmla="*/ 1562 w 2170225"/>
                <a:gd name="connsiteY7" fmla="*/ 1724633 h 1866900"/>
                <a:gd name="connsiteX8" fmla="*/ 76016 w 2170225"/>
                <a:gd name="connsiteY8" fmla="*/ 1820396 h 1866900"/>
                <a:gd name="connsiteX9" fmla="*/ 284093 w 2170225"/>
                <a:gd name="connsiteY9" fmla="*/ 1788647 h 1866900"/>
                <a:gd name="connsiteX10" fmla="*/ 466769 w 2170225"/>
                <a:gd name="connsiteY10" fmla="*/ 1733738 h 1866900"/>
                <a:gd name="connsiteX11" fmla="*/ 695185 w 2170225"/>
                <a:gd name="connsiteY11" fmla="*/ 1755353 h 1866900"/>
                <a:gd name="connsiteX12" fmla="*/ 896824 w 2170225"/>
                <a:gd name="connsiteY12" fmla="*/ 1769082 h 1866900"/>
                <a:gd name="connsiteX13" fmla="*/ 1082718 w 2170225"/>
                <a:gd name="connsiteY13" fmla="*/ 1796533 h 1866900"/>
                <a:gd name="connsiteX14" fmla="*/ 1198675 w 2170225"/>
                <a:gd name="connsiteY14" fmla="*/ 1803400 h 1866900"/>
                <a:gd name="connsiteX15" fmla="*/ 1395525 w 2170225"/>
                <a:gd name="connsiteY15" fmla="*/ 1822450 h 1866900"/>
                <a:gd name="connsiteX16" fmla="*/ 1566975 w 2170225"/>
                <a:gd name="connsiteY16" fmla="*/ 1835150 h 1866900"/>
                <a:gd name="connsiteX17" fmla="*/ 1763825 w 2170225"/>
                <a:gd name="connsiteY17" fmla="*/ 1828800 h 1866900"/>
                <a:gd name="connsiteX18" fmla="*/ 1941625 w 2170225"/>
                <a:gd name="connsiteY18" fmla="*/ 1841500 h 1866900"/>
                <a:gd name="connsiteX19" fmla="*/ 2081325 w 2170225"/>
                <a:gd name="connsiteY19" fmla="*/ 1866900 h 1866900"/>
                <a:gd name="connsiteX20" fmla="*/ 2170225 w 2170225"/>
                <a:gd name="connsiteY20" fmla="*/ 1866900 h 1866900"/>
                <a:gd name="connsiteX21" fmla="*/ 2157525 w 2170225"/>
                <a:gd name="connsiteY21" fmla="*/ 1028700 h 1866900"/>
                <a:gd name="connsiteX22" fmla="*/ 2024175 w 2170225"/>
                <a:gd name="connsiteY22" fmla="*/ 1041400 h 1866900"/>
                <a:gd name="connsiteX23" fmla="*/ 1840025 w 2170225"/>
                <a:gd name="connsiteY23" fmla="*/ 1060450 h 1866900"/>
                <a:gd name="connsiteX24" fmla="*/ 1668575 w 2170225"/>
                <a:gd name="connsiteY24" fmla="*/ 1079500 h 1866900"/>
                <a:gd name="connsiteX25" fmla="*/ 1433625 w 2170225"/>
                <a:gd name="connsiteY25" fmla="*/ 1098550 h 1866900"/>
                <a:gd name="connsiteX26" fmla="*/ 1185792 w 2170225"/>
                <a:gd name="connsiteY26" fmla="*/ 1131842 h 1866900"/>
                <a:gd name="connsiteX27" fmla="*/ 915962 w 2170225"/>
                <a:gd name="connsiteY27" fmla="*/ 1150889 h 1866900"/>
                <a:gd name="connsiteX28" fmla="*/ 735124 w 2170225"/>
                <a:gd name="connsiteY28" fmla="*/ 1171996 h 1866900"/>
                <a:gd name="connsiteX29" fmla="*/ 592386 w 2170225"/>
                <a:gd name="connsiteY29" fmla="*/ 1150376 h 1866900"/>
                <a:gd name="connsiteX30" fmla="*/ 560880 w 2170225"/>
                <a:gd name="connsiteY30" fmla="*/ 997510 h 1866900"/>
                <a:gd name="connsiteX31" fmla="*/ 513392 w 2170225"/>
                <a:gd name="connsiteY31" fmla="*/ 832784 h 1866900"/>
                <a:gd name="connsiteX32" fmla="*/ 393788 w 2170225"/>
                <a:gd name="connsiteY32" fmla="*/ 512298 h 1866900"/>
                <a:gd name="connsiteX33" fmla="*/ 315519 w 2170225"/>
                <a:gd name="connsiteY33" fmla="*/ 338604 h 1866900"/>
                <a:gd name="connsiteX34" fmla="*/ 279579 w 2170225"/>
                <a:gd name="connsiteY34" fmla="*/ 227715 h 1866900"/>
                <a:gd name="connsiteX35" fmla="*/ 235223 w 2170225"/>
                <a:gd name="connsiteY35" fmla="*/ 119949 h 1866900"/>
                <a:gd name="connsiteX36" fmla="*/ 190863 w 2170225"/>
                <a:gd name="connsiteY36" fmla="*/ 38612 h 1866900"/>
                <a:gd name="connsiteX37" fmla="*/ 93775 w 2170225"/>
                <a:gd name="connsiteY37"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70225" h="1866900">
                  <a:moveTo>
                    <a:pt x="93775" y="0"/>
                  </a:moveTo>
                  <a:lnTo>
                    <a:pt x="6840" y="64060"/>
                  </a:lnTo>
                  <a:lnTo>
                    <a:pt x="55584" y="166637"/>
                  </a:lnTo>
                  <a:lnTo>
                    <a:pt x="12790" y="347710"/>
                  </a:lnTo>
                  <a:lnTo>
                    <a:pt x="14266" y="692151"/>
                  </a:lnTo>
                  <a:lnTo>
                    <a:pt x="85498" y="1118627"/>
                  </a:lnTo>
                  <a:lnTo>
                    <a:pt x="0" y="1401296"/>
                  </a:lnTo>
                  <a:cubicBezTo>
                    <a:pt x="521" y="1509075"/>
                    <a:pt x="1041" y="1616854"/>
                    <a:pt x="1562" y="1724633"/>
                  </a:cubicBezTo>
                  <a:lnTo>
                    <a:pt x="76016" y="1820396"/>
                  </a:lnTo>
                  <a:lnTo>
                    <a:pt x="284093" y="1788647"/>
                  </a:lnTo>
                  <a:lnTo>
                    <a:pt x="466769" y="1733738"/>
                  </a:lnTo>
                  <a:lnTo>
                    <a:pt x="695185" y="1755353"/>
                  </a:lnTo>
                  <a:cubicBezTo>
                    <a:pt x="736015" y="1771369"/>
                    <a:pt x="832235" y="1762219"/>
                    <a:pt x="896824" y="1769082"/>
                  </a:cubicBezTo>
                  <a:cubicBezTo>
                    <a:pt x="961413" y="1775945"/>
                    <a:pt x="1032410" y="1790813"/>
                    <a:pt x="1082718" y="1796533"/>
                  </a:cubicBezTo>
                  <a:cubicBezTo>
                    <a:pt x="1133027" y="1802253"/>
                    <a:pt x="1152108" y="1803400"/>
                    <a:pt x="1198675" y="1803400"/>
                  </a:cubicBezTo>
                  <a:lnTo>
                    <a:pt x="1395525" y="1822450"/>
                  </a:lnTo>
                  <a:lnTo>
                    <a:pt x="1566975" y="1835150"/>
                  </a:lnTo>
                  <a:lnTo>
                    <a:pt x="1763825" y="1828800"/>
                  </a:lnTo>
                  <a:lnTo>
                    <a:pt x="1941625" y="1841500"/>
                  </a:lnTo>
                  <a:lnTo>
                    <a:pt x="2081325" y="1866900"/>
                  </a:lnTo>
                  <a:lnTo>
                    <a:pt x="2170225" y="1866900"/>
                  </a:lnTo>
                  <a:lnTo>
                    <a:pt x="2157525" y="1028700"/>
                  </a:lnTo>
                  <a:lnTo>
                    <a:pt x="2024175" y="1041400"/>
                  </a:lnTo>
                  <a:lnTo>
                    <a:pt x="1840025" y="1060450"/>
                  </a:lnTo>
                  <a:lnTo>
                    <a:pt x="1668575" y="1079500"/>
                  </a:lnTo>
                  <a:lnTo>
                    <a:pt x="1433625" y="1098550"/>
                  </a:lnTo>
                  <a:lnTo>
                    <a:pt x="1185792" y="1131842"/>
                  </a:lnTo>
                  <a:lnTo>
                    <a:pt x="915962" y="1150889"/>
                  </a:lnTo>
                  <a:lnTo>
                    <a:pt x="735124" y="1171996"/>
                  </a:lnTo>
                  <a:lnTo>
                    <a:pt x="592386" y="1150376"/>
                  </a:lnTo>
                  <a:lnTo>
                    <a:pt x="560880" y="997510"/>
                  </a:lnTo>
                  <a:lnTo>
                    <a:pt x="513392" y="832784"/>
                  </a:lnTo>
                  <a:lnTo>
                    <a:pt x="393788" y="512298"/>
                  </a:lnTo>
                  <a:lnTo>
                    <a:pt x="315519" y="338604"/>
                  </a:lnTo>
                  <a:lnTo>
                    <a:pt x="279579" y="227715"/>
                  </a:lnTo>
                  <a:lnTo>
                    <a:pt x="235223" y="119949"/>
                  </a:lnTo>
                  <a:lnTo>
                    <a:pt x="190863" y="38612"/>
                  </a:lnTo>
                  <a:lnTo>
                    <a:pt x="93775" y="0"/>
                  </a:lnTo>
                  <a:close/>
                </a:path>
              </a:pathLst>
            </a:custGeom>
            <a:solidFill>
              <a:srgbClr val="EFA365"/>
            </a:solidFill>
            <a:ln w="127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grpSp>
          <p:nvGrpSpPr>
            <p:cNvPr id="152" name="Group 100"/>
            <p:cNvGrpSpPr>
              <a:grpSpLocks/>
            </p:cNvGrpSpPr>
            <p:nvPr/>
          </p:nvGrpSpPr>
          <p:grpSpPr bwMode="auto">
            <a:xfrm>
              <a:off x="88746" y="4615274"/>
              <a:ext cx="2375405" cy="941482"/>
              <a:chOff x="438149" y="5690520"/>
              <a:chExt cx="2375405" cy="942230"/>
            </a:xfrm>
          </p:grpSpPr>
          <p:sp>
            <p:nvSpPr>
              <p:cNvPr id="223" name="Text Box 63"/>
              <p:cNvSpPr txBox="1">
                <a:spLocks noChangeArrowheads="1"/>
              </p:cNvSpPr>
              <p:nvPr/>
            </p:nvSpPr>
            <p:spPr bwMode="auto">
              <a:xfrm>
                <a:off x="438149" y="5690520"/>
                <a:ext cx="2375405" cy="24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600" b="1" dirty="0"/>
                  <a:t>Hydraulic </a:t>
                </a:r>
                <a:r>
                  <a:rPr lang="en-US" sz="1600" b="1" dirty="0" smtClean="0"/>
                  <a:t>Tubing</a:t>
                </a:r>
                <a:endParaRPr lang="en-US" sz="1600" b="1" dirty="0"/>
              </a:p>
            </p:txBody>
          </p:sp>
          <p:cxnSp>
            <p:nvCxnSpPr>
              <p:cNvPr id="224" name="AutoShape 69"/>
              <p:cNvCxnSpPr>
                <a:cxnSpLocks noChangeShapeType="1"/>
              </p:cNvCxnSpPr>
              <p:nvPr/>
            </p:nvCxnSpPr>
            <p:spPr bwMode="auto">
              <a:xfrm>
                <a:off x="533400" y="6470756"/>
                <a:ext cx="257175" cy="0"/>
              </a:xfrm>
              <a:prstGeom prst="straightConnector1">
                <a:avLst/>
              </a:prstGeom>
              <a:noFill/>
              <a:ln w="38100">
                <a:solidFill>
                  <a:srgbClr val="99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5" name="AutoShape 71"/>
              <p:cNvCxnSpPr>
                <a:cxnSpLocks noChangeShapeType="1"/>
              </p:cNvCxnSpPr>
              <p:nvPr/>
            </p:nvCxnSpPr>
            <p:spPr bwMode="auto">
              <a:xfrm>
                <a:off x="533400" y="6165714"/>
                <a:ext cx="257175" cy="0"/>
              </a:xfrm>
              <a:prstGeom prst="straightConnector1">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6" name="Text Box 72"/>
              <p:cNvSpPr txBox="1">
                <a:spLocks noChangeArrowheads="1"/>
              </p:cNvSpPr>
              <p:nvPr/>
            </p:nvSpPr>
            <p:spPr bwMode="auto">
              <a:xfrm>
                <a:off x="887413" y="6054181"/>
                <a:ext cx="1831509" cy="492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lnSpc>
                    <a:spcPct val="75000"/>
                  </a:lnSpc>
                  <a:spcBef>
                    <a:spcPct val="50000"/>
                  </a:spcBef>
                </a:pPr>
                <a:r>
                  <a:rPr lang="en-US" sz="1600" dirty="0" smtClean="0"/>
                  <a:t>Pressure</a:t>
                </a:r>
                <a:endParaRPr lang="en-US" sz="1600" dirty="0"/>
              </a:p>
              <a:p>
                <a:pPr algn="l" eaLnBrk="1" hangingPunct="1">
                  <a:lnSpc>
                    <a:spcPct val="75000"/>
                  </a:lnSpc>
                  <a:spcBef>
                    <a:spcPct val="50000"/>
                  </a:spcBef>
                </a:pPr>
                <a:r>
                  <a:rPr lang="en-US" sz="1600" dirty="0" smtClean="0"/>
                  <a:t>Fill/Empty/Release</a:t>
                </a:r>
                <a:endParaRPr lang="en-US" sz="1600" dirty="0"/>
              </a:p>
            </p:txBody>
          </p:sp>
          <p:sp>
            <p:nvSpPr>
              <p:cNvPr id="227" name="Rectangle 118"/>
              <p:cNvSpPr>
                <a:spLocks noChangeArrowheads="1"/>
              </p:cNvSpPr>
              <p:nvPr/>
            </p:nvSpPr>
            <p:spPr bwMode="auto">
              <a:xfrm>
                <a:off x="438149" y="6003103"/>
                <a:ext cx="2253787" cy="629647"/>
              </a:xfrm>
              <a:prstGeom prst="rect">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eaLnBrk="0" hangingPunct="0"/>
                <a:endParaRPr lang="en-US" sz="2400" baseline="40000"/>
              </a:p>
            </p:txBody>
          </p:sp>
        </p:grpSp>
        <p:sp>
          <p:nvSpPr>
            <p:cNvPr id="153" name="TextBox 124"/>
            <p:cNvSpPr txBox="1">
              <a:spLocks noChangeArrowheads="1"/>
            </p:cNvSpPr>
            <p:nvPr/>
          </p:nvSpPr>
          <p:spPr bwMode="auto">
            <a:xfrm>
              <a:off x="228600" y="2192179"/>
              <a:ext cx="10668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dirty="0"/>
                <a:t>Syringe A</a:t>
              </a:r>
            </a:p>
          </p:txBody>
        </p:sp>
        <p:grpSp>
          <p:nvGrpSpPr>
            <p:cNvPr id="154" name="Group 153"/>
            <p:cNvGrpSpPr/>
            <p:nvPr/>
          </p:nvGrpSpPr>
          <p:grpSpPr>
            <a:xfrm rot="10800000">
              <a:off x="1764506" y="2829850"/>
              <a:ext cx="242888" cy="304800"/>
              <a:chOff x="457200" y="2895600"/>
              <a:chExt cx="513602" cy="533400"/>
            </a:xfrm>
            <a:solidFill>
              <a:srgbClr val="00B050"/>
            </a:solidFill>
          </p:grpSpPr>
          <p:sp>
            <p:nvSpPr>
              <p:cNvPr id="221" name="Rectangle 220"/>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22" name="Rectangle 221"/>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cxnSp>
          <p:nvCxnSpPr>
            <p:cNvPr id="155" name="AutoShape 101"/>
            <p:cNvCxnSpPr>
              <a:cxnSpLocks noChangeShapeType="1"/>
              <a:stCxn id="218" idx="1"/>
              <a:endCxn id="191" idx="3"/>
            </p:cNvCxnSpPr>
            <p:nvPr/>
          </p:nvCxnSpPr>
          <p:spPr bwMode="auto">
            <a:xfrm rot="16200000" flipV="1">
              <a:off x="1465397" y="1876516"/>
              <a:ext cx="491108" cy="497728"/>
            </a:xfrm>
            <a:prstGeom prst="bentConnector2">
              <a:avLst/>
            </a:prstGeom>
            <a:noFill/>
            <a:ln w="38100">
              <a:solidFill>
                <a:srgbClr val="7030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6" name="Group 107"/>
            <p:cNvGrpSpPr>
              <a:grpSpLocks noChangeAspect="1"/>
            </p:cNvGrpSpPr>
            <p:nvPr/>
          </p:nvGrpSpPr>
          <p:grpSpPr bwMode="auto">
            <a:xfrm rot="5400000">
              <a:off x="1797844" y="2452691"/>
              <a:ext cx="457200" cy="293687"/>
              <a:chOff x="528" y="1824"/>
              <a:chExt cx="354" cy="227"/>
            </a:xfrm>
          </p:grpSpPr>
          <p:sp>
            <p:nvSpPr>
              <p:cNvPr id="218"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0"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57" name="Group 156"/>
            <p:cNvGrpSpPr/>
            <p:nvPr/>
          </p:nvGrpSpPr>
          <p:grpSpPr>
            <a:xfrm rot="16200000">
              <a:off x="6177579" y="1942310"/>
              <a:ext cx="242888" cy="304800"/>
              <a:chOff x="457200" y="2895600"/>
              <a:chExt cx="513602" cy="533400"/>
            </a:xfrm>
            <a:solidFill>
              <a:srgbClr val="00B050"/>
            </a:solidFill>
          </p:grpSpPr>
          <p:sp>
            <p:nvSpPr>
              <p:cNvPr id="216" name="Rectangle 215"/>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17" name="Rectangle 216"/>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cxnSp>
          <p:nvCxnSpPr>
            <p:cNvPr id="158" name="AutoShape 101"/>
            <p:cNvCxnSpPr>
              <a:cxnSpLocks noChangeShapeType="1"/>
              <a:stCxn id="213" idx="1"/>
              <a:endCxn id="159" idx="0"/>
            </p:cNvCxnSpPr>
            <p:nvPr/>
          </p:nvCxnSpPr>
          <p:spPr bwMode="auto">
            <a:xfrm rot="16200000" flipV="1">
              <a:off x="6000302" y="1249842"/>
              <a:ext cx="195253" cy="383232"/>
            </a:xfrm>
            <a:prstGeom prst="bentConnector2">
              <a:avLst/>
            </a:prstGeom>
            <a:noFill/>
            <a:ln w="38100">
              <a:solidFill>
                <a:srgbClr val="7030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59" name="Picture 10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41703">
              <a:off x="5192770" y="803961"/>
              <a:ext cx="360362"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1" name="TextBox 124"/>
            <p:cNvSpPr txBox="1">
              <a:spLocks noChangeArrowheads="1"/>
            </p:cNvSpPr>
            <p:nvPr/>
          </p:nvSpPr>
          <p:spPr bwMode="auto">
            <a:xfrm>
              <a:off x="4911547" y="904501"/>
              <a:ext cx="9810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dirty="0"/>
                <a:t>Syringe </a:t>
              </a:r>
              <a:r>
                <a:rPr lang="en-US" sz="1600" dirty="0" smtClean="0"/>
                <a:t>C</a:t>
              </a:r>
              <a:endParaRPr lang="en-US" sz="1600" dirty="0"/>
            </a:p>
          </p:txBody>
        </p:sp>
        <p:grpSp>
          <p:nvGrpSpPr>
            <p:cNvPr id="162" name="Group 36"/>
            <p:cNvGrpSpPr>
              <a:grpSpLocks noChangeAspect="1"/>
            </p:cNvGrpSpPr>
            <p:nvPr/>
          </p:nvGrpSpPr>
          <p:grpSpPr bwMode="auto">
            <a:xfrm rot="16200000">
              <a:off x="7741444" y="2165353"/>
              <a:ext cx="457200" cy="293687"/>
              <a:chOff x="528" y="1824"/>
              <a:chExt cx="354" cy="227"/>
            </a:xfrm>
          </p:grpSpPr>
          <p:sp>
            <p:nvSpPr>
              <p:cNvPr id="210" name="AutoShape 37"/>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1" name="Line 38"/>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2" name="Line 39"/>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3" name="Group 107"/>
            <p:cNvGrpSpPr>
              <a:grpSpLocks noChangeAspect="1"/>
            </p:cNvGrpSpPr>
            <p:nvPr/>
          </p:nvGrpSpPr>
          <p:grpSpPr bwMode="auto">
            <a:xfrm>
              <a:off x="8234362" y="2470947"/>
              <a:ext cx="457200" cy="293688"/>
              <a:chOff x="528" y="1824"/>
              <a:chExt cx="354" cy="227"/>
            </a:xfrm>
          </p:grpSpPr>
          <p:sp>
            <p:nvSpPr>
              <p:cNvPr id="207"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9"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64" name="Group 163"/>
            <p:cNvGrpSpPr/>
            <p:nvPr/>
          </p:nvGrpSpPr>
          <p:grpSpPr>
            <a:xfrm>
              <a:off x="7995076" y="2548106"/>
              <a:ext cx="242888" cy="304800"/>
              <a:chOff x="457200" y="2895600"/>
              <a:chExt cx="513602" cy="533400"/>
            </a:xfrm>
            <a:solidFill>
              <a:srgbClr val="00B050"/>
            </a:solidFill>
          </p:grpSpPr>
          <p:sp>
            <p:nvSpPr>
              <p:cNvPr id="205" name="Rectangle 204"/>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06" name="Rectangle 205"/>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grpSp>
          <p:nvGrpSpPr>
            <p:cNvPr id="165" name="Group 36"/>
            <p:cNvGrpSpPr>
              <a:grpSpLocks noChangeAspect="1"/>
            </p:cNvGrpSpPr>
            <p:nvPr/>
          </p:nvGrpSpPr>
          <p:grpSpPr bwMode="auto">
            <a:xfrm rot="16200000">
              <a:off x="7752556" y="2940053"/>
              <a:ext cx="457200" cy="293688"/>
              <a:chOff x="528" y="1824"/>
              <a:chExt cx="354" cy="227"/>
            </a:xfrm>
          </p:grpSpPr>
          <p:sp>
            <p:nvSpPr>
              <p:cNvPr id="202" name="AutoShape 37"/>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 name="Line 38"/>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 name="Line 39"/>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cxnSp>
          <p:nvCxnSpPr>
            <p:cNvPr id="166" name="AutoShape 101"/>
            <p:cNvCxnSpPr>
              <a:cxnSpLocks noChangeShapeType="1"/>
              <a:stCxn id="210" idx="3"/>
              <a:endCxn id="167" idx="3"/>
            </p:cNvCxnSpPr>
            <p:nvPr/>
          </p:nvCxnSpPr>
          <p:spPr bwMode="auto">
            <a:xfrm rot="16200000" flipV="1">
              <a:off x="7660059" y="1706981"/>
              <a:ext cx="587379" cy="165851"/>
            </a:xfrm>
            <a:prstGeom prst="bentConnector4">
              <a:avLst>
                <a:gd name="adj1" fmla="val 47293"/>
                <a:gd name="adj2" fmla="val 188616"/>
              </a:avLst>
            </a:prstGeom>
            <a:noFill/>
            <a:ln w="38100">
              <a:solidFill>
                <a:srgbClr val="7030A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67" name="Picture 106"/>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0800000">
              <a:off x="7870822" y="1316036"/>
              <a:ext cx="106680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8" name="TextBox 201"/>
            <p:cNvSpPr txBox="1">
              <a:spLocks noChangeArrowheads="1"/>
            </p:cNvSpPr>
            <p:nvPr/>
          </p:nvSpPr>
          <p:spPr bwMode="auto">
            <a:xfrm>
              <a:off x="1628422" y="2452826"/>
              <a:ext cx="2273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smtClean="0"/>
                <a:t>A1</a:t>
              </a:r>
              <a:endParaRPr lang="en-US" sz="1200" b="1" dirty="0"/>
            </a:p>
          </p:txBody>
        </p:sp>
        <p:sp>
          <p:nvSpPr>
            <p:cNvPr id="169" name="TextBox 124"/>
            <p:cNvSpPr txBox="1">
              <a:spLocks noChangeArrowheads="1"/>
            </p:cNvSpPr>
            <p:nvPr/>
          </p:nvSpPr>
          <p:spPr bwMode="auto">
            <a:xfrm>
              <a:off x="8001000" y="1088119"/>
              <a:ext cx="9540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dirty="0"/>
                <a:t>Syringe </a:t>
              </a:r>
              <a:r>
                <a:rPr lang="en-US" sz="1600" dirty="0" smtClean="0"/>
                <a:t>B</a:t>
              </a:r>
              <a:endParaRPr lang="en-US" sz="1600" dirty="0"/>
            </a:p>
          </p:txBody>
        </p:sp>
        <p:grpSp>
          <p:nvGrpSpPr>
            <p:cNvPr id="170" name="Group 169"/>
            <p:cNvGrpSpPr/>
            <p:nvPr/>
          </p:nvGrpSpPr>
          <p:grpSpPr>
            <a:xfrm rot="16200000">
              <a:off x="5865634" y="2070895"/>
              <a:ext cx="242888" cy="304800"/>
              <a:chOff x="457200" y="2895600"/>
              <a:chExt cx="513602" cy="533400"/>
            </a:xfrm>
            <a:solidFill>
              <a:srgbClr val="00B050"/>
            </a:solidFill>
            <a:scene3d>
              <a:camera prst="orthographicFront">
                <a:rot lat="0" lon="0" rev="10800000"/>
              </a:camera>
              <a:lightRig rig="threePt" dir="t"/>
            </a:scene3d>
          </p:grpSpPr>
          <p:sp>
            <p:nvSpPr>
              <p:cNvPr id="200" name="Rectangle 199"/>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201" name="Rectangle 200"/>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sp>
          <p:nvSpPr>
            <p:cNvPr id="173" name="TextBox 201"/>
            <p:cNvSpPr txBox="1">
              <a:spLocks noChangeArrowheads="1"/>
            </p:cNvSpPr>
            <p:nvPr/>
          </p:nvSpPr>
          <p:spPr bwMode="auto">
            <a:xfrm>
              <a:off x="1600200" y="3292448"/>
              <a:ext cx="2273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smtClean="0"/>
                <a:t>A2</a:t>
              </a:r>
              <a:endParaRPr lang="en-US" sz="1200" b="1" dirty="0"/>
            </a:p>
          </p:txBody>
        </p:sp>
        <p:sp>
          <p:nvSpPr>
            <p:cNvPr id="174" name="TextBox 201"/>
            <p:cNvSpPr txBox="1">
              <a:spLocks noChangeArrowheads="1"/>
            </p:cNvSpPr>
            <p:nvPr/>
          </p:nvSpPr>
          <p:spPr bwMode="auto">
            <a:xfrm>
              <a:off x="1409778" y="3112120"/>
              <a:ext cx="2273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smtClean="0"/>
                <a:t>A3</a:t>
              </a:r>
              <a:endParaRPr lang="en-US" sz="1200" b="1" dirty="0"/>
            </a:p>
          </p:txBody>
        </p:sp>
        <p:sp>
          <p:nvSpPr>
            <p:cNvPr id="175" name="TextBox 201"/>
            <p:cNvSpPr txBox="1">
              <a:spLocks noChangeArrowheads="1"/>
            </p:cNvSpPr>
            <p:nvPr/>
          </p:nvSpPr>
          <p:spPr bwMode="auto">
            <a:xfrm>
              <a:off x="8642149" y="2401902"/>
              <a:ext cx="2273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smtClean="0"/>
                <a:t>B1</a:t>
              </a:r>
              <a:endParaRPr lang="en-US" sz="1200" b="1" dirty="0"/>
            </a:p>
          </p:txBody>
        </p:sp>
        <p:sp>
          <p:nvSpPr>
            <p:cNvPr id="176" name="TextBox 201"/>
            <p:cNvSpPr txBox="1">
              <a:spLocks noChangeArrowheads="1"/>
            </p:cNvSpPr>
            <p:nvPr/>
          </p:nvSpPr>
          <p:spPr bwMode="auto">
            <a:xfrm>
              <a:off x="8163645" y="2994564"/>
              <a:ext cx="2273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t>B</a:t>
              </a:r>
              <a:r>
                <a:rPr lang="en-US" sz="1200" b="1" dirty="0" smtClean="0"/>
                <a:t>2</a:t>
              </a:r>
              <a:endParaRPr lang="en-US" sz="1200" b="1" dirty="0"/>
            </a:p>
          </p:txBody>
        </p:sp>
        <p:sp>
          <p:nvSpPr>
            <p:cNvPr id="177" name="TextBox 201"/>
            <p:cNvSpPr txBox="1">
              <a:spLocks noChangeArrowheads="1"/>
            </p:cNvSpPr>
            <p:nvPr/>
          </p:nvSpPr>
          <p:spPr bwMode="auto">
            <a:xfrm>
              <a:off x="8187367" y="2076152"/>
              <a:ext cx="2273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t>B</a:t>
              </a:r>
              <a:r>
                <a:rPr lang="en-US" sz="1200" b="1" dirty="0" smtClean="0"/>
                <a:t>3</a:t>
              </a:r>
              <a:endParaRPr lang="en-US" sz="1200" b="1" dirty="0"/>
            </a:p>
          </p:txBody>
        </p:sp>
        <p:sp>
          <p:nvSpPr>
            <p:cNvPr id="178" name="TextBox 201"/>
            <p:cNvSpPr txBox="1">
              <a:spLocks noChangeArrowheads="1"/>
            </p:cNvSpPr>
            <p:nvPr/>
          </p:nvSpPr>
          <p:spPr bwMode="auto">
            <a:xfrm>
              <a:off x="5753102" y="1792485"/>
              <a:ext cx="2273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a:t>C</a:t>
              </a:r>
              <a:r>
                <a:rPr lang="en-US" sz="1200" b="1" dirty="0" smtClean="0"/>
                <a:t>1</a:t>
              </a:r>
              <a:endParaRPr lang="en-US" sz="1200" b="1" dirty="0"/>
            </a:p>
          </p:txBody>
        </p:sp>
        <p:sp>
          <p:nvSpPr>
            <p:cNvPr id="179" name="TextBox 201"/>
            <p:cNvSpPr txBox="1">
              <a:spLocks noChangeArrowheads="1"/>
            </p:cNvSpPr>
            <p:nvPr/>
          </p:nvSpPr>
          <p:spPr bwMode="auto">
            <a:xfrm>
              <a:off x="6792558" y="1817437"/>
              <a:ext cx="2273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smtClean="0"/>
                <a:t>C2</a:t>
              </a:r>
              <a:endParaRPr lang="en-US" sz="1200" b="1" dirty="0"/>
            </a:p>
          </p:txBody>
        </p:sp>
        <p:sp>
          <p:nvSpPr>
            <p:cNvPr id="180" name="TextBox 201"/>
            <p:cNvSpPr txBox="1">
              <a:spLocks noChangeArrowheads="1"/>
            </p:cNvSpPr>
            <p:nvPr/>
          </p:nvSpPr>
          <p:spPr bwMode="auto">
            <a:xfrm>
              <a:off x="5904668" y="1517797"/>
              <a:ext cx="2273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200" b="1" dirty="0" smtClean="0"/>
                <a:t>C3</a:t>
              </a:r>
              <a:endParaRPr lang="en-US" sz="1200" b="1" dirty="0"/>
            </a:p>
          </p:txBody>
        </p:sp>
        <p:sp>
          <p:nvSpPr>
            <p:cNvPr id="181" name="TextBox 124"/>
            <p:cNvSpPr txBox="1">
              <a:spLocks noChangeArrowheads="1"/>
            </p:cNvSpPr>
            <p:nvPr/>
          </p:nvSpPr>
          <p:spPr bwMode="auto">
            <a:xfrm>
              <a:off x="6477000" y="2842789"/>
              <a:ext cx="85518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600" dirty="0" smtClean="0"/>
                <a:t>System highpoint</a:t>
              </a:r>
              <a:endParaRPr lang="en-US" sz="1600" dirty="0"/>
            </a:p>
          </p:txBody>
        </p:sp>
        <p:cxnSp>
          <p:nvCxnSpPr>
            <p:cNvPr id="182" name="Straight Arrow Connector 181"/>
            <p:cNvCxnSpPr>
              <a:stCxn id="181" idx="0"/>
            </p:cNvCxnSpPr>
            <p:nvPr/>
          </p:nvCxnSpPr>
          <p:spPr>
            <a:xfrm flipH="1" flipV="1">
              <a:off x="6369758" y="2290685"/>
              <a:ext cx="534833" cy="55210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83" name="Group 107"/>
            <p:cNvGrpSpPr>
              <a:grpSpLocks noChangeAspect="1"/>
            </p:cNvGrpSpPr>
            <p:nvPr/>
          </p:nvGrpSpPr>
          <p:grpSpPr bwMode="auto">
            <a:xfrm>
              <a:off x="1004887" y="1666353"/>
              <a:ext cx="457200" cy="293687"/>
              <a:chOff x="528" y="1824"/>
              <a:chExt cx="354" cy="227"/>
            </a:xfrm>
          </p:grpSpPr>
          <p:sp>
            <p:nvSpPr>
              <p:cNvPr id="191" name="AutoShape 108"/>
              <p:cNvSpPr>
                <a:spLocks noChangeAspect="1" noChangeArrowheads="1"/>
              </p:cNvSpPr>
              <p:nvPr/>
            </p:nvSpPr>
            <p:spPr bwMode="auto">
              <a:xfrm>
                <a:off x="528" y="1927"/>
                <a:ext cx="354" cy="124"/>
              </a:xfrm>
              <a:prstGeom prst="plus">
                <a:avLst>
                  <a:gd name="adj" fmla="val 39583"/>
                </a:avLst>
              </a:prstGeom>
              <a:solidFill>
                <a:srgbClr val="AA940E"/>
              </a:solidFill>
              <a:ln w="25400">
                <a:solidFill>
                  <a:srgbClr val="8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2" name="Line 109"/>
              <p:cNvSpPr>
                <a:spLocks noChangeAspect="1" noChangeShapeType="1"/>
              </p:cNvSpPr>
              <p:nvPr/>
            </p:nvSpPr>
            <p:spPr bwMode="auto">
              <a:xfrm flipH="1" flipV="1">
                <a:off x="724" y="1824"/>
                <a:ext cx="0" cy="11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3" name="Line 110"/>
              <p:cNvSpPr>
                <a:spLocks noChangeAspect="1" noChangeShapeType="1"/>
              </p:cNvSpPr>
              <p:nvPr/>
            </p:nvSpPr>
            <p:spPr bwMode="auto">
              <a:xfrm>
                <a:off x="576" y="1841"/>
                <a:ext cx="157" cy="1"/>
              </a:xfrm>
              <a:prstGeom prst="line">
                <a:avLst/>
              </a:prstGeom>
              <a:noFill/>
              <a:ln w="57150">
                <a:solidFill>
                  <a:srgbClr val="8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184" name="Picture 2"/>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0" r="86567"/>
                      </a14:imgEffect>
                    </a14:imgLayer>
                  </a14:imgProps>
                </a:ext>
                <a:ext uri="{28A0092B-C50C-407E-A947-70E740481C1C}">
                  <a14:useLocalDpi xmlns:a14="http://schemas.microsoft.com/office/drawing/2010/main" val="0"/>
                </a:ext>
              </a:extLst>
            </a:blip>
            <a:srcRect/>
            <a:stretch>
              <a:fillRect/>
            </a:stretch>
          </p:blipFill>
          <p:spPr bwMode="auto">
            <a:xfrm>
              <a:off x="179387" y="836118"/>
              <a:ext cx="1008063" cy="1301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5" name="Text Box 40"/>
            <p:cNvSpPr txBox="1">
              <a:spLocks noChangeArrowheads="1"/>
            </p:cNvSpPr>
            <p:nvPr/>
          </p:nvSpPr>
          <p:spPr bwMode="auto">
            <a:xfrm>
              <a:off x="1039676" y="890888"/>
              <a:ext cx="86677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600" dirty="0" smtClean="0"/>
                <a:t>Fill tank</a:t>
              </a:r>
              <a:endParaRPr lang="en-US" sz="1600" dirty="0"/>
            </a:p>
          </p:txBody>
        </p:sp>
        <p:cxnSp>
          <p:nvCxnSpPr>
            <p:cNvPr id="187" name="AutoShape 89"/>
            <p:cNvCxnSpPr>
              <a:cxnSpLocks noChangeShapeType="1"/>
              <a:stCxn id="232" idx="0"/>
              <a:endCxn id="265" idx="3"/>
            </p:cNvCxnSpPr>
            <p:nvPr/>
          </p:nvCxnSpPr>
          <p:spPr bwMode="auto">
            <a:xfrm rot="16200000" flipV="1">
              <a:off x="2516211" y="4160864"/>
              <a:ext cx="440531" cy="661147"/>
            </a:xfrm>
            <a:prstGeom prst="bentConnector3">
              <a:avLst>
                <a:gd name="adj1" fmla="val 68870"/>
              </a:avLst>
            </a:prstGeom>
            <a:noFill/>
            <a:ln w="38100">
              <a:solidFill>
                <a:srgbClr val="7030A0"/>
              </a:solidFill>
              <a:prstDash val="sys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8" name="Text Box 40"/>
            <p:cNvSpPr txBox="1">
              <a:spLocks noChangeArrowheads="1"/>
            </p:cNvSpPr>
            <p:nvPr/>
          </p:nvSpPr>
          <p:spPr bwMode="auto">
            <a:xfrm>
              <a:off x="2667000" y="3657600"/>
              <a:ext cx="63023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720" tIns="45720" rIns="45720" bIns="4572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600" dirty="0" smtClean="0"/>
                <a:t>Drain valve</a:t>
              </a:r>
              <a:endParaRPr lang="en-US" sz="1600" dirty="0"/>
            </a:p>
          </p:txBody>
        </p:sp>
        <p:sp>
          <p:nvSpPr>
            <p:cNvPr id="268" name="Text Box 33"/>
            <p:cNvSpPr txBox="1">
              <a:spLocks noChangeArrowheads="1"/>
            </p:cNvSpPr>
            <p:nvPr/>
          </p:nvSpPr>
          <p:spPr bwMode="auto">
            <a:xfrm>
              <a:off x="152400" y="3927157"/>
              <a:ext cx="794005"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600" dirty="0" smtClean="0"/>
                <a:t>Linear actuator</a:t>
              </a:r>
              <a:endParaRPr lang="en-US" sz="1600" dirty="0"/>
            </a:p>
          </p:txBody>
        </p:sp>
        <p:sp>
          <p:nvSpPr>
            <p:cNvPr id="285" name="Rectangle 94"/>
            <p:cNvSpPr>
              <a:spLocks noChangeArrowheads="1"/>
            </p:cNvSpPr>
            <p:nvPr/>
          </p:nvSpPr>
          <p:spPr bwMode="auto">
            <a:xfrm>
              <a:off x="7723997" y="3903638"/>
              <a:ext cx="36576" cy="36576"/>
            </a:xfrm>
            <a:prstGeom prst="rect">
              <a:avLst/>
            </a:prstGeom>
            <a:solidFill>
              <a:srgbClr val="7030A0"/>
            </a:solidFill>
            <a:ln w="12700" algn="ctr">
              <a:noFill/>
              <a:miter lim="800000"/>
              <a:headEnd/>
              <a:tailEnd/>
            </a:ln>
            <a:effectLst/>
            <a:extLst/>
          </p:spPr>
          <p:txBody>
            <a:bodyPr wrap="none" anchor="ctr"/>
            <a:lstStyle/>
            <a:p>
              <a:endParaRPr lang="en-US" dirty="0"/>
            </a:p>
          </p:txBody>
        </p:sp>
        <p:sp>
          <p:nvSpPr>
            <p:cNvPr id="315" name="Rectangle 94"/>
            <p:cNvSpPr>
              <a:spLocks noChangeArrowheads="1"/>
            </p:cNvSpPr>
            <p:nvPr/>
          </p:nvSpPr>
          <p:spPr bwMode="auto">
            <a:xfrm>
              <a:off x="6728458" y="4419600"/>
              <a:ext cx="36576" cy="36576"/>
            </a:xfrm>
            <a:prstGeom prst="rect">
              <a:avLst/>
            </a:prstGeom>
            <a:solidFill>
              <a:srgbClr val="7030A0"/>
            </a:solidFill>
            <a:ln w="12700" algn="ctr">
              <a:noFill/>
              <a:miter lim="800000"/>
              <a:headEnd/>
              <a:tailEnd/>
            </a:ln>
            <a:effectLst/>
            <a:extLst/>
          </p:spPr>
          <p:txBody>
            <a:bodyPr wrap="none" anchor="ctr"/>
            <a:lstStyle/>
            <a:p>
              <a:endParaRPr lang="en-US" dirty="0"/>
            </a:p>
          </p:txBody>
        </p:sp>
        <p:cxnSp>
          <p:nvCxnSpPr>
            <p:cNvPr id="145" name="AutoShape 88"/>
            <p:cNvCxnSpPr>
              <a:cxnSpLocks noChangeShapeType="1"/>
              <a:endCxn id="143" idx="1"/>
            </p:cNvCxnSpPr>
            <p:nvPr/>
          </p:nvCxnSpPr>
          <p:spPr bwMode="auto">
            <a:xfrm flipV="1">
              <a:off x="7403128" y="3813972"/>
              <a:ext cx="634384" cy="53518"/>
            </a:xfrm>
            <a:prstGeom prst="bentConnector2">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40" name="Group 339"/>
            <p:cNvGrpSpPr>
              <a:grpSpLocks noChangeAspect="1"/>
            </p:cNvGrpSpPr>
            <p:nvPr/>
          </p:nvGrpSpPr>
          <p:grpSpPr>
            <a:xfrm rot="5400000">
              <a:off x="3787323" y="2814060"/>
              <a:ext cx="283302" cy="742868"/>
              <a:chOff x="3131609" y="1133606"/>
              <a:chExt cx="317236" cy="831851"/>
            </a:xfrm>
          </p:grpSpPr>
          <p:sp>
            <p:nvSpPr>
              <p:cNvPr id="323" name="Rectangle 322"/>
              <p:cNvSpPr/>
              <p:nvPr/>
            </p:nvSpPr>
            <p:spPr>
              <a:xfrm>
                <a:off x="3145632" y="1341103"/>
                <a:ext cx="302416" cy="394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Rectangle 323"/>
              <p:cNvSpPr/>
              <p:nvPr/>
            </p:nvSpPr>
            <p:spPr>
              <a:xfrm>
                <a:off x="3145633" y="1735935"/>
                <a:ext cx="303212" cy="2295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6" name="Straight Connector 325"/>
              <p:cNvCxnSpPr>
                <a:stCxn id="323" idx="1"/>
              </p:cNvCxnSpPr>
              <p:nvPr/>
            </p:nvCxnSpPr>
            <p:spPr>
              <a:xfrm>
                <a:off x="3145632" y="1538519"/>
                <a:ext cx="89693" cy="5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flipV="1">
                <a:off x="3237707" y="1497649"/>
                <a:ext cx="0" cy="807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3358355" y="1541507"/>
                <a:ext cx="89693" cy="5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3358355" y="1498540"/>
                <a:ext cx="0" cy="807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4" name="Straight Arrow Connector 333"/>
              <p:cNvCxnSpPr/>
              <p:nvPr/>
            </p:nvCxnSpPr>
            <p:spPr>
              <a:xfrm>
                <a:off x="3131609" y="1892319"/>
                <a:ext cx="3032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5" name="Rectangle 334"/>
              <p:cNvSpPr/>
              <p:nvPr/>
            </p:nvSpPr>
            <p:spPr>
              <a:xfrm>
                <a:off x="3190478" y="1133606"/>
                <a:ext cx="212723" cy="203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8" name="Straight Connector 337"/>
              <p:cNvCxnSpPr/>
              <p:nvPr/>
            </p:nvCxnSpPr>
            <p:spPr>
              <a:xfrm>
                <a:off x="3180554" y="1133606"/>
                <a:ext cx="219871" cy="1935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6" name="Group 345"/>
            <p:cNvGrpSpPr/>
            <p:nvPr/>
          </p:nvGrpSpPr>
          <p:grpSpPr>
            <a:xfrm rot="16200000">
              <a:off x="3501409" y="2774156"/>
              <a:ext cx="242888" cy="304800"/>
              <a:chOff x="457200" y="2895600"/>
              <a:chExt cx="513602" cy="533400"/>
            </a:xfrm>
            <a:solidFill>
              <a:srgbClr val="00B050"/>
            </a:solidFill>
            <a:scene3d>
              <a:camera prst="orthographicFront">
                <a:rot lat="0" lon="0" rev="10800000"/>
              </a:camera>
              <a:lightRig rig="threePt" dir="t"/>
            </a:scene3d>
          </p:grpSpPr>
          <p:sp>
            <p:nvSpPr>
              <p:cNvPr id="347" name="Rectangle 346"/>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348" name="Rectangle 347"/>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grpSp>
          <p:nvGrpSpPr>
            <p:cNvPr id="355" name="Group 354"/>
            <p:cNvGrpSpPr/>
            <p:nvPr/>
          </p:nvGrpSpPr>
          <p:grpSpPr>
            <a:xfrm rot="16200000">
              <a:off x="3188493" y="2641873"/>
              <a:ext cx="242888" cy="304800"/>
              <a:chOff x="457200" y="2895600"/>
              <a:chExt cx="513602" cy="533400"/>
            </a:xfrm>
            <a:solidFill>
              <a:srgbClr val="00B050"/>
            </a:solidFill>
          </p:grpSpPr>
          <p:sp>
            <p:nvSpPr>
              <p:cNvPr id="356" name="Rectangle 355"/>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357" name="Rectangle 356"/>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cxnSp>
          <p:nvCxnSpPr>
            <p:cNvPr id="359" name="AutoShape 89"/>
            <p:cNvCxnSpPr>
              <a:cxnSpLocks noChangeShapeType="1"/>
              <a:stCxn id="232" idx="0"/>
              <a:endCxn id="324" idx="3"/>
            </p:cNvCxnSpPr>
            <p:nvPr/>
          </p:nvCxnSpPr>
          <p:spPr bwMode="auto">
            <a:xfrm rot="5400000" flipH="1" flipV="1">
              <a:off x="2671259" y="3722935"/>
              <a:ext cx="1384555" cy="592977"/>
            </a:xfrm>
            <a:prstGeom prst="bentConnector3">
              <a:avLst>
                <a:gd name="adj1" fmla="val 29362"/>
              </a:avLst>
            </a:prstGeom>
            <a:noFill/>
            <a:ln w="38100">
              <a:solidFill>
                <a:srgbClr val="7030A0"/>
              </a:solidFill>
              <a:prstDash val="sys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94" name="Group 393"/>
            <p:cNvGrpSpPr>
              <a:grpSpLocks noChangeAspect="1"/>
            </p:cNvGrpSpPr>
            <p:nvPr/>
          </p:nvGrpSpPr>
          <p:grpSpPr>
            <a:xfrm rot="10800000">
              <a:off x="3173457" y="2247370"/>
              <a:ext cx="288680" cy="447153"/>
              <a:chOff x="3330618" y="1219200"/>
              <a:chExt cx="352597" cy="546158"/>
            </a:xfrm>
          </p:grpSpPr>
          <p:sp>
            <p:nvSpPr>
              <p:cNvPr id="364" name="Rectangle 363"/>
              <p:cNvSpPr/>
              <p:nvPr/>
            </p:nvSpPr>
            <p:spPr>
              <a:xfrm rot="5400000">
                <a:off x="3371883" y="1323808"/>
                <a:ext cx="270067" cy="352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0" name="Straight Arrow Connector 369"/>
              <p:cNvCxnSpPr/>
              <p:nvPr/>
            </p:nvCxnSpPr>
            <p:spPr>
              <a:xfrm>
                <a:off x="3447383" y="1353979"/>
                <a:ext cx="0" cy="2700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81" name="Group 380"/>
              <p:cNvGrpSpPr/>
              <p:nvPr/>
            </p:nvGrpSpPr>
            <p:grpSpPr>
              <a:xfrm rot="16200000">
                <a:off x="3447271" y="1643855"/>
                <a:ext cx="130218" cy="112788"/>
                <a:chOff x="3276600" y="1864363"/>
                <a:chExt cx="130218" cy="112788"/>
              </a:xfrm>
            </p:grpSpPr>
            <p:cxnSp>
              <p:nvCxnSpPr>
                <p:cNvPr id="372" name="Straight Connector 371"/>
                <p:cNvCxnSpPr/>
                <p:nvPr/>
              </p:nvCxnSpPr>
              <p:spPr>
                <a:xfrm flipH="1">
                  <a:off x="3276600" y="1920711"/>
                  <a:ext cx="1302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a:off x="3276600" y="1864363"/>
                  <a:ext cx="0" cy="1127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84" name="Straight Connector 383"/>
              <p:cNvCxnSpPr>
                <a:endCxn id="364" idx="1"/>
              </p:cNvCxnSpPr>
              <p:nvPr/>
            </p:nvCxnSpPr>
            <p:spPr>
              <a:xfrm>
                <a:off x="3506916" y="1219200"/>
                <a:ext cx="0" cy="1458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Elbow Connector 387"/>
              <p:cNvCxnSpPr>
                <a:endCxn id="364" idx="2"/>
              </p:cNvCxnSpPr>
              <p:nvPr/>
            </p:nvCxnSpPr>
            <p:spPr>
              <a:xfrm rot="5400000">
                <a:off x="3278315" y="1271506"/>
                <a:ext cx="280904" cy="176298"/>
              </a:xfrm>
              <a:prstGeom prst="bentConnector4">
                <a:avLst>
                  <a:gd name="adj1" fmla="val 18619"/>
                  <a:gd name="adj2" fmla="val 172937"/>
                </a:avLst>
              </a:prstGeom>
              <a:ln w="19050">
                <a:solidFill>
                  <a:srgbClr val="000000"/>
                </a:solidFill>
                <a:prstDash val="sysDot"/>
              </a:ln>
            </p:spPr>
            <p:style>
              <a:lnRef idx="1">
                <a:schemeClr val="accent1"/>
              </a:lnRef>
              <a:fillRef idx="0">
                <a:schemeClr val="accent1"/>
              </a:fillRef>
              <a:effectRef idx="0">
                <a:schemeClr val="accent1"/>
              </a:effectRef>
              <a:fontRef idx="minor">
                <a:schemeClr val="tx1"/>
              </a:fontRef>
            </p:style>
          </p:cxnSp>
        </p:grpSp>
        <p:cxnSp>
          <p:nvCxnSpPr>
            <p:cNvPr id="395" name="AutoShape 12"/>
            <p:cNvCxnSpPr>
              <a:cxnSpLocks noChangeShapeType="1"/>
              <a:endCxn id="356" idx="0"/>
            </p:cNvCxnSpPr>
            <p:nvPr/>
          </p:nvCxnSpPr>
          <p:spPr bwMode="auto">
            <a:xfrm flipV="1">
              <a:off x="2202042" y="2861663"/>
              <a:ext cx="955495" cy="779048"/>
            </a:xfrm>
            <a:prstGeom prst="bentConnector3">
              <a:avLst>
                <a:gd name="adj1" fmla="val 84890"/>
              </a:avLst>
            </a:prstGeom>
            <a:noFill/>
            <a:ln w="3810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9" name="TextBox 124"/>
            <p:cNvSpPr txBox="1">
              <a:spLocks noChangeArrowheads="1"/>
            </p:cNvSpPr>
            <p:nvPr/>
          </p:nvSpPr>
          <p:spPr bwMode="auto">
            <a:xfrm>
              <a:off x="3156524" y="1735625"/>
              <a:ext cx="10668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600" dirty="0"/>
                <a:t>Pressure </a:t>
              </a:r>
              <a:r>
                <a:rPr lang="en-US" sz="1600" dirty="0" smtClean="0"/>
                <a:t>relief valve</a:t>
              </a:r>
              <a:endParaRPr lang="en-US" sz="1600" dirty="0"/>
            </a:p>
          </p:txBody>
        </p:sp>
        <p:sp>
          <p:nvSpPr>
            <p:cNvPr id="400" name="TextBox 124"/>
            <p:cNvSpPr txBox="1">
              <a:spLocks noChangeArrowheads="1"/>
            </p:cNvSpPr>
            <p:nvPr/>
          </p:nvSpPr>
          <p:spPr bwMode="auto">
            <a:xfrm>
              <a:off x="3775253" y="3367137"/>
              <a:ext cx="81341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r>
                <a:rPr lang="en-US" sz="1600" dirty="0" smtClean="0"/>
                <a:t>Solenoid safety valve</a:t>
              </a:r>
              <a:endParaRPr lang="en-US" sz="1600" dirty="0"/>
            </a:p>
          </p:txBody>
        </p:sp>
        <p:grpSp>
          <p:nvGrpSpPr>
            <p:cNvPr id="186" name="Group 185"/>
            <p:cNvGrpSpPr/>
            <p:nvPr/>
          </p:nvGrpSpPr>
          <p:grpSpPr>
            <a:xfrm rot="16200000">
              <a:off x="2267744" y="3554416"/>
              <a:ext cx="242888" cy="304800"/>
              <a:chOff x="457200" y="2895600"/>
              <a:chExt cx="513602" cy="533400"/>
            </a:xfrm>
            <a:solidFill>
              <a:srgbClr val="00B050"/>
            </a:solidFill>
            <a:scene3d>
              <a:camera prst="orthographicFront">
                <a:rot lat="0" lon="0" rev="10800000"/>
              </a:camera>
              <a:lightRig rig="threePt" dir="t"/>
            </a:scene3d>
          </p:grpSpPr>
          <p:sp>
            <p:nvSpPr>
              <p:cNvPr id="189" name="Rectangle 188"/>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sp>
            <p:nvSpPr>
              <p:cNvPr id="190" name="Rectangle 189"/>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sp>
          <p:nvSpPr>
            <p:cNvPr id="405" name="Text Box 41"/>
            <p:cNvSpPr txBox="1">
              <a:spLocks noChangeArrowheads="1"/>
            </p:cNvSpPr>
            <p:nvPr/>
          </p:nvSpPr>
          <p:spPr bwMode="auto">
            <a:xfrm>
              <a:off x="7894418" y="4544730"/>
              <a:ext cx="9184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600" dirty="0" smtClean="0"/>
                <a:t>Wall port</a:t>
              </a:r>
              <a:endParaRPr lang="en-US" sz="1600" dirty="0"/>
            </a:p>
          </p:txBody>
        </p:sp>
        <p:cxnSp>
          <p:nvCxnSpPr>
            <p:cNvPr id="407" name="Straight Arrow Connector 406"/>
            <p:cNvCxnSpPr>
              <a:stCxn id="405" idx="0"/>
            </p:cNvCxnSpPr>
            <p:nvPr/>
          </p:nvCxnSpPr>
          <p:spPr>
            <a:xfrm flipH="1" flipV="1">
              <a:off x="7742286" y="3993017"/>
              <a:ext cx="611340" cy="5517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0" name="Straight Arrow Connector 429"/>
            <p:cNvCxnSpPr/>
            <p:nvPr/>
          </p:nvCxnSpPr>
          <p:spPr>
            <a:xfrm flipH="1">
              <a:off x="6927275" y="5578557"/>
              <a:ext cx="54032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2" name="Straight Arrow Connector 431"/>
            <p:cNvCxnSpPr/>
            <p:nvPr/>
          </p:nvCxnSpPr>
          <p:spPr>
            <a:xfrm>
              <a:off x="7695184" y="5578557"/>
              <a:ext cx="261275" cy="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7" name="Group 6"/>
            <p:cNvGrpSpPr>
              <a:grpSpLocks noChangeAspect="1"/>
            </p:cNvGrpSpPr>
            <p:nvPr/>
          </p:nvGrpSpPr>
          <p:grpSpPr>
            <a:xfrm>
              <a:off x="1711327" y="1470720"/>
              <a:ext cx="269873" cy="485055"/>
              <a:chOff x="2473327" y="764801"/>
              <a:chExt cx="269873" cy="485055"/>
            </a:xfrm>
            <a:solidFill>
              <a:schemeClr val="bg2">
                <a:lumMod val="50000"/>
              </a:schemeClr>
            </a:solidFill>
          </p:grpSpPr>
          <p:sp>
            <p:nvSpPr>
              <p:cNvPr id="5" name="Bent Arrow 4"/>
              <p:cNvSpPr/>
              <p:nvPr/>
            </p:nvSpPr>
            <p:spPr>
              <a:xfrm>
                <a:off x="2534870" y="764801"/>
                <a:ext cx="208330" cy="152400"/>
              </a:xfrm>
              <a:prstGeom prst="bentArrow">
                <a:avLst>
                  <a:gd name="adj1" fmla="val 50000"/>
                  <a:gd name="adj2" fmla="val 34375"/>
                  <a:gd name="adj3" fmla="val 0"/>
                  <a:gd name="adj4" fmla="val 45833"/>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Rectangle 2"/>
              <p:cNvSpPr/>
              <p:nvPr/>
            </p:nvSpPr>
            <p:spPr>
              <a:xfrm>
                <a:off x="2473327" y="866775"/>
                <a:ext cx="193673" cy="383081"/>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8" name="Text Box 40"/>
            <p:cNvSpPr txBox="1">
              <a:spLocks noChangeArrowheads="1"/>
            </p:cNvSpPr>
            <p:nvPr/>
          </p:nvSpPr>
          <p:spPr bwMode="auto">
            <a:xfrm>
              <a:off x="2040030" y="1485066"/>
              <a:ext cx="97422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spcBef>
                  <a:spcPct val="50000"/>
                </a:spcBef>
              </a:pPr>
              <a:r>
                <a:rPr lang="en-US" sz="1600" dirty="0" smtClean="0"/>
                <a:t>Air eliminator</a:t>
              </a:r>
              <a:endParaRPr lang="en-US" sz="1600" dirty="0"/>
            </a:p>
          </p:txBody>
        </p:sp>
      </p:grpSp>
    </p:spTree>
    <p:extLst>
      <p:ext uri="{BB962C8B-B14F-4D97-AF65-F5344CB8AC3E}">
        <p14:creationId xmlns:p14="http://schemas.microsoft.com/office/powerpoint/2010/main" val="2380335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792" y="609600"/>
            <a:ext cx="4580792" cy="2308324"/>
          </a:xfrm>
          <a:prstGeom prst="rect">
            <a:avLst/>
          </a:prstGeom>
          <a:noFill/>
        </p:spPr>
        <p:txBody>
          <a:bodyPr wrap="square" rtlCol="0">
            <a:spAutoFit/>
          </a:bodyPr>
          <a:lstStyle/>
          <a:p>
            <a:r>
              <a:rPr lang="en-US" sz="1200" dirty="0" smtClean="0"/>
              <a:t>Didn’t change anything after letting system sit for awhile since previous test.</a:t>
            </a:r>
          </a:p>
          <a:p>
            <a:endParaRPr lang="en-US" sz="1200" dirty="0" smtClean="0"/>
          </a:p>
          <a:p>
            <a:r>
              <a:rPr lang="en-US" sz="1200" dirty="0" smtClean="0"/>
              <a:t>Slave was extended a small bit (~1mm).  Cranked load cell with 4 springs down upon platen until load was ~127N.</a:t>
            </a:r>
          </a:p>
          <a:p>
            <a:endParaRPr lang="en-US" sz="1200" dirty="0"/>
          </a:p>
          <a:p>
            <a:r>
              <a:rPr lang="en-US" sz="1200" dirty="0" smtClean="0"/>
              <a:t>Ran advance and pause test, measuring the distance between the slave platen and the load cell (stationary) with each movement.</a:t>
            </a:r>
          </a:p>
          <a:p>
            <a:endParaRPr lang="en-US" sz="1200" dirty="0"/>
          </a:p>
          <a:p>
            <a:r>
              <a:rPr lang="en-US" sz="1200" b="1" dirty="0" smtClean="0"/>
              <a:t>AWESOME (sarcasm).</a:t>
            </a:r>
          </a:p>
          <a:p>
            <a:r>
              <a:rPr lang="en-US" sz="1200" b="1" dirty="0" smtClean="0"/>
              <a:t>Run test first on LVDT, and if that pans out as accurate, then mount LVDT upon actuator in “permanent” fashion.</a:t>
            </a:r>
          </a:p>
        </p:txBody>
      </p:sp>
      <p:sp>
        <p:nvSpPr>
          <p:cNvPr id="8" name="TextBox 7"/>
          <p:cNvSpPr txBox="1"/>
          <p:nvPr/>
        </p:nvSpPr>
        <p:spPr>
          <a:xfrm>
            <a:off x="0" y="0"/>
            <a:ext cx="9144000" cy="677108"/>
          </a:xfrm>
          <a:prstGeom prst="rect">
            <a:avLst/>
          </a:prstGeom>
          <a:noFill/>
        </p:spPr>
        <p:txBody>
          <a:bodyPr wrap="square" rtlCol="0">
            <a:spAutoFit/>
          </a:bodyPr>
          <a:lstStyle/>
          <a:p>
            <a:r>
              <a:rPr lang="en-US" sz="1400" b="1" dirty="0" smtClean="0"/>
              <a:t>Displacement testing 01/04/12</a:t>
            </a:r>
          </a:p>
          <a:p>
            <a:r>
              <a:rPr lang="en-US" sz="1200" dirty="0"/>
              <a:t>“</a:t>
            </a:r>
            <a:r>
              <a:rPr lang="en-US" sz="1200" dirty="0" smtClean="0"/>
              <a:t>WaveformOutputTDMS_03c.m</a:t>
            </a:r>
            <a:r>
              <a:rPr lang="en-US" sz="1200" dirty="0"/>
              <a:t>”, “</a:t>
            </a:r>
            <a:r>
              <a:rPr lang="en-US" sz="1200" dirty="0" smtClean="0"/>
              <a:t>Master_rev_14b…vi”</a:t>
            </a:r>
          </a:p>
          <a:p>
            <a:r>
              <a:rPr lang="en-US" sz="1200" dirty="0" smtClean="0"/>
              <a:t>LVDT test</a:t>
            </a:r>
            <a:endParaRPr lang="en-US" sz="12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061292"/>
            <a:ext cx="4343400" cy="3568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Object 1"/>
          <p:cNvGraphicFramePr>
            <a:graphicFrameLocks noChangeAspect="1"/>
          </p:cNvGraphicFramePr>
          <p:nvPr>
            <p:extLst>
              <p:ext uri="{D42A27DB-BD31-4B8C-83A1-F6EECF244321}">
                <p14:modId xmlns:p14="http://schemas.microsoft.com/office/powerpoint/2010/main" val="3220977086"/>
              </p:ext>
            </p:extLst>
          </p:nvPr>
        </p:nvGraphicFramePr>
        <p:xfrm>
          <a:off x="76200" y="5037138"/>
          <a:ext cx="4648200" cy="1514475"/>
        </p:xfrm>
        <a:graphic>
          <a:graphicData uri="http://schemas.openxmlformats.org/presentationml/2006/ole">
            <mc:AlternateContent xmlns:mc="http://schemas.openxmlformats.org/markup-compatibility/2006">
              <mc:Choice xmlns:v="urn:schemas-microsoft-com:vml" Requires="v">
                <p:oleObj spid="_x0000_s4561" name="Worksheet" r:id="rId4" imgW="4762433" imgH="1552643" progId="Excel.Sheet.12">
                  <p:embed/>
                </p:oleObj>
              </mc:Choice>
              <mc:Fallback>
                <p:oleObj name="Worksheet" r:id="rId4" imgW="4762433" imgH="1552643" progId="Excel.Sheet.12">
                  <p:embed/>
                  <p:pic>
                    <p:nvPicPr>
                      <p:cNvPr id="0" name=""/>
                      <p:cNvPicPr/>
                      <p:nvPr/>
                    </p:nvPicPr>
                    <p:blipFill>
                      <a:blip r:embed="rId5"/>
                      <a:stretch>
                        <a:fillRect/>
                      </a:stretch>
                    </p:blipFill>
                    <p:spPr>
                      <a:xfrm>
                        <a:off x="76200" y="5037138"/>
                        <a:ext cx="4648200" cy="1514475"/>
                      </a:xfrm>
                      <a:prstGeom prst="rect">
                        <a:avLst/>
                      </a:prstGeom>
                    </p:spPr>
                  </p:pic>
                </p:oleObj>
              </mc:Fallback>
            </mc:AlternateContent>
          </a:graphicData>
        </a:graphic>
      </p:graphicFrame>
      <p:pic>
        <p:nvPicPr>
          <p:cNvPr id="4101"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2354"/>
          <a:stretch/>
        </p:blipFill>
        <p:spPr bwMode="auto">
          <a:xfrm rot="16200000">
            <a:off x="5592878" y="-563679"/>
            <a:ext cx="2987444" cy="4114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8408" y="2907373"/>
            <a:ext cx="3437792" cy="1937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5969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Revised device schematic 02/13/12</a:t>
            </a:r>
            <a:endParaRPr lang="en-US" sz="1200" b="1" dirty="0" smtClean="0"/>
          </a:p>
        </p:txBody>
      </p:sp>
      <p:sp>
        <p:nvSpPr>
          <p:cNvPr id="47" name="TextBox 124"/>
          <p:cNvSpPr txBox="1">
            <a:spLocks noChangeArrowheads="1"/>
          </p:cNvSpPr>
          <p:nvPr/>
        </p:nvSpPr>
        <p:spPr bwMode="auto">
          <a:xfrm>
            <a:off x="927826" y="8412995"/>
            <a:ext cx="1270000" cy="584775"/>
          </a:xfrm>
          <a:prstGeom prst="rect">
            <a:avLst/>
          </a:prstGeom>
          <a:noFill/>
          <a:ln>
            <a:noFill/>
          </a:ln>
          <a:extLst>
            <a:ext uri="{909E8E84-426E-40DD-AFC4-6F175D3DCCD1}">
              <a14:hiddenFill xmlns:a14="http://schemas.microsoft.com/office/drawing/2010/main">
                <a:solidFill>
                  <a:schemeClr val="bg1">
                    <a:alpha val="70195"/>
                  </a:schemeClr>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dirty="0" smtClean="0"/>
              <a:t>Mechanical Valve</a:t>
            </a:r>
            <a:endParaRPr lang="en-US" sz="1600" dirty="0"/>
          </a:p>
        </p:txBody>
      </p:sp>
      <p:sp>
        <p:nvSpPr>
          <p:cNvPr id="122" name="TextBox 124"/>
          <p:cNvSpPr txBox="1">
            <a:spLocks noChangeArrowheads="1"/>
          </p:cNvSpPr>
          <p:nvPr/>
        </p:nvSpPr>
        <p:spPr bwMode="auto">
          <a:xfrm>
            <a:off x="609600" y="8082086"/>
            <a:ext cx="1066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dirty="0" smtClean="0"/>
              <a:t>Solenoid Pressure Release</a:t>
            </a:r>
            <a:endParaRPr lang="en-US" sz="1600" dirty="0"/>
          </a:p>
        </p:txBody>
      </p:sp>
      <p:grpSp>
        <p:nvGrpSpPr>
          <p:cNvPr id="3" name="Group 2"/>
          <p:cNvGrpSpPr/>
          <p:nvPr/>
        </p:nvGrpSpPr>
        <p:grpSpPr>
          <a:xfrm>
            <a:off x="1714500" y="1144270"/>
            <a:ext cx="6796309" cy="4569460"/>
            <a:chOff x="1714500" y="1144270"/>
            <a:chExt cx="6796309" cy="4569460"/>
          </a:xfrm>
        </p:grpSpPr>
        <p:pic>
          <p:nvPicPr>
            <p:cNvPr id="440" name="Picture 439" descr="E:\Documents\Dropbox\MRI Project\Electrical schematics\Electrical_schematic_02-13-2012_revised_final.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14500" y="1144270"/>
              <a:ext cx="5715000" cy="4569460"/>
            </a:xfrm>
            <a:prstGeom prst="rect">
              <a:avLst/>
            </a:prstGeom>
            <a:noFill/>
            <a:ln>
              <a:noFill/>
            </a:ln>
          </p:spPr>
        </p:pic>
        <p:grpSp>
          <p:nvGrpSpPr>
            <p:cNvPr id="238" name="Group 237"/>
            <p:cNvGrpSpPr/>
            <p:nvPr/>
          </p:nvGrpSpPr>
          <p:grpSpPr>
            <a:xfrm>
              <a:off x="7311401" y="1369593"/>
              <a:ext cx="1199408" cy="1308504"/>
              <a:chOff x="7944592" y="926359"/>
              <a:chExt cx="1199408" cy="1308504"/>
            </a:xfrm>
            <a:noFill/>
          </p:grpSpPr>
          <p:sp>
            <p:nvSpPr>
              <p:cNvPr id="239" name="Rectangle 238"/>
              <p:cNvSpPr/>
              <p:nvPr/>
            </p:nvSpPr>
            <p:spPr>
              <a:xfrm>
                <a:off x="8001000" y="1242773"/>
                <a:ext cx="1143000" cy="992089"/>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0" name="Straight Connector 239"/>
              <p:cNvCxnSpPr/>
              <p:nvPr/>
            </p:nvCxnSpPr>
            <p:spPr>
              <a:xfrm>
                <a:off x="8079581" y="1360081"/>
                <a:ext cx="376942" cy="0"/>
              </a:xfrm>
              <a:prstGeom prst="line">
                <a:avLst/>
              </a:prstGeom>
              <a:grpFill/>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41" name="TextBox 240"/>
              <p:cNvSpPr txBox="1"/>
              <p:nvPr/>
            </p:nvSpPr>
            <p:spPr>
              <a:xfrm>
                <a:off x="8421528" y="1219200"/>
                <a:ext cx="722472" cy="1015663"/>
              </a:xfrm>
              <a:prstGeom prst="rect">
                <a:avLst/>
              </a:prstGeom>
              <a:grpFill/>
            </p:spPr>
            <p:txBody>
              <a:bodyPr wrap="square" rtlCol="0">
                <a:spAutoFit/>
              </a:bodyPr>
              <a:lstStyle/>
              <a:p>
                <a:r>
                  <a:rPr lang="en-US" sz="1200" dirty="0" smtClean="0"/>
                  <a:t>Shielded</a:t>
                </a:r>
              </a:p>
              <a:p>
                <a:r>
                  <a:rPr lang="en-US" sz="1200" dirty="0" smtClean="0"/>
                  <a:t>Ground</a:t>
                </a:r>
              </a:p>
              <a:p>
                <a:r>
                  <a:rPr lang="en-US" sz="1200" dirty="0" smtClean="0"/>
                  <a:t>+ V</a:t>
                </a:r>
              </a:p>
              <a:p>
                <a:r>
                  <a:rPr lang="en-US" sz="1200" dirty="0" smtClean="0"/>
                  <a:t>- V</a:t>
                </a:r>
              </a:p>
              <a:p>
                <a:r>
                  <a:rPr lang="en-US" sz="1200" dirty="0" smtClean="0"/>
                  <a:t>Misc. </a:t>
                </a:r>
                <a:endParaRPr lang="en-US" sz="1200" dirty="0"/>
              </a:p>
            </p:txBody>
          </p:sp>
          <p:cxnSp>
            <p:nvCxnSpPr>
              <p:cNvPr id="242" name="Straight Connector 241"/>
              <p:cNvCxnSpPr/>
              <p:nvPr/>
            </p:nvCxnSpPr>
            <p:spPr>
              <a:xfrm>
                <a:off x="8077200" y="1538287"/>
                <a:ext cx="376942" cy="0"/>
              </a:xfrm>
              <a:prstGeom prst="line">
                <a:avLst/>
              </a:prstGeom>
              <a:grpFill/>
              <a:ln w="28575">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8084343" y="1726793"/>
                <a:ext cx="376942"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8081962" y="1912531"/>
                <a:ext cx="376942"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8081962" y="2095888"/>
                <a:ext cx="376942" cy="0"/>
              </a:xfrm>
              <a:prstGeom prst="line">
                <a:avLst/>
              </a:prstGeom>
              <a:grpFill/>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72" name="TextBox 271"/>
              <p:cNvSpPr txBox="1"/>
              <p:nvPr/>
            </p:nvSpPr>
            <p:spPr>
              <a:xfrm>
                <a:off x="7944592" y="926359"/>
                <a:ext cx="1143000" cy="307777"/>
              </a:xfrm>
              <a:prstGeom prst="rect">
                <a:avLst/>
              </a:prstGeom>
              <a:grpFill/>
            </p:spPr>
            <p:txBody>
              <a:bodyPr wrap="square" rtlCol="0">
                <a:spAutoFit/>
              </a:bodyPr>
              <a:lstStyle/>
              <a:p>
                <a:pPr algn="ctr"/>
                <a:r>
                  <a:rPr lang="en-US" sz="1400" b="1" dirty="0" smtClean="0"/>
                  <a:t>Legend</a:t>
                </a:r>
                <a:endParaRPr lang="en-US" sz="1400" b="1" dirty="0"/>
              </a:p>
            </p:txBody>
          </p:sp>
        </p:grpSp>
      </p:grpSp>
    </p:spTree>
    <p:extLst>
      <p:ext uri="{BB962C8B-B14F-4D97-AF65-F5344CB8AC3E}">
        <p14:creationId xmlns:p14="http://schemas.microsoft.com/office/powerpoint/2010/main" val="3995865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Revised device schematic 02/13/12</a:t>
            </a:r>
            <a:endParaRPr lang="en-US" sz="1200" b="1" dirty="0" smtClean="0"/>
          </a:p>
        </p:txBody>
      </p:sp>
      <p:sp>
        <p:nvSpPr>
          <p:cNvPr id="47" name="TextBox 124"/>
          <p:cNvSpPr txBox="1">
            <a:spLocks noChangeArrowheads="1"/>
          </p:cNvSpPr>
          <p:nvPr/>
        </p:nvSpPr>
        <p:spPr bwMode="auto">
          <a:xfrm>
            <a:off x="927826" y="8412995"/>
            <a:ext cx="1270000" cy="584775"/>
          </a:xfrm>
          <a:prstGeom prst="rect">
            <a:avLst/>
          </a:prstGeom>
          <a:noFill/>
          <a:ln>
            <a:noFill/>
          </a:ln>
          <a:extLst>
            <a:ext uri="{909E8E84-426E-40DD-AFC4-6F175D3DCCD1}">
              <a14:hiddenFill xmlns:a14="http://schemas.microsoft.com/office/drawing/2010/main">
                <a:solidFill>
                  <a:schemeClr val="bg1">
                    <a:alpha val="70195"/>
                  </a:schemeClr>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dirty="0" smtClean="0"/>
              <a:t>Mechanical Valve</a:t>
            </a:r>
            <a:endParaRPr lang="en-US" sz="1600" dirty="0"/>
          </a:p>
        </p:txBody>
      </p:sp>
      <p:sp>
        <p:nvSpPr>
          <p:cNvPr id="122" name="TextBox 124"/>
          <p:cNvSpPr txBox="1">
            <a:spLocks noChangeArrowheads="1"/>
          </p:cNvSpPr>
          <p:nvPr/>
        </p:nvSpPr>
        <p:spPr bwMode="auto">
          <a:xfrm>
            <a:off x="609600" y="8082086"/>
            <a:ext cx="1066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dirty="0" smtClean="0"/>
              <a:t>Solenoid Pressure Release</a:t>
            </a:r>
            <a:endParaRPr lang="en-US" sz="1600" dirty="0"/>
          </a:p>
        </p:txBody>
      </p:sp>
      <p:grpSp>
        <p:nvGrpSpPr>
          <p:cNvPr id="273" name="Group 272"/>
          <p:cNvGrpSpPr/>
          <p:nvPr/>
        </p:nvGrpSpPr>
        <p:grpSpPr>
          <a:xfrm>
            <a:off x="762000" y="838200"/>
            <a:ext cx="7472498" cy="4686299"/>
            <a:chOff x="50800" y="571500"/>
            <a:chExt cx="7472498" cy="4686299"/>
          </a:xfrm>
        </p:grpSpPr>
        <p:pic>
          <p:nvPicPr>
            <p:cNvPr id="274" name="Picture 4" descr="E:\Documents\Dropbox\Presentations\2011-06-03 Northwest Biomechanics Symposium\Poster\detail_1.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571500"/>
              <a:ext cx="7472498" cy="4686299"/>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74"/>
            <p:cNvPicPr>
              <a:picLocks noChangeAspect="1"/>
            </p:cNvPicPr>
            <p:nvPr/>
          </p:nvPicPr>
          <p:blipFill rotWithShape="1">
            <a:blip r:embed="rId3">
              <a:extLst>
                <a:ext uri="{BEBA8EAE-BF5A-486C-A8C5-ECC9F3942E4B}">
                  <a14:imgProps xmlns:a14="http://schemas.microsoft.com/office/drawing/2010/main">
                    <a14:imgLayer r:embed="rId4">
                      <a14:imgEffect>
                        <a14:backgroundRemoval t="27310" b="98152" l="3871" r="94194">
                          <a14:foregroundMark x1="57097" y1="92608" x2="57097" y2="92608"/>
                          <a14:foregroundMark x1="43226" y1="93429" x2="43226" y2="93429"/>
                          <a14:foregroundMark x1="64839" y1="70842" x2="64839" y2="70842"/>
                          <a14:foregroundMark x1="59355" y1="55236" x2="59355" y2="55236"/>
                          <a14:foregroundMark x1="59677" y1="43121" x2="59677" y2="43121"/>
                          <a14:foregroundMark x1="76452" y1="38604" x2="76452" y2="38604"/>
                          <a14:foregroundMark x1="86774" y1="36140" x2="86774" y2="36140"/>
                          <a14:foregroundMark x1="86129" y1="40452" x2="86129" y2="40452"/>
                          <a14:foregroundMark x1="69032" y1="48665" x2="71290" y2="48460"/>
                          <a14:foregroundMark x1="70968" y1="49076" x2="70968" y2="49076"/>
                          <a14:foregroundMark x1="72581" y1="48255" x2="72258" y2="46817"/>
                          <a14:foregroundMark x1="69677" y1="46612" x2="76129" y2="44969"/>
                          <a14:foregroundMark x1="69355" y1="44353" x2="69355" y2="44353"/>
                          <a14:foregroundMark x1="69032" y1="41684" x2="69032" y2="41684"/>
                          <a14:foregroundMark x1="69032" y1="41478" x2="69032" y2="41478"/>
                          <a14:foregroundMark x1="66774" y1="45380" x2="67097" y2="45585"/>
                          <a14:foregroundMark x1="69032" y1="30185" x2="69032" y2="30185"/>
                          <a14:foregroundMark x1="69032" y1="30185" x2="69032" y2="30185"/>
                          <a14:foregroundMark x1="51935" y1="29979" x2="51935" y2="29979"/>
                          <a14:foregroundMark x1="51935" y1="29979" x2="51935" y2="29979"/>
                          <a14:foregroundMark x1="28387" y1="32444" x2="28387" y2="32444"/>
                          <a14:foregroundMark x1="28387" y1="32444" x2="28387" y2="32444"/>
                          <a14:foregroundMark x1="27742" y1="40862" x2="27742" y2="40862"/>
                          <a14:foregroundMark x1="27742" y1="40862" x2="27742" y2="40862"/>
                          <a14:foregroundMark x1="31613" y1="44764" x2="31613" y2="44764"/>
                          <a14:foregroundMark x1="31613" y1="44764" x2="31613" y2="44764"/>
                          <a14:foregroundMark x1="32903" y1="44148" x2="25484" y2="44148"/>
                          <a14:foregroundMark x1="82903" y1="32854" x2="41935" y2="28337"/>
                          <a14:foregroundMark x1="19355" y1="29158" x2="8710" y2="37577"/>
                          <a14:foregroundMark x1="22258" y1="49076" x2="22258" y2="49076"/>
                          <a14:foregroundMark x1="28065" y1="49281" x2="28065" y2="49281"/>
                          <a14:foregroundMark x1="25161" y1="49487" x2="25161" y2="49487"/>
                          <a14:foregroundMark x1="88387" y1="31417" x2="88387" y2="31417"/>
                          <a14:foregroundMark x1="91290" y1="29158" x2="91290" y2="29158"/>
                          <a14:foregroundMark x1="91613" y1="27310" x2="91613" y2="27310"/>
                          <a14:foregroundMark x1="59032" y1="73306" x2="59032" y2="73306"/>
                          <a14:foregroundMark x1="59355" y1="68378" x2="59355" y2="68378"/>
                          <a14:foregroundMark x1="59032" y1="63860" x2="59032" y2="63860"/>
                          <a14:foregroundMark x1="59355" y1="56879" x2="59355" y2="56879"/>
                          <a14:foregroundMark x1="59355" y1="62012" x2="59355" y2="62012"/>
                          <a14:foregroundMark x1="59677" y1="58932" x2="59677" y2="58932"/>
                          <a14:foregroundMark x1="59355" y1="60575" x2="59355" y2="60575"/>
                        </a14:backgroundRemoval>
                      </a14:imgEffect>
                    </a14:imgLayer>
                  </a14:imgProps>
                </a:ext>
              </a:extLst>
            </a:blip>
            <a:srcRect t="27947"/>
            <a:stretch/>
          </p:blipFill>
          <p:spPr bwMode="auto">
            <a:xfrm rot="16200000">
              <a:off x="312276" y="2674475"/>
              <a:ext cx="2423447" cy="2743200"/>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884478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Revised device schematic 02/13/12</a:t>
            </a:r>
            <a:endParaRPr lang="en-US" sz="1200" b="1" dirty="0" smtClean="0"/>
          </a:p>
        </p:txBody>
      </p:sp>
      <p:sp>
        <p:nvSpPr>
          <p:cNvPr id="47" name="TextBox 124"/>
          <p:cNvSpPr txBox="1">
            <a:spLocks noChangeArrowheads="1"/>
          </p:cNvSpPr>
          <p:nvPr/>
        </p:nvSpPr>
        <p:spPr bwMode="auto">
          <a:xfrm>
            <a:off x="927826" y="8412995"/>
            <a:ext cx="1270000" cy="584775"/>
          </a:xfrm>
          <a:prstGeom prst="rect">
            <a:avLst/>
          </a:prstGeom>
          <a:noFill/>
          <a:ln>
            <a:noFill/>
          </a:ln>
          <a:extLst>
            <a:ext uri="{909E8E84-426E-40DD-AFC4-6F175D3DCCD1}">
              <a14:hiddenFill xmlns:a14="http://schemas.microsoft.com/office/drawing/2010/main">
                <a:solidFill>
                  <a:schemeClr val="bg1">
                    <a:alpha val="70195"/>
                  </a:schemeClr>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dirty="0" smtClean="0"/>
              <a:t>Mechanical Valve</a:t>
            </a:r>
            <a:endParaRPr lang="en-US" sz="1600" dirty="0"/>
          </a:p>
        </p:txBody>
      </p:sp>
      <p:sp>
        <p:nvSpPr>
          <p:cNvPr id="122" name="TextBox 124"/>
          <p:cNvSpPr txBox="1">
            <a:spLocks noChangeArrowheads="1"/>
          </p:cNvSpPr>
          <p:nvPr/>
        </p:nvSpPr>
        <p:spPr bwMode="auto">
          <a:xfrm>
            <a:off x="609600" y="8082086"/>
            <a:ext cx="1066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600" dirty="0" smtClean="0"/>
              <a:t>Solenoid Pressure Release</a:t>
            </a:r>
            <a:endParaRPr lang="en-US" sz="1600" dirty="0"/>
          </a:p>
        </p:txBody>
      </p:sp>
      <p:grpSp>
        <p:nvGrpSpPr>
          <p:cNvPr id="2" name="Group 1"/>
          <p:cNvGrpSpPr/>
          <p:nvPr/>
        </p:nvGrpSpPr>
        <p:grpSpPr>
          <a:xfrm>
            <a:off x="2743200" y="1684139"/>
            <a:ext cx="4267200" cy="3489722"/>
            <a:chOff x="2743200" y="1684139"/>
            <a:chExt cx="4267200" cy="3489722"/>
          </a:xfrm>
        </p:grpSpPr>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1684139"/>
              <a:ext cx="4267200" cy="3489722"/>
            </a:xfrm>
            <a:prstGeom prst="rect">
              <a:avLst/>
            </a:prstGeom>
            <a:noFill/>
            <a:ln w="3175">
              <a:solidFill>
                <a:srgbClr xmlns:mc="http://schemas.openxmlformats.org/markup-compatibility/2006" xmlns:a14="http://schemas.microsoft.com/office/drawing/2010/main" val="000000" mc:Ignorable="a14" a14:legacySpreadsheetColorIndex="64"/>
              </a:solidFill>
              <a:miter lim="800000"/>
              <a:headEnd/>
              <a:tailEnd/>
            </a:ln>
            <a:effectLst/>
            <a:extLst>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Line 4"/>
            <p:cNvSpPr>
              <a:spLocks noChangeShapeType="1"/>
            </p:cNvSpPr>
            <p:nvPr/>
          </p:nvSpPr>
          <p:spPr bwMode="auto">
            <a:xfrm>
              <a:off x="5693875" y="3167655"/>
              <a:ext cx="55828" cy="61493"/>
            </a:xfrm>
            <a:prstGeom prst="line">
              <a:avLst/>
            </a:prstGeom>
            <a:noFill/>
            <a:ln w="3175">
              <a:solidFill>
                <a:srgbClr xmlns:mc="http://schemas.openxmlformats.org/markup-compatibility/2006" xmlns:a14="http://schemas.microsoft.com/office/drawing/2010/main" val="000000" mc:Ignorable="a14" a14:legacySpreadsheetColorIndex="64"/>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5"/>
            <p:cNvSpPr>
              <a:spLocks noChangeShapeType="1"/>
            </p:cNvSpPr>
            <p:nvPr/>
          </p:nvSpPr>
          <p:spPr bwMode="auto">
            <a:xfrm flipV="1">
              <a:off x="5693875" y="3167655"/>
              <a:ext cx="63803" cy="61493"/>
            </a:xfrm>
            <a:prstGeom prst="line">
              <a:avLst/>
            </a:prstGeom>
            <a:noFill/>
            <a:ln w="3175">
              <a:solidFill>
                <a:srgbClr xmlns:mc="http://schemas.openxmlformats.org/markup-compatibility/2006" xmlns:a14="http://schemas.microsoft.com/office/drawing/2010/main" val="000000" mc:Ignorable="a14" a14:legacySpreadsheetColorIndex="64"/>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3639538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Revised device schematic 02/14/12</a:t>
            </a:r>
            <a:endParaRPr lang="en-US" sz="1200" b="1" dirty="0" smtClean="0"/>
          </a:p>
        </p:txBody>
      </p:sp>
      <p:grpSp>
        <p:nvGrpSpPr>
          <p:cNvPr id="168" name="Group 167"/>
          <p:cNvGrpSpPr/>
          <p:nvPr/>
        </p:nvGrpSpPr>
        <p:grpSpPr>
          <a:xfrm>
            <a:off x="428623" y="990600"/>
            <a:ext cx="8486777" cy="5606969"/>
            <a:chOff x="428623" y="990600"/>
            <a:chExt cx="8486777" cy="5606969"/>
          </a:xfrm>
        </p:grpSpPr>
        <p:cxnSp>
          <p:nvCxnSpPr>
            <p:cNvPr id="128" name="AutoShape 11"/>
            <p:cNvCxnSpPr>
              <a:cxnSpLocks noChangeShapeType="1"/>
              <a:stCxn id="35" idx="4"/>
              <a:endCxn id="27" idx="2"/>
            </p:cNvCxnSpPr>
            <p:nvPr/>
          </p:nvCxnSpPr>
          <p:spPr bwMode="auto">
            <a:xfrm rot="5400000">
              <a:off x="1180963" y="2376648"/>
              <a:ext cx="1271425" cy="1252101"/>
            </a:xfrm>
            <a:prstGeom prst="bentConnector3">
              <a:avLst>
                <a:gd name="adj1" fmla="val 21089"/>
              </a:avLst>
            </a:prstGeom>
            <a:noFill/>
            <a:ln w="254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 name="AutoShape 11"/>
            <p:cNvCxnSpPr>
              <a:cxnSpLocks noChangeShapeType="1"/>
              <a:stCxn id="27" idx="3"/>
            </p:cNvCxnSpPr>
            <p:nvPr/>
          </p:nvCxnSpPr>
          <p:spPr bwMode="auto">
            <a:xfrm>
              <a:off x="1609724" y="3232011"/>
              <a:ext cx="833000" cy="1306981"/>
            </a:xfrm>
            <a:prstGeom prst="bentConnector2">
              <a:avLst/>
            </a:prstGeom>
            <a:noFill/>
            <a:ln w="254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AutoShape 48"/>
            <p:cNvCxnSpPr>
              <a:cxnSpLocks noChangeShapeType="1"/>
            </p:cNvCxnSpPr>
            <p:nvPr/>
          </p:nvCxnSpPr>
          <p:spPr bwMode="auto">
            <a:xfrm rot="16200000" flipV="1">
              <a:off x="1387218" y="3143192"/>
              <a:ext cx="2424113" cy="128708"/>
            </a:xfrm>
            <a:prstGeom prst="bentConnector3">
              <a:avLst>
                <a:gd name="adj1" fmla="val 1277"/>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AutoShape 48"/>
            <p:cNvCxnSpPr>
              <a:cxnSpLocks noChangeShapeType="1"/>
              <a:endCxn id="63" idx="3"/>
            </p:cNvCxnSpPr>
            <p:nvPr/>
          </p:nvCxnSpPr>
          <p:spPr bwMode="auto">
            <a:xfrm rot="5400000">
              <a:off x="3636733" y="4870607"/>
              <a:ext cx="825469" cy="158650"/>
            </a:xfrm>
            <a:prstGeom prst="bentConnector2">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AutoShape 48"/>
            <p:cNvCxnSpPr>
              <a:cxnSpLocks noChangeShapeType="1"/>
            </p:cNvCxnSpPr>
            <p:nvPr/>
          </p:nvCxnSpPr>
          <p:spPr bwMode="auto">
            <a:xfrm>
              <a:off x="2570975" y="4724400"/>
              <a:ext cx="1208490" cy="12700"/>
            </a:xfrm>
            <a:prstGeom prst="straightConnector1">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 name="AutoShape 48"/>
            <p:cNvCxnSpPr>
              <a:cxnSpLocks noChangeShapeType="1"/>
            </p:cNvCxnSpPr>
            <p:nvPr/>
          </p:nvCxnSpPr>
          <p:spPr bwMode="auto">
            <a:xfrm flipV="1">
              <a:off x="990600" y="4724400"/>
              <a:ext cx="1111249" cy="182130"/>
            </a:xfrm>
            <a:prstGeom prst="bentConnector3">
              <a:avLst>
                <a:gd name="adj1" fmla="val 50000"/>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1"/>
            <p:cNvCxnSpPr>
              <a:cxnSpLocks noChangeShapeType="1"/>
              <a:endCxn id="63" idx="1"/>
            </p:cNvCxnSpPr>
            <p:nvPr/>
          </p:nvCxnSpPr>
          <p:spPr bwMode="auto">
            <a:xfrm>
              <a:off x="609600" y="4998710"/>
              <a:ext cx="3000675" cy="363957"/>
            </a:xfrm>
            <a:prstGeom prst="bentConnector3">
              <a:avLst>
                <a:gd name="adj1" fmla="val 30531"/>
              </a:avLst>
            </a:prstGeom>
            <a:noFill/>
            <a:ln w="254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AutoShape 48"/>
            <p:cNvCxnSpPr>
              <a:cxnSpLocks noChangeShapeType="1"/>
              <a:endCxn id="16" idx="1"/>
            </p:cNvCxnSpPr>
            <p:nvPr/>
          </p:nvCxnSpPr>
          <p:spPr bwMode="auto">
            <a:xfrm rot="5400000" flipH="1" flipV="1">
              <a:off x="3739965" y="3587566"/>
              <a:ext cx="1176337" cy="1097333"/>
            </a:xfrm>
            <a:prstGeom prst="bentConnector2">
              <a:avLst/>
            </a:prstGeom>
            <a:noFill/>
            <a:ln w="28575">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AutoShape 44"/>
            <p:cNvCxnSpPr>
              <a:cxnSpLocks noChangeShapeType="1"/>
              <a:stCxn id="16" idx="3"/>
            </p:cNvCxnSpPr>
            <p:nvPr/>
          </p:nvCxnSpPr>
          <p:spPr bwMode="auto">
            <a:xfrm flipV="1">
              <a:off x="6096000" y="2925119"/>
              <a:ext cx="1676400" cy="622944"/>
            </a:xfrm>
            <a:prstGeom prst="bentConnector3">
              <a:avLst>
                <a:gd name="adj1" fmla="val 50000"/>
              </a:avLst>
            </a:prstGeom>
            <a:noFill/>
            <a:ln w="28575">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AutoShape 44"/>
            <p:cNvCxnSpPr>
              <a:cxnSpLocks noChangeShapeType="1"/>
            </p:cNvCxnSpPr>
            <p:nvPr/>
          </p:nvCxnSpPr>
          <p:spPr bwMode="auto">
            <a:xfrm flipV="1">
              <a:off x="5943600" y="3077519"/>
              <a:ext cx="1981200" cy="580081"/>
            </a:xfrm>
            <a:prstGeom prst="bentConnector3">
              <a:avLst>
                <a:gd name="adj1" fmla="val 56410"/>
              </a:avLst>
            </a:prstGeom>
            <a:noFill/>
            <a:ln w="28575">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AutoShape 62"/>
            <p:cNvCxnSpPr>
              <a:cxnSpLocks noChangeShapeType="1"/>
            </p:cNvCxnSpPr>
            <p:nvPr/>
          </p:nvCxnSpPr>
          <p:spPr bwMode="auto">
            <a:xfrm flipV="1">
              <a:off x="2101849" y="1450975"/>
              <a:ext cx="376475" cy="641350"/>
            </a:xfrm>
            <a:prstGeom prst="straightConnector1">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AutoShape 48"/>
            <p:cNvCxnSpPr>
              <a:cxnSpLocks noChangeShapeType="1"/>
            </p:cNvCxnSpPr>
            <p:nvPr/>
          </p:nvCxnSpPr>
          <p:spPr bwMode="auto">
            <a:xfrm flipV="1">
              <a:off x="3894275" y="3657600"/>
              <a:ext cx="1061900" cy="881392"/>
            </a:xfrm>
            <a:prstGeom prst="bentConnector3">
              <a:avLst>
                <a:gd name="adj1" fmla="val -231"/>
              </a:avLst>
            </a:prstGeom>
            <a:noFill/>
            <a:ln w="2857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Rectangle 3"/>
            <p:cNvSpPr>
              <a:spLocks noChangeArrowheads="1"/>
            </p:cNvSpPr>
            <p:nvPr/>
          </p:nvSpPr>
          <p:spPr bwMode="auto">
            <a:xfrm>
              <a:off x="428623" y="4737100"/>
              <a:ext cx="762001" cy="523220"/>
            </a:xfrm>
            <a:prstGeom prst="rect">
              <a:avLst/>
            </a:prstGeom>
            <a:solidFill>
              <a:schemeClr val="accent6">
                <a:lumMod val="60000"/>
                <a:lumOff val="40000"/>
              </a:schemeClr>
            </a:solidFill>
            <a:ln w="25400" algn="ctr">
              <a:solidFill>
                <a:srgbClr val="385D8A"/>
              </a:solidFill>
              <a:miter lim="800000"/>
              <a:headEnd/>
              <a:tailEnd/>
            </a:ln>
            <a:effectLst/>
            <a:extLst/>
          </p:spPr>
          <p:txBody>
            <a:bodyPr wrap="square" anchor="ctr">
              <a:spAutoFit/>
            </a:bodyPr>
            <a:lstStyle/>
            <a:p>
              <a:pPr algn="ctr"/>
              <a:r>
                <a:rPr lang="en-US" sz="1400" dirty="0" smtClean="0">
                  <a:latin typeface="Arial" pitchFamily="34" charset="0"/>
                  <a:cs typeface="Arial" pitchFamily="34" charset="0"/>
                </a:rPr>
                <a:t>Power </a:t>
              </a:r>
              <a:r>
                <a:rPr lang="en-US" sz="1400" dirty="0">
                  <a:latin typeface="Arial" pitchFamily="34" charset="0"/>
                  <a:cs typeface="Arial" pitchFamily="34" charset="0"/>
                </a:rPr>
                <a:t>Supply</a:t>
              </a:r>
            </a:p>
          </p:txBody>
        </p:sp>
        <p:sp>
          <p:nvSpPr>
            <p:cNvPr id="16" name="Rectangle 17"/>
            <p:cNvSpPr>
              <a:spLocks noChangeArrowheads="1"/>
            </p:cNvSpPr>
            <p:nvPr/>
          </p:nvSpPr>
          <p:spPr bwMode="auto">
            <a:xfrm>
              <a:off x="4876800" y="3276600"/>
              <a:ext cx="1219200" cy="542925"/>
            </a:xfrm>
            <a:prstGeom prst="rect">
              <a:avLst/>
            </a:prstGeom>
            <a:solidFill>
              <a:schemeClr val="accent1"/>
            </a:solidFill>
            <a:ln w="25400" algn="ctr">
              <a:solidFill>
                <a:srgbClr val="385D8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sz="1400" dirty="0">
                  <a:latin typeface="Arial" pitchFamily="34" charset="0"/>
                  <a:cs typeface="Arial" pitchFamily="34" charset="0"/>
                </a:rPr>
                <a:t>Fiber Optic controller</a:t>
              </a:r>
            </a:p>
          </p:txBody>
        </p:sp>
        <p:sp>
          <p:nvSpPr>
            <p:cNvPr id="19" name="Rectangle 19"/>
            <p:cNvSpPr>
              <a:spLocks noChangeArrowheads="1"/>
            </p:cNvSpPr>
            <p:nvPr/>
          </p:nvSpPr>
          <p:spPr bwMode="auto">
            <a:xfrm>
              <a:off x="3593485" y="4167866"/>
              <a:ext cx="675945" cy="738664"/>
            </a:xfrm>
            <a:prstGeom prst="rect">
              <a:avLst/>
            </a:prstGeom>
            <a:solidFill>
              <a:schemeClr val="accent1"/>
            </a:solidFill>
            <a:ln w="25400" algn="ctr">
              <a:solidFill>
                <a:srgbClr val="385D8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en-US" sz="1400" dirty="0" smtClean="0">
                  <a:latin typeface="Arial" pitchFamily="34" charset="0"/>
                  <a:cs typeface="Arial" pitchFamily="34" charset="0"/>
                </a:rPr>
                <a:t>Solid </a:t>
              </a:r>
              <a:r>
                <a:rPr lang="en-US" sz="1400" dirty="0">
                  <a:latin typeface="Arial" pitchFamily="34" charset="0"/>
                  <a:cs typeface="Arial" pitchFamily="34" charset="0"/>
                </a:rPr>
                <a:t>State Relay</a:t>
              </a:r>
            </a:p>
          </p:txBody>
        </p:sp>
        <p:grpSp>
          <p:nvGrpSpPr>
            <p:cNvPr id="21" name="Group 70"/>
            <p:cNvGrpSpPr>
              <a:grpSpLocks/>
            </p:cNvGrpSpPr>
            <p:nvPr/>
          </p:nvGrpSpPr>
          <p:grpSpPr bwMode="auto">
            <a:xfrm>
              <a:off x="7315200" y="2286001"/>
              <a:ext cx="1600200" cy="1881188"/>
              <a:chOff x="4608" y="1440"/>
              <a:chExt cx="1008" cy="1185"/>
            </a:xfrm>
          </p:grpSpPr>
          <p:grpSp>
            <p:nvGrpSpPr>
              <p:cNvPr id="22" name="Group 33"/>
              <p:cNvGrpSpPr>
                <a:grpSpLocks noChangeAspect="1"/>
              </p:cNvGrpSpPr>
              <p:nvPr/>
            </p:nvGrpSpPr>
            <p:grpSpPr bwMode="auto">
              <a:xfrm>
                <a:off x="4800" y="1440"/>
                <a:ext cx="661" cy="769"/>
                <a:chOff x="4080" y="672"/>
                <a:chExt cx="864" cy="1020"/>
              </a:xfrm>
            </p:grpSpPr>
            <p:pic>
              <p:nvPicPr>
                <p:cNvPr id="24" name="Picture 34"/>
                <p:cNvPicPr>
                  <a:picLocks noChangeAspect="1" noChangeArrowheads="1"/>
                </p:cNvPicPr>
                <p:nvPr/>
              </p:nvPicPr>
              <p:blipFill>
                <a:blip r:embed="rId2">
                  <a:extLst>
                    <a:ext uri="{28A0092B-C50C-407E-A947-70E740481C1C}">
                      <a14:useLocalDpi xmlns:a14="http://schemas.microsoft.com/office/drawing/2010/main" val="0"/>
                    </a:ext>
                  </a:extLst>
                </a:blip>
                <a:srcRect l="6226" t="39098" r="37743"/>
                <a:stretch>
                  <a:fillRect/>
                </a:stretch>
              </p:blipFill>
              <p:spPr bwMode="auto">
                <a:xfrm>
                  <a:off x="4080" y="720"/>
                  <a:ext cx="864" cy="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AutoShape 35"/>
                <p:cNvSpPr>
                  <a:spLocks noChangeAspect="1" noChangeArrowheads="1"/>
                </p:cNvSpPr>
                <p:nvPr/>
              </p:nvSpPr>
              <p:spPr bwMode="auto">
                <a:xfrm rot="10800000">
                  <a:off x="4512" y="672"/>
                  <a:ext cx="432" cy="360"/>
                </a:xfrm>
                <a:prstGeom prst="rtTriangle">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400">
                    <a:latin typeface="Arial" pitchFamily="34" charset="0"/>
                    <a:cs typeface="Arial" pitchFamily="34" charset="0"/>
                  </a:endParaRPr>
                </a:p>
              </p:txBody>
            </p:sp>
          </p:grpSp>
          <p:sp>
            <p:nvSpPr>
              <p:cNvPr id="23" name="TextBox 124"/>
              <p:cNvSpPr txBox="1">
                <a:spLocks noChangeArrowheads="1"/>
              </p:cNvSpPr>
              <p:nvPr/>
            </p:nvSpPr>
            <p:spPr bwMode="auto">
              <a:xfrm>
                <a:off x="4608" y="2160"/>
                <a:ext cx="1008"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smtClean="0">
                    <a:latin typeface="Arial" pitchFamily="34" charset="0"/>
                    <a:cs typeface="Arial" pitchFamily="34" charset="0"/>
                  </a:rPr>
                  <a:t>Test subject’s E-Stop button, </a:t>
                </a:r>
                <a:br>
                  <a:rPr lang="en-US" sz="1400" dirty="0" smtClean="0">
                    <a:latin typeface="Arial" pitchFamily="34" charset="0"/>
                    <a:cs typeface="Arial" pitchFamily="34" charset="0"/>
                  </a:rPr>
                </a:br>
                <a:r>
                  <a:rPr lang="en-US" sz="1400" dirty="0" smtClean="0">
                    <a:latin typeface="Arial" pitchFamily="34" charset="0"/>
                    <a:cs typeface="Arial" pitchFamily="34" charset="0"/>
                  </a:rPr>
                  <a:t>fiber-optic </a:t>
                </a:r>
                <a:endParaRPr lang="en-US" sz="1400" dirty="0">
                  <a:latin typeface="Arial" pitchFamily="34" charset="0"/>
                  <a:cs typeface="Arial" pitchFamily="34" charset="0"/>
                </a:endParaRPr>
              </a:p>
            </p:txBody>
          </p:sp>
        </p:grpSp>
        <p:grpSp>
          <p:nvGrpSpPr>
            <p:cNvPr id="26" name="Group 43"/>
            <p:cNvGrpSpPr>
              <a:grpSpLocks/>
            </p:cNvGrpSpPr>
            <p:nvPr/>
          </p:nvGrpSpPr>
          <p:grpSpPr bwMode="auto">
            <a:xfrm>
              <a:off x="466724" y="2825611"/>
              <a:ext cx="1447800" cy="1335088"/>
              <a:chOff x="144" y="858"/>
              <a:chExt cx="912" cy="841"/>
            </a:xfrm>
          </p:grpSpPr>
          <p:pic>
            <p:nvPicPr>
              <p:cNvPr id="27" name="Picture 3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715" t="17827" r="13142" b="13092"/>
              <a:stretch>
                <a:fillRect/>
              </a:stretch>
            </p:blipFill>
            <p:spPr bwMode="auto">
              <a:xfrm>
                <a:off x="336" y="858"/>
                <a:ext cx="528" cy="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ctangle 39"/>
              <p:cNvSpPr>
                <a:spLocks noChangeArrowheads="1"/>
              </p:cNvSpPr>
              <p:nvPr/>
            </p:nvSpPr>
            <p:spPr bwMode="auto">
              <a:xfrm>
                <a:off x="144" y="1369"/>
                <a:ext cx="91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385D8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sz="1400" dirty="0" smtClean="0">
                    <a:latin typeface="Arial" pitchFamily="34" charset="0"/>
                    <a:cs typeface="Arial" pitchFamily="34" charset="0"/>
                  </a:rPr>
                  <a:t>Test operator’s </a:t>
                </a:r>
              </a:p>
              <a:p>
                <a:r>
                  <a:rPr lang="en-US" sz="1400" dirty="0" smtClean="0">
                    <a:latin typeface="Arial" pitchFamily="34" charset="0"/>
                    <a:cs typeface="Arial" pitchFamily="34" charset="0"/>
                  </a:rPr>
                  <a:t>E-Stop button</a:t>
                </a:r>
                <a:endParaRPr lang="en-US" sz="1400" dirty="0">
                  <a:latin typeface="Arial" pitchFamily="34" charset="0"/>
                  <a:cs typeface="Arial" pitchFamily="34" charset="0"/>
                </a:endParaRPr>
              </a:p>
            </p:txBody>
          </p:sp>
        </p:grpSp>
        <p:grpSp>
          <p:nvGrpSpPr>
            <p:cNvPr id="32" name="Group 60"/>
            <p:cNvGrpSpPr>
              <a:grpSpLocks/>
            </p:cNvGrpSpPr>
            <p:nvPr/>
          </p:nvGrpSpPr>
          <p:grpSpPr bwMode="auto">
            <a:xfrm>
              <a:off x="1819274" y="1984399"/>
              <a:ext cx="1022350" cy="446087"/>
              <a:chOff x="2832" y="758"/>
              <a:chExt cx="1120" cy="281"/>
            </a:xfrm>
          </p:grpSpPr>
          <p:sp>
            <p:nvSpPr>
              <p:cNvPr id="33" name="Rectangle 32"/>
              <p:cNvSpPr/>
              <p:nvPr/>
            </p:nvSpPr>
            <p:spPr>
              <a:xfrm>
                <a:off x="2880" y="768"/>
                <a:ext cx="1056" cy="27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1400" dirty="0">
                  <a:solidFill>
                    <a:schemeClr val="tx1"/>
                  </a:solidFill>
                  <a:latin typeface="Arial" pitchFamily="34" charset="0"/>
                  <a:cs typeface="Arial" pitchFamily="34" charset="0"/>
                </a:endParaRPr>
              </a:p>
            </p:txBody>
          </p:sp>
          <p:sp>
            <p:nvSpPr>
              <p:cNvPr id="34" name="TextBox 9"/>
              <p:cNvSpPr txBox="1">
                <a:spLocks noChangeArrowheads="1"/>
              </p:cNvSpPr>
              <p:nvPr/>
            </p:nvSpPr>
            <p:spPr bwMode="auto">
              <a:xfrm>
                <a:off x="2832" y="758"/>
                <a:ext cx="112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r>
                  <a:rPr lang="en-US" sz="1400" dirty="0" smtClean="0">
                    <a:latin typeface="Arial" pitchFamily="34" charset="0"/>
                    <a:cs typeface="Arial" pitchFamily="34" charset="0"/>
                  </a:rPr>
                  <a:t>DAQ</a:t>
                </a:r>
                <a:endParaRPr lang="en-US" sz="1400" dirty="0">
                  <a:latin typeface="Arial" pitchFamily="34" charset="0"/>
                  <a:cs typeface="Arial" pitchFamily="34" charset="0"/>
                </a:endParaRPr>
              </a:p>
            </p:txBody>
          </p:sp>
          <p:sp>
            <p:nvSpPr>
              <p:cNvPr id="35" name="Oval 34"/>
              <p:cNvSpPr/>
              <p:nvPr/>
            </p:nvSpPr>
            <p:spPr>
              <a:xfrm>
                <a:off x="3476" y="932"/>
                <a:ext cx="78" cy="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1400">
                  <a:latin typeface="Arial" pitchFamily="34" charset="0"/>
                  <a:cs typeface="Arial" pitchFamily="34" charset="0"/>
                </a:endParaRPr>
              </a:p>
            </p:txBody>
          </p:sp>
          <p:sp>
            <p:nvSpPr>
              <p:cNvPr id="36" name="Oval 35"/>
              <p:cNvSpPr/>
              <p:nvPr/>
            </p:nvSpPr>
            <p:spPr>
              <a:xfrm>
                <a:off x="3616" y="932"/>
                <a:ext cx="79" cy="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1400">
                  <a:latin typeface="Arial" pitchFamily="34" charset="0"/>
                  <a:cs typeface="Arial" pitchFamily="34" charset="0"/>
                </a:endParaRPr>
              </a:p>
            </p:txBody>
          </p:sp>
          <p:sp>
            <p:nvSpPr>
              <p:cNvPr id="37" name="Oval 36"/>
              <p:cNvSpPr/>
              <p:nvPr/>
            </p:nvSpPr>
            <p:spPr>
              <a:xfrm>
                <a:off x="3757" y="933"/>
                <a:ext cx="78" cy="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US" sz="1400">
                  <a:latin typeface="Arial" pitchFamily="34" charset="0"/>
                  <a:cs typeface="Arial" pitchFamily="34" charset="0"/>
                </a:endParaRPr>
              </a:p>
            </p:txBody>
          </p:sp>
        </p:grpSp>
        <p:grpSp>
          <p:nvGrpSpPr>
            <p:cNvPr id="39" name="Group 56"/>
            <p:cNvGrpSpPr>
              <a:grpSpLocks/>
            </p:cNvGrpSpPr>
            <p:nvPr/>
          </p:nvGrpSpPr>
          <p:grpSpPr bwMode="auto">
            <a:xfrm>
              <a:off x="2101849" y="990600"/>
              <a:ext cx="1371600" cy="762000"/>
              <a:chOff x="576" y="384"/>
              <a:chExt cx="1056" cy="576"/>
            </a:xfrm>
          </p:grpSpPr>
          <p:sp>
            <p:nvSpPr>
              <p:cNvPr id="40" name="Cube 39"/>
              <p:cNvSpPr/>
              <p:nvPr/>
            </p:nvSpPr>
            <p:spPr>
              <a:xfrm>
                <a:off x="576" y="384"/>
                <a:ext cx="1056" cy="576"/>
              </a:xfrm>
              <a:prstGeom prst="cube">
                <a:avLst/>
              </a:prstGeom>
            </p:spPr>
            <p:style>
              <a:lnRef idx="1">
                <a:schemeClr val="dk1"/>
              </a:lnRef>
              <a:fillRef idx="2">
                <a:schemeClr val="dk1"/>
              </a:fillRef>
              <a:effectRef idx="1">
                <a:schemeClr val="dk1"/>
              </a:effectRef>
              <a:fontRef idx="minor">
                <a:schemeClr val="dk1"/>
              </a:fontRef>
            </p:style>
            <p:txBody>
              <a:bodyPr anchor="ctr"/>
              <a:lstStyle/>
              <a:p>
                <a:pPr fontAlgn="auto">
                  <a:spcBef>
                    <a:spcPts val="0"/>
                  </a:spcBef>
                  <a:spcAft>
                    <a:spcPts val="0"/>
                  </a:spcAft>
                  <a:defRPr/>
                </a:pPr>
                <a:endParaRPr lang="en-US" sz="1400">
                  <a:latin typeface="Arial" pitchFamily="34" charset="0"/>
                  <a:cs typeface="Arial" pitchFamily="34" charset="0"/>
                </a:endParaRPr>
              </a:p>
            </p:txBody>
          </p:sp>
          <p:sp>
            <p:nvSpPr>
              <p:cNvPr id="41" name="TextBox 170"/>
              <p:cNvSpPr txBox="1">
                <a:spLocks noChangeArrowheads="1"/>
              </p:cNvSpPr>
              <p:nvPr/>
            </p:nvSpPr>
            <p:spPr bwMode="auto">
              <a:xfrm>
                <a:off x="643" y="536"/>
                <a:ext cx="845"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algn="l" eaLnBrk="1" hangingPunct="1"/>
                <a:r>
                  <a:rPr lang="en-US" sz="1400" dirty="0">
                    <a:latin typeface="Arial" pitchFamily="34" charset="0"/>
                    <a:cs typeface="Arial" pitchFamily="34" charset="0"/>
                  </a:rPr>
                  <a:t>Laptop w/ LabVIEW</a:t>
                </a:r>
              </a:p>
            </p:txBody>
          </p:sp>
        </p:grpSp>
        <p:sp>
          <p:nvSpPr>
            <p:cNvPr id="45" name="TextBox 124"/>
            <p:cNvSpPr txBox="1">
              <a:spLocks noChangeArrowheads="1"/>
            </p:cNvSpPr>
            <p:nvPr/>
          </p:nvSpPr>
          <p:spPr bwMode="auto">
            <a:xfrm>
              <a:off x="4154487" y="5590151"/>
              <a:ext cx="20177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smtClean="0">
                  <a:latin typeface="Arial" pitchFamily="34" charset="0"/>
                  <a:cs typeface="Arial" pitchFamily="34" charset="0"/>
                </a:rPr>
                <a:t>Solenoid valve: </a:t>
              </a:r>
            </a:p>
            <a:p>
              <a:pPr eaLnBrk="1" hangingPunct="1"/>
              <a:r>
                <a:rPr lang="en-US" sz="1400" dirty="0" smtClean="0">
                  <a:latin typeface="Arial" pitchFamily="34" charset="0"/>
                  <a:cs typeface="Arial" pitchFamily="34" charset="0"/>
                </a:rPr>
                <a:t>Open unless energized</a:t>
              </a:r>
              <a:endParaRPr lang="en-US" sz="1400" dirty="0">
                <a:latin typeface="Arial" pitchFamily="34" charset="0"/>
                <a:cs typeface="Arial" pitchFamily="34" charset="0"/>
              </a:endParaRPr>
            </a:p>
          </p:txBody>
        </p:sp>
        <p:cxnSp>
          <p:nvCxnSpPr>
            <p:cNvPr id="50" name="AutoShape 72"/>
            <p:cNvCxnSpPr>
              <a:cxnSpLocks noChangeShapeType="1"/>
              <a:stCxn id="70" idx="0"/>
              <a:endCxn id="37" idx="6"/>
            </p:cNvCxnSpPr>
            <p:nvPr/>
          </p:nvCxnSpPr>
          <p:spPr bwMode="auto">
            <a:xfrm flipH="1" flipV="1">
              <a:off x="2734825" y="2315392"/>
              <a:ext cx="1276560" cy="14979"/>
            </a:xfrm>
            <a:prstGeom prst="straightConnector1">
              <a:avLst/>
            </a:prstGeom>
            <a:noFill/>
            <a:ln w="28575">
              <a:solidFill>
                <a:srgbClr val="00FF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55" name="Group 54"/>
            <p:cNvGrpSpPr>
              <a:grpSpLocks noChangeAspect="1"/>
            </p:cNvGrpSpPr>
            <p:nvPr/>
          </p:nvGrpSpPr>
          <p:grpSpPr>
            <a:xfrm>
              <a:off x="3529641" y="5190320"/>
              <a:ext cx="517717" cy="1407249"/>
              <a:chOff x="3142814" y="1133606"/>
              <a:chExt cx="306031" cy="831851"/>
            </a:xfrm>
          </p:grpSpPr>
          <p:sp>
            <p:nvSpPr>
              <p:cNvPr id="56" name="Rectangle 55"/>
              <p:cNvSpPr/>
              <p:nvPr/>
            </p:nvSpPr>
            <p:spPr>
              <a:xfrm>
                <a:off x="3145632" y="1341103"/>
                <a:ext cx="302416" cy="3948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itchFamily="34" charset="0"/>
                  <a:cs typeface="Arial" pitchFamily="34" charset="0"/>
                </a:endParaRPr>
              </a:p>
            </p:txBody>
          </p:sp>
          <p:sp>
            <p:nvSpPr>
              <p:cNvPr id="57" name="Rectangle 56"/>
              <p:cNvSpPr/>
              <p:nvPr/>
            </p:nvSpPr>
            <p:spPr>
              <a:xfrm>
                <a:off x="3145633" y="1735935"/>
                <a:ext cx="303212" cy="2295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itchFamily="34" charset="0"/>
                  <a:cs typeface="Arial" pitchFamily="34" charset="0"/>
                </a:endParaRPr>
              </a:p>
            </p:txBody>
          </p:sp>
          <p:cxnSp>
            <p:nvCxnSpPr>
              <p:cNvPr id="58" name="Straight Connector 57"/>
              <p:cNvCxnSpPr>
                <a:stCxn id="56" idx="1"/>
              </p:cNvCxnSpPr>
              <p:nvPr/>
            </p:nvCxnSpPr>
            <p:spPr>
              <a:xfrm>
                <a:off x="3145632" y="1538519"/>
                <a:ext cx="89693" cy="5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3237707" y="1497649"/>
                <a:ext cx="0" cy="807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358355" y="1541507"/>
                <a:ext cx="89693" cy="5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358355" y="1498540"/>
                <a:ext cx="0" cy="807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3142814" y="1892319"/>
                <a:ext cx="30321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3190478" y="1133606"/>
                <a:ext cx="212723" cy="2037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Arial" pitchFamily="34" charset="0"/>
                  <a:cs typeface="Arial" pitchFamily="34" charset="0"/>
                </a:endParaRPr>
              </a:p>
            </p:txBody>
          </p:sp>
          <p:cxnSp>
            <p:nvCxnSpPr>
              <p:cNvPr id="64" name="Straight Connector 63"/>
              <p:cNvCxnSpPr/>
              <p:nvPr/>
            </p:nvCxnSpPr>
            <p:spPr>
              <a:xfrm>
                <a:off x="3180554" y="1133606"/>
                <a:ext cx="219871" cy="1935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3921919" y="2503488"/>
              <a:ext cx="308823" cy="307998"/>
              <a:chOff x="2684873" y="1828800"/>
              <a:chExt cx="389703" cy="381000"/>
            </a:xfrm>
          </p:grpSpPr>
          <p:sp>
            <p:nvSpPr>
              <p:cNvPr id="66" name="Oval 65"/>
              <p:cNvSpPr/>
              <p:nvPr/>
            </p:nvSpPr>
            <p:spPr bwMode="auto">
              <a:xfrm>
                <a:off x="2684873" y="1828800"/>
                <a:ext cx="389703" cy="381000"/>
              </a:xfrm>
              <a:prstGeom prst="ellipse">
                <a:avLst/>
              </a:prstGeom>
              <a:noFill/>
              <a:ln w="38100"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smtClean="0">
                  <a:ln>
                    <a:noFill/>
                  </a:ln>
                  <a:solidFill>
                    <a:schemeClr val="tx1"/>
                  </a:solidFill>
                  <a:effectLst/>
                  <a:latin typeface="Arial" pitchFamily="34" charset="0"/>
                  <a:cs typeface="Arial" pitchFamily="34" charset="0"/>
                </a:endParaRPr>
              </a:p>
            </p:txBody>
          </p:sp>
          <p:cxnSp>
            <p:nvCxnSpPr>
              <p:cNvPr id="67" name="Straight Arrow Connector 66"/>
              <p:cNvCxnSpPr>
                <a:stCxn id="66" idx="5"/>
                <a:endCxn id="66" idx="1"/>
              </p:cNvCxnSpPr>
              <p:nvPr/>
            </p:nvCxnSpPr>
            <p:spPr bwMode="auto">
              <a:xfrm flipH="1" flipV="1">
                <a:off x="2741944" y="1884596"/>
                <a:ext cx="275561" cy="269408"/>
              </a:xfrm>
              <a:prstGeom prst="straightConnector1">
                <a:avLst/>
              </a:prstGeom>
              <a:noFill/>
              <a:ln w="28575" cap="flat" cmpd="sng" algn="ctr">
                <a:solidFill>
                  <a:srgbClr val="0000FF"/>
                </a:solidFill>
                <a:prstDash val="solid"/>
                <a:round/>
                <a:headEnd type="none" w="med" len="med"/>
                <a:tailEnd type="arrow"/>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8" name="Group 67"/>
            <p:cNvGrpSpPr/>
            <p:nvPr/>
          </p:nvGrpSpPr>
          <p:grpSpPr>
            <a:xfrm rot="16200000">
              <a:off x="3955255" y="2232025"/>
              <a:ext cx="242888" cy="304800"/>
              <a:chOff x="457200" y="2895600"/>
              <a:chExt cx="513602" cy="533400"/>
            </a:xfrm>
            <a:solidFill>
              <a:srgbClr val="00B050"/>
            </a:solidFill>
            <a:scene3d>
              <a:camera prst="orthographicFront">
                <a:rot lat="0" lon="0" rev="10800000"/>
              </a:camera>
              <a:lightRig rig="threePt" dir="t"/>
            </a:scene3d>
          </p:grpSpPr>
          <p:sp>
            <p:nvSpPr>
              <p:cNvPr id="69" name="Rectangle 68"/>
              <p:cNvSpPr/>
              <p:nvPr/>
            </p:nvSpPr>
            <p:spPr bwMode="auto">
              <a:xfrm>
                <a:off x="457200" y="2895600"/>
                <a:ext cx="228600" cy="533400"/>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1400">
                  <a:latin typeface="Arial" pitchFamily="34" charset="0"/>
                  <a:cs typeface="Arial" pitchFamily="34" charset="0"/>
                </a:endParaRPr>
              </a:p>
            </p:txBody>
          </p:sp>
          <p:sp>
            <p:nvSpPr>
              <p:cNvPr id="70" name="Rectangle 69"/>
              <p:cNvSpPr/>
              <p:nvPr/>
            </p:nvSpPr>
            <p:spPr bwMode="auto">
              <a:xfrm>
                <a:off x="685800" y="3048000"/>
                <a:ext cx="285002" cy="205462"/>
              </a:xfrm>
              <a:prstGeom prst="rect">
                <a:avLst/>
              </a:prstGeom>
              <a:grp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sz="1400">
                  <a:latin typeface="Arial" pitchFamily="34" charset="0"/>
                  <a:cs typeface="Arial" pitchFamily="34" charset="0"/>
                </a:endParaRPr>
              </a:p>
            </p:txBody>
          </p:sp>
        </p:grpSp>
        <p:sp>
          <p:nvSpPr>
            <p:cNvPr id="92" name="Rectangle 19"/>
            <p:cNvSpPr>
              <a:spLocks noChangeArrowheads="1"/>
            </p:cNvSpPr>
            <p:nvPr/>
          </p:nvSpPr>
          <p:spPr bwMode="auto">
            <a:xfrm>
              <a:off x="2101849" y="4169658"/>
              <a:ext cx="685800" cy="738664"/>
            </a:xfrm>
            <a:prstGeom prst="rect">
              <a:avLst/>
            </a:prstGeom>
            <a:solidFill>
              <a:schemeClr val="accent1"/>
            </a:solidFill>
            <a:ln w="25400" algn="ctr">
              <a:solidFill>
                <a:srgbClr val="385D8A"/>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en-US" sz="1400" dirty="0" smtClean="0">
                  <a:latin typeface="Arial" pitchFamily="34" charset="0"/>
                  <a:cs typeface="Arial" pitchFamily="34" charset="0"/>
                </a:rPr>
                <a:t>Solid </a:t>
              </a:r>
              <a:r>
                <a:rPr lang="en-US" sz="1400" dirty="0">
                  <a:latin typeface="Arial" pitchFamily="34" charset="0"/>
                  <a:cs typeface="Arial" pitchFamily="34" charset="0"/>
                </a:rPr>
                <a:t>State Relay</a:t>
              </a:r>
            </a:p>
          </p:txBody>
        </p:sp>
        <p:sp>
          <p:nvSpPr>
            <p:cNvPr id="142" name="TextBox 124"/>
            <p:cNvSpPr txBox="1">
              <a:spLocks noChangeArrowheads="1"/>
            </p:cNvSpPr>
            <p:nvPr/>
          </p:nvSpPr>
          <p:spPr bwMode="auto">
            <a:xfrm>
              <a:off x="4419600" y="2286324"/>
              <a:ext cx="10668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a:latin typeface="Arial" pitchFamily="34" charset="0"/>
                  <a:cs typeface="Arial" pitchFamily="34" charset="0"/>
                </a:rPr>
                <a:t>Pressure </a:t>
              </a:r>
              <a:r>
                <a:rPr lang="en-US" sz="1400" dirty="0" smtClean="0">
                  <a:latin typeface="Arial" pitchFamily="34" charset="0"/>
                  <a:cs typeface="Arial" pitchFamily="34" charset="0"/>
                </a:rPr>
                <a:t>transducer</a:t>
              </a:r>
              <a:endParaRPr lang="en-US" sz="1400" dirty="0">
                <a:latin typeface="Arial" pitchFamily="34" charset="0"/>
                <a:cs typeface="Arial" pitchFamily="34" charset="0"/>
              </a:endParaRPr>
            </a:p>
          </p:txBody>
        </p:sp>
      </p:grpSp>
    </p:spTree>
    <p:extLst>
      <p:ext uri="{BB962C8B-B14F-4D97-AF65-F5344CB8AC3E}">
        <p14:creationId xmlns:p14="http://schemas.microsoft.com/office/powerpoint/2010/main" val="3969215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Revised device schematic 02/14/12</a:t>
            </a:r>
            <a:endParaRPr lang="en-US" sz="1200" b="1" dirty="0" smtClean="0"/>
          </a:p>
        </p:txBody>
      </p:sp>
      <p:grpSp>
        <p:nvGrpSpPr>
          <p:cNvPr id="2" name="Group 1"/>
          <p:cNvGrpSpPr/>
          <p:nvPr/>
        </p:nvGrpSpPr>
        <p:grpSpPr>
          <a:xfrm>
            <a:off x="1279021" y="381000"/>
            <a:ext cx="4754880" cy="6457950"/>
            <a:chOff x="1279021" y="381000"/>
            <a:chExt cx="4754880" cy="6457950"/>
          </a:xfrm>
        </p:grpSpPr>
        <p:pic>
          <p:nvPicPr>
            <p:cNvPr id="73" name="Picture 7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9021" y="381000"/>
              <a:ext cx="2194560" cy="2197100"/>
            </a:xfrm>
            <a:prstGeom prst="rect">
              <a:avLst/>
            </a:prstGeom>
            <a:noFill/>
          </p:spPr>
        </p:pic>
        <p:pic>
          <p:nvPicPr>
            <p:cNvPr id="74" name="Picture 7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3581" y="381000"/>
              <a:ext cx="2560320" cy="2202180"/>
            </a:xfrm>
            <a:prstGeom prst="rect">
              <a:avLst/>
            </a:prstGeom>
            <a:noFill/>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2072" y="2583179"/>
              <a:ext cx="2571829" cy="1703071"/>
            </a:xfrm>
            <a:prstGeom prst="rect">
              <a:avLst/>
            </a:prstGeom>
            <a:noFill/>
          </p:spPr>
        </p:pic>
        <p:pic>
          <p:nvPicPr>
            <p:cNvPr id="77" name="Picture 76"/>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2989" y="4267200"/>
              <a:ext cx="3291840" cy="2571750"/>
            </a:xfrm>
            <a:prstGeom prst="rect">
              <a:avLst/>
            </a:prstGeom>
            <a:noFill/>
          </p:spPr>
        </p:pic>
        <p:pic>
          <p:nvPicPr>
            <p:cNvPr id="75" name="Picture 74"/>
            <p:cNvPicPr>
              <a:picLocks noChangeAspect="1"/>
            </p:cNvPicPr>
            <p:nvPr/>
          </p:nvPicPr>
          <p:blipFill rotWithShape="1">
            <a:blip r:embed="rId6" cstate="print">
              <a:extLst>
                <a:ext uri="{28A0092B-C50C-407E-A947-70E740481C1C}">
                  <a14:useLocalDpi xmlns:a14="http://schemas.microsoft.com/office/drawing/2010/main" val="0"/>
                </a:ext>
              </a:extLst>
            </a:blip>
            <a:srcRect l="8388" b="4572"/>
            <a:stretch/>
          </p:blipFill>
          <p:spPr bwMode="auto">
            <a:xfrm>
              <a:off x="1279021" y="2583180"/>
              <a:ext cx="2115664" cy="1817904"/>
            </a:xfrm>
            <a:prstGeom prst="rect">
              <a:avLst/>
            </a:prstGeom>
            <a:noFill/>
          </p:spPr>
        </p:pic>
      </p:grpSp>
    </p:spTree>
    <p:extLst>
      <p:ext uri="{BB962C8B-B14F-4D97-AF65-F5344CB8AC3E}">
        <p14:creationId xmlns:p14="http://schemas.microsoft.com/office/powerpoint/2010/main" val="10762311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619500" y="1905000"/>
            <a:ext cx="5486400" cy="4566475"/>
            <a:chOff x="3619500" y="1905000"/>
            <a:chExt cx="5486400" cy="4566475"/>
          </a:xfrm>
        </p:grpSpPr>
        <p:grpSp>
          <p:nvGrpSpPr>
            <p:cNvPr id="4" name="Group 3"/>
            <p:cNvGrpSpPr/>
            <p:nvPr/>
          </p:nvGrpSpPr>
          <p:grpSpPr>
            <a:xfrm>
              <a:off x="3619500" y="1905000"/>
              <a:ext cx="5486400" cy="4566475"/>
              <a:chOff x="3619500" y="1905000"/>
              <a:chExt cx="5486400" cy="4566475"/>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0" y="1905000"/>
                <a:ext cx="5486400" cy="456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5943600" y="4188237"/>
                <a:ext cx="2895600" cy="20601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72"/>
              <p:cNvSpPr/>
              <p:nvPr/>
            </p:nvSpPr>
            <p:spPr>
              <a:xfrm>
                <a:off x="5257800" y="3048001"/>
                <a:ext cx="1371600" cy="381000"/>
              </a:xfrm>
              <a:prstGeom prst="roundRect">
                <a:avLst/>
              </a:pr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p:cNvSpPr/>
            <p:nvPr/>
          </p:nvSpPr>
          <p:spPr>
            <a:xfrm>
              <a:off x="4149725" y="5813425"/>
              <a:ext cx="520700" cy="111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311330" y="245110"/>
            <a:ext cx="2743201" cy="6308090"/>
            <a:chOff x="311330" y="245110"/>
            <a:chExt cx="2743201" cy="6308090"/>
          </a:xfrm>
        </p:grpSpPr>
        <p:pic>
          <p:nvPicPr>
            <p:cNvPr id="10" name="Picture 9"/>
            <p:cNvPicPr/>
            <p:nvPr/>
          </p:nvPicPr>
          <p:blipFill rotWithShape="1">
            <a:blip r:embed="rId3">
              <a:extLst>
                <a:ext uri="{28A0092B-C50C-407E-A947-70E740481C1C}">
                  <a14:useLocalDpi xmlns:a14="http://schemas.microsoft.com/office/drawing/2010/main" val="0"/>
                </a:ext>
              </a:extLst>
            </a:blip>
            <a:srcRect l="6202" t="2913" b="3875"/>
            <a:stretch/>
          </p:blipFill>
          <p:spPr bwMode="auto">
            <a:xfrm>
              <a:off x="315776" y="245110"/>
              <a:ext cx="2738755" cy="2040890"/>
            </a:xfrm>
            <a:prstGeom prst="rect">
              <a:avLst/>
            </a:prstGeom>
            <a:noFill/>
            <a:ln>
              <a:noFill/>
            </a:ln>
            <a:extLst>
              <a:ext uri="{53640926-AAD7-44D8-BBD7-CCE9431645EC}">
                <a14:shadowObscured xmlns:a14="http://schemas.microsoft.com/office/drawing/2010/main"/>
              </a:ext>
            </a:extLst>
          </p:spPr>
        </p:pic>
        <p:pic>
          <p:nvPicPr>
            <p:cNvPr id="11" name="Picture 10"/>
            <p:cNvPicPr/>
            <p:nvPr/>
          </p:nvPicPr>
          <p:blipFill rotWithShape="1">
            <a:blip r:embed="rId4">
              <a:extLst>
                <a:ext uri="{28A0092B-C50C-407E-A947-70E740481C1C}">
                  <a14:useLocalDpi xmlns:a14="http://schemas.microsoft.com/office/drawing/2010/main" val="0"/>
                </a:ext>
              </a:extLst>
            </a:blip>
            <a:srcRect l="8950" t="5814" r="6225" b="9845"/>
            <a:stretch/>
          </p:blipFill>
          <p:spPr bwMode="auto">
            <a:xfrm>
              <a:off x="315775" y="2374265"/>
              <a:ext cx="2738755" cy="2045335"/>
            </a:xfrm>
            <a:prstGeom prst="rect">
              <a:avLst/>
            </a:prstGeom>
            <a:noFill/>
            <a:ln>
              <a:noFill/>
            </a:ln>
            <a:extLst>
              <a:ext uri="{53640926-AAD7-44D8-BBD7-CCE9431645EC}">
                <a14:shadowObscured xmlns:a14="http://schemas.microsoft.com/office/drawing/2010/main"/>
              </a:ext>
            </a:extLst>
          </p:spPr>
        </p:pic>
        <p:pic>
          <p:nvPicPr>
            <p:cNvPr id="12" name="Picture 11"/>
            <p:cNvPicPr/>
            <p:nvPr/>
          </p:nvPicPr>
          <p:blipFill rotWithShape="1">
            <a:blip r:embed="rId5">
              <a:extLst>
                <a:ext uri="{28A0092B-C50C-407E-A947-70E740481C1C}">
                  <a14:useLocalDpi xmlns:a14="http://schemas.microsoft.com/office/drawing/2010/main" val="0"/>
                </a:ext>
              </a:extLst>
            </a:blip>
            <a:srcRect l="7365" t="2583" r="3101" b="8010"/>
            <a:stretch/>
          </p:blipFill>
          <p:spPr bwMode="auto">
            <a:xfrm>
              <a:off x="311330" y="4498975"/>
              <a:ext cx="2743200" cy="2054225"/>
            </a:xfrm>
            <a:prstGeom prst="rect">
              <a:avLst/>
            </a:prstGeom>
            <a:noFill/>
            <a:ln>
              <a:noFill/>
            </a:ln>
            <a:extLst>
              <a:ext uri="{53640926-AAD7-44D8-BBD7-CCE9431645EC}">
                <a14:shadowObscured xmlns:a14="http://schemas.microsoft.com/office/drawing/2010/main"/>
              </a:ext>
            </a:extLst>
          </p:spPr>
        </p:pic>
        <p:sp>
          <p:nvSpPr>
            <p:cNvPr id="2" name="TextBox 1"/>
            <p:cNvSpPr txBox="1"/>
            <p:nvPr/>
          </p:nvSpPr>
          <p:spPr>
            <a:xfrm>
              <a:off x="457200" y="1064378"/>
              <a:ext cx="304800" cy="461665"/>
            </a:xfrm>
            <a:prstGeom prst="rect">
              <a:avLst/>
            </a:prstGeom>
            <a:noFill/>
          </p:spPr>
          <p:txBody>
            <a:bodyPr wrap="square" rtlCol="0">
              <a:spAutoFit/>
            </a:bodyPr>
            <a:lstStyle/>
            <a:p>
              <a:r>
                <a:rPr lang="en-US" sz="2400" b="1" dirty="0" smtClean="0">
                  <a:solidFill>
                    <a:srgbClr val="FF0000"/>
                  </a:solidFill>
                </a:rPr>
                <a:t>a</a:t>
              </a:r>
              <a:endParaRPr lang="en-US" sz="2400" b="1" dirty="0">
                <a:solidFill>
                  <a:srgbClr val="FF0000"/>
                </a:solidFill>
              </a:endParaRPr>
            </a:p>
          </p:txBody>
        </p:sp>
        <p:sp>
          <p:nvSpPr>
            <p:cNvPr id="14" name="TextBox 13"/>
            <p:cNvSpPr txBox="1"/>
            <p:nvPr/>
          </p:nvSpPr>
          <p:spPr>
            <a:xfrm>
              <a:off x="457200" y="3195935"/>
              <a:ext cx="304800" cy="461665"/>
            </a:xfrm>
            <a:prstGeom prst="rect">
              <a:avLst/>
            </a:prstGeom>
            <a:noFill/>
          </p:spPr>
          <p:txBody>
            <a:bodyPr wrap="square" rtlCol="0">
              <a:spAutoFit/>
            </a:bodyPr>
            <a:lstStyle/>
            <a:p>
              <a:r>
                <a:rPr lang="en-US" sz="2400" b="1" dirty="0" smtClean="0">
                  <a:solidFill>
                    <a:srgbClr val="FF0000"/>
                  </a:solidFill>
                </a:rPr>
                <a:t>b</a:t>
              </a:r>
              <a:endParaRPr lang="en-US" sz="2400" b="1" dirty="0">
                <a:solidFill>
                  <a:srgbClr val="FF0000"/>
                </a:solidFill>
              </a:endParaRPr>
            </a:p>
          </p:txBody>
        </p:sp>
        <p:sp>
          <p:nvSpPr>
            <p:cNvPr id="15" name="TextBox 14"/>
            <p:cNvSpPr txBox="1"/>
            <p:nvPr/>
          </p:nvSpPr>
          <p:spPr>
            <a:xfrm>
              <a:off x="457200" y="5329535"/>
              <a:ext cx="304800" cy="461665"/>
            </a:xfrm>
            <a:prstGeom prst="rect">
              <a:avLst/>
            </a:prstGeom>
            <a:noFill/>
          </p:spPr>
          <p:txBody>
            <a:bodyPr wrap="square" rtlCol="0">
              <a:spAutoFit/>
            </a:bodyPr>
            <a:lstStyle/>
            <a:p>
              <a:r>
                <a:rPr lang="en-US" sz="2400" b="1" dirty="0" smtClean="0">
                  <a:solidFill>
                    <a:srgbClr val="FF0000"/>
                  </a:solidFill>
                </a:rPr>
                <a:t>c</a:t>
              </a:r>
              <a:endParaRPr lang="en-US" sz="2400" b="1" dirty="0">
                <a:solidFill>
                  <a:srgbClr val="FF0000"/>
                </a:solidFill>
              </a:endParaRPr>
            </a:p>
          </p:txBody>
        </p:sp>
      </p:grpSp>
    </p:spTree>
    <p:extLst>
      <p:ext uri="{BB962C8B-B14F-4D97-AF65-F5344CB8AC3E}">
        <p14:creationId xmlns:p14="http://schemas.microsoft.com/office/powerpoint/2010/main" val="3154684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Verification testing 02/17/12</a:t>
            </a:r>
            <a:endParaRPr lang="en-US" sz="1200" b="1" dirty="0" smtClean="0"/>
          </a:p>
        </p:txBody>
      </p:sp>
      <p:sp>
        <p:nvSpPr>
          <p:cNvPr id="8" name="TextBox 7"/>
          <p:cNvSpPr txBox="1"/>
          <p:nvPr/>
        </p:nvSpPr>
        <p:spPr>
          <a:xfrm>
            <a:off x="-11723" y="304800"/>
            <a:ext cx="9155723" cy="1384995"/>
          </a:xfrm>
          <a:prstGeom prst="rect">
            <a:avLst/>
          </a:prstGeom>
          <a:noFill/>
        </p:spPr>
        <p:txBody>
          <a:bodyPr wrap="square" rtlCol="0">
            <a:spAutoFit/>
          </a:bodyPr>
          <a:lstStyle/>
          <a:p>
            <a:pPr defTabSz="342900"/>
            <a:r>
              <a:rPr lang="en-US" sz="1200" dirty="0" smtClean="0"/>
              <a:t>Filled newly-rebuilt system, bled per procedure.</a:t>
            </a:r>
          </a:p>
          <a:p>
            <a:pPr defTabSz="342900"/>
            <a:r>
              <a:rPr lang="en-US" sz="1200" dirty="0" smtClean="0"/>
              <a:t>Using stiff red spring, ran test to extension limit of actuator  (based on the 400,000 microsteps I retracted it) at ~25.1 mm very slowly (0.1 rev/s).  Pressure got to approximately 130 psi.   Let it sit at that displacement for ~ 10 minutes to watch pressure.</a:t>
            </a:r>
          </a:p>
          <a:p>
            <a:pPr defTabSz="342900"/>
            <a:endParaRPr lang="en-US" sz="1200" dirty="0"/>
          </a:p>
          <a:p>
            <a:pPr defTabSz="342900"/>
            <a:r>
              <a:rPr lang="en-US" sz="1200" dirty="0" smtClean="0"/>
              <a:t>02-17-2012_Waveform_03.tdms</a:t>
            </a:r>
            <a:r>
              <a:rPr lang="en-US" sz="1200" dirty="0"/>
              <a:t>, </a:t>
            </a:r>
            <a:r>
              <a:rPr lang="en-US" sz="1200" dirty="0" smtClean="0"/>
              <a:t>master_17_f.vi</a:t>
            </a:r>
            <a:r>
              <a:rPr lang="en-US" sz="1200" dirty="0"/>
              <a:t>, </a:t>
            </a:r>
            <a:r>
              <a:rPr lang="en-US" sz="1200" dirty="0" smtClean="0"/>
              <a:t>WaveformOutputTDMS_03d.m</a:t>
            </a:r>
          </a:p>
          <a:p>
            <a:pPr defTabSz="342900"/>
            <a:r>
              <a:rPr lang="en-US" sz="1200" dirty="0" smtClean="0"/>
              <a:t>Max pressure was ~900.1 kPa or ~130.55 psi, or 85%.</a:t>
            </a:r>
          </a:p>
          <a:p>
            <a:pPr defTabSz="342900"/>
            <a:r>
              <a:rPr lang="en-US" sz="1200" dirty="0" smtClean="0"/>
              <a:t>This was when the actuator had gone through it’s entire 25mm of stroke.</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895600"/>
            <a:ext cx="4886325"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0819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1" y="0"/>
            <a:ext cx="9144000" cy="307777"/>
          </a:xfrm>
          <a:prstGeom prst="rect">
            <a:avLst/>
          </a:prstGeom>
          <a:noFill/>
        </p:spPr>
        <p:txBody>
          <a:bodyPr wrap="square" rtlCol="0">
            <a:spAutoFit/>
          </a:bodyPr>
          <a:lstStyle/>
          <a:p>
            <a:r>
              <a:rPr lang="en-US" sz="1400" b="1" dirty="0" smtClean="0"/>
              <a:t>Verification testing 02/17/12</a:t>
            </a:r>
            <a:endParaRPr lang="en-US" sz="1200" b="1" dirty="0" smtClean="0"/>
          </a:p>
        </p:txBody>
      </p:sp>
      <p:sp>
        <p:nvSpPr>
          <p:cNvPr id="8" name="TextBox 7"/>
          <p:cNvSpPr txBox="1"/>
          <p:nvPr/>
        </p:nvSpPr>
        <p:spPr>
          <a:xfrm>
            <a:off x="-11723" y="304800"/>
            <a:ext cx="9155723" cy="1384995"/>
          </a:xfrm>
          <a:prstGeom prst="rect">
            <a:avLst/>
          </a:prstGeom>
          <a:noFill/>
        </p:spPr>
        <p:txBody>
          <a:bodyPr wrap="square" rtlCol="0">
            <a:spAutoFit/>
          </a:bodyPr>
          <a:lstStyle/>
          <a:p>
            <a:pPr defTabSz="342900"/>
            <a:r>
              <a:rPr lang="en-US" sz="1200" dirty="0" smtClean="0"/>
              <a:t>Filled newly-rebuilt system, bled per procedure.</a:t>
            </a:r>
          </a:p>
          <a:p>
            <a:pPr defTabSz="342900"/>
            <a:r>
              <a:rPr lang="en-US" sz="1200" dirty="0" smtClean="0"/>
              <a:t>This time, used test-rig screw to crank down on cylinder in advance, thus preloading the spring.</a:t>
            </a:r>
          </a:p>
          <a:p>
            <a:pPr defTabSz="342900"/>
            <a:r>
              <a:rPr lang="en-US" sz="1200" dirty="0" smtClean="0"/>
              <a:t>Using stiff red spring, ran test. </a:t>
            </a:r>
            <a:endParaRPr lang="en-US" sz="1200" dirty="0"/>
          </a:p>
          <a:p>
            <a:pPr defTabSz="342900"/>
            <a:endParaRPr lang="en-US" sz="1200" dirty="0"/>
          </a:p>
          <a:p>
            <a:pPr defTabSz="342900"/>
            <a:r>
              <a:rPr lang="en-US" sz="1200" dirty="0" smtClean="0"/>
              <a:t>02-17-2012_Waveform_03.tdms</a:t>
            </a:r>
            <a:r>
              <a:rPr lang="en-US" sz="1200" dirty="0"/>
              <a:t>, </a:t>
            </a:r>
            <a:r>
              <a:rPr lang="en-US" sz="1200" dirty="0" smtClean="0"/>
              <a:t>master_17_f.vi</a:t>
            </a:r>
            <a:r>
              <a:rPr lang="en-US" sz="1200" dirty="0"/>
              <a:t>, </a:t>
            </a:r>
            <a:r>
              <a:rPr lang="en-US" sz="1200" dirty="0" smtClean="0"/>
              <a:t>WaveformOutputTDMS_03d.m</a:t>
            </a:r>
          </a:p>
          <a:p>
            <a:pPr defTabSz="342900"/>
            <a:r>
              <a:rPr lang="en-US" sz="1200" dirty="0" smtClean="0"/>
              <a:t>Max pressure was ~900.1 kPa or ~130.55 psi, or 85%.</a:t>
            </a:r>
          </a:p>
          <a:p>
            <a:pPr defTabSz="342900"/>
            <a:r>
              <a:rPr lang="en-US" sz="1200" dirty="0" smtClean="0"/>
              <a:t>This was when the actuator had gone through it’s entire 25mm of stroke.</a:t>
            </a:r>
          </a:p>
        </p:txBody>
      </p:sp>
    </p:spTree>
    <p:extLst>
      <p:ext uri="{BB962C8B-B14F-4D97-AF65-F5344CB8AC3E}">
        <p14:creationId xmlns:p14="http://schemas.microsoft.com/office/powerpoint/2010/main" val="3322819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Mechanical relief valve testing 02/18/12</a:t>
            </a:r>
          </a:p>
          <a:p>
            <a:r>
              <a:rPr lang="en-US" sz="1200" dirty="0"/>
              <a:t>“</a:t>
            </a:r>
            <a:r>
              <a:rPr lang="en-US" sz="1200" dirty="0" smtClean="0"/>
              <a:t>WaveformOutputTDMS_03d.m</a:t>
            </a:r>
            <a:r>
              <a:rPr lang="en-US" sz="1200" dirty="0"/>
              <a:t>”, </a:t>
            </a:r>
            <a:r>
              <a:rPr lang="en-US" sz="1200" dirty="0" smtClean="0"/>
              <a:t>“Master_rev_17g…vi”</a:t>
            </a:r>
          </a:p>
        </p:txBody>
      </p:sp>
      <p:sp>
        <p:nvSpPr>
          <p:cNvPr id="10" name="TextBox 9"/>
          <p:cNvSpPr txBox="1"/>
          <p:nvPr/>
        </p:nvSpPr>
        <p:spPr>
          <a:xfrm>
            <a:off x="-8792" y="457200"/>
            <a:ext cx="9152792" cy="2308324"/>
          </a:xfrm>
          <a:prstGeom prst="rect">
            <a:avLst/>
          </a:prstGeom>
          <a:noFill/>
        </p:spPr>
        <p:txBody>
          <a:bodyPr wrap="square" rtlCol="0">
            <a:spAutoFit/>
          </a:bodyPr>
          <a:lstStyle/>
          <a:p>
            <a:pPr defTabSz="342900"/>
            <a:r>
              <a:rPr lang="en-US" sz="1200" dirty="0" smtClean="0"/>
              <a:t>Used water from yesterday, bumped bubbles out, ran a few slow cycles with syringes open, then closed off system</a:t>
            </a:r>
          </a:p>
          <a:p>
            <a:pPr defTabSz="342900"/>
            <a:r>
              <a:rPr lang="en-US" sz="1200" dirty="0" smtClean="0"/>
              <a:t>Red spring is still cranked down from yesterday’s testing.</a:t>
            </a:r>
          </a:p>
          <a:p>
            <a:pPr defTabSz="342900"/>
            <a:r>
              <a:rPr lang="en-US" sz="1200" dirty="0" smtClean="0"/>
              <a:t>Added scratched/</a:t>
            </a:r>
            <a:r>
              <a:rPr lang="en-US" sz="1200" dirty="0" err="1" smtClean="0"/>
              <a:t>markered</a:t>
            </a:r>
            <a:r>
              <a:rPr lang="en-US" sz="1200" dirty="0" smtClean="0"/>
              <a:t> line to valve for reading location</a:t>
            </a:r>
          </a:p>
          <a:p>
            <a:pPr defTabSz="342900"/>
            <a:r>
              <a:rPr lang="en-US" sz="1200" dirty="0" smtClean="0"/>
              <a:t>Adjust mechanical valve to each setting (25 psi increments) starting at 25psi</a:t>
            </a:r>
          </a:p>
          <a:p>
            <a:pPr defTabSz="342900"/>
            <a:r>
              <a:rPr lang="en-US" sz="1200" dirty="0" smtClean="0"/>
              <a:t>At 25 psi, valve was apparently open even under no pressure (moving actuator with syringes opened led to fluid flow out of valve)</a:t>
            </a:r>
          </a:p>
          <a:p>
            <a:pPr defTabSz="342900"/>
            <a:r>
              <a:rPr lang="en-US" sz="1200" dirty="0" smtClean="0"/>
              <a:t>Retracted actuator to 25mm, moved valve to 50psi pressure, advanced actuator, stopping actuator once pressure leveled</a:t>
            </a:r>
          </a:p>
          <a:p>
            <a:pPr defTabSz="342900"/>
            <a:r>
              <a:rPr lang="en-US" sz="1200" dirty="0" smtClean="0"/>
              <a:t>Then, readjusted valve to next higher increment and re-advanced actuator.</a:t>
            </a:r>
          </a:p>
          <a:p>
            <a:pPr defTabSz="342900"/>
            <a:r>
              <a:rPr lang="en-US" sz="1200" dirty="0" smtClean="0"/>
              <a:t>Solenoid valve (set to 1034 kPa, 150 psi) opened before 175 value could be tested.</a:t>
            </a:r>
          </a:p>
          <a:p>
            <a:pPr defTabSz="342900"/>
            <a:endParaRPr lang="en-US" sz="1200" dirty="0"/>
          </a:p>
          <a:p>
            <a:pPr defTabSz="342900"/>
            <a:r>
              <a:rPr lang="en-US" sz="1200" dirty="0" smtClean="0"/>
              <a:t>Procedure for picking points: choose max value of digitally-smoothed analog-filtered pressure signal at plateaus.</a:t>
            </a:r>
          </a:p>
          <a:p>
            <a:pPr defTabSz="342900"/>
            <a:r>
              <a:rPr lang="en-US" sz="1200" dirty="0" smtClean="0"/>
              <a:t>For solenoid valve release, used the maximum analog-filtered value (no smoothing, as the smoothing algorithm goes haywire at the sudden change point)</a:t>
            </a:r>
            <a:endParaRPr lang="en-US" sz="1200"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59779"/>
            <a:ext cx="4572000" cy="3722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135979"/>
            <a:ext cx="4572000" cy="3561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a:off x="5943600" y="3699412"/>
            <a:ext cx="457200" cy="19856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5257800" y="3437802"/>
            <a:ext cx="762000" cy="523220"/>
          </a:xfrm>
          <a:prstGeom prst="rect">
            <a:avLst/>
          </a:prstGeom>
          <a:solidFill>
            <a:schemeClr val="bg1"/>
          </a:solidFill>
        </p:spPr>
        <p:txBody>
          <a:bodyPr wrap="square" rtlCol="0">
            <a:spAutoFit/>
          </a:bodyPr>
          <a:lstStyle/>
          <a:p>
            <a:r>
              <a:rPr lang="en-US" sz="1400" b="1" dirty="0" smtClean="0"/>
              <a:t>Valve opened</a:t>
            </a:r>
            <a:endParaRPr lang="en-US" sz="1400" b="1" dirty="0"/>
          </a:p>
        </p:txBody>
      </p:sp>
      <p:sp>
        <p:nvSpPr>
          <p:cNvPr id="18" name="TextBox 17"/>
          <p:cNvSpPr txBox="1"/>
          <p:nvPr/>
        </p:nvSpPr>
        <p:spPr>
          <a:xfrm>
            <a:off x="6324600" y="4583779"/>
            <a:ext cx="838200" cy="523220"/>
          </a:xfrm>
          <a:prstGeom prst="rect">
            <a:avLst/>
          </a:prstGeom>
          <a:solidFill>
            <a:schemeClr val="bg1"/>
          </a:solidFill>
        </p:spPr>
        <p:txBody>
          <a:bodyPr wrap="square" rtlCol="0">
            <a:spAutoFit/>
          </a:bodyPr>
          <a:lstStyle/>
          <a:p>
            <a:r>
              <a:rPr lang="en-US" sz="1400" b="1" dirty="0" smtClean="0"/>
              <a:t>Actuator stopped</a:t>
            </a:r>
            <a:endParaRPr lang="en-US" sz="1400" b="1" dirty="0"/>
          </a:p>
        </p:txBody>
      </p:sp>
      <p:cxnSp>
        <p:nvCxnSpPr>
          <p:cNvPr id="19" name="Straight Arrow Connector 18"/>
          <p:cNvCxnSpPr>
            <a:stCxn id="18" idx="0"/>
          </p:cNvCxnSpPr>
          <p:nvPr/>
        </p:nvCxnSpPr>
        <p:spPr>
          <a:xfrm flipV="1">
            <a:off x="6743700" y="3961022"/>
            <a:ext cx="190500" cy="62275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743700" y="5106999"/>
            <a:ext cx="247650" cy="23878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897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Mechanical relief valve testing, cont. 02/18/12</a:t>
            </a:r>
          </a:p>
          <a:p>
            <a:r>
              <a:rPr lang="en-US" sz="1200" dirty="0"/>
              <a:t>“</a:t>
            </a:r>
            <a:r>
              <a:rPr lang="en-US" sz="1200" dirty="0" smtClean="0"/>
              <a:t>WaveformOutputTDMS_03d.m</a:t>
            </a:r>
            <a:r>
              <a:rPr lang="en-US" sz="1200" dirty="0"/>
              <a:t>”, </a:t>
            </a:r>
            <a:r>
              <a:rPr lang="en-US" sz="1200" dirty="0" smtClean="0"/>
              <a:t>“Master_rev_17g…vi”</a:t>
            </a:r>
          </a:p>
        </p:txBody>
      </p:sp>
      <p:sp>
        <p:nvSpPr>
          <p:cNvPr id="10" name="TextBox 9"/>
          <p:cNvSpPr txBox="1"/>
          <p:nvPr/>
        </p:nvSpPr>
        <p:spPr>
          <a:xfrm>
            <a:off x="-8792" y="457200"/>
            <a:ext cx="9152792" cy="276999"/>
          </a:xfrm>
          <a:prstGeom prst="rect">
            <a:avLst/>
          </a:prstGeom>
          <a:noFill/>
        </p:spPr>
        <p:txBody>
          <a:bodyPr wrap="square" rtlCol="0">
            <a:spAutoFit/>
          </a:bodyPr>
          <a:lstStyle/>
          <a:p>
            <a:pPr defTabSz="342900"/>
            <a:r>
              <a:rPr lang="en-US" sz="1200" dirty="0" smtClean="0"/>
              <a:t>Results of 2 separate tests:</a:t>
            </a:r>
            <a:endParaRPr lang="en-US" sz="1200" dirty="0"/>
          </a:p>
        </p:txBody>
      </p:sp>
      <p:graphicFrame>
        <p:nvGraphicFramePr>
          <p:cNvPr id="2" name="Object 1"/>
          <p:cNvGraphicFramePr>
            <a:graphicFrameLocks noChangeAspect="1"/>
          </p:cNvGraphicFramePr>
          <p:nvPr>
            <p:extLst>
              <p:ext uri="{D42A27DB-BD31-4B8C-83A1-F6EECF244321}">
                <p14:modId xmlns:p14="http://schemas.microsoft.com/office/powerpoint/2010/main" val="3518554479"/>
              </p:ext>
            </p:extLst>
          </p:nvPr>
        </p:nvGraphicFramePr>
        <p:xfrm>
          <a:off x="533400" y="754252"/>
          <a:ext cx="4962525" cy="1933575"/>
        </p:xfrm>
        <a:graphic>
          <a:graphicData uri="http://schemas.openxmlformats.org/presentationml/2006/ole">
            <mc:AlternateContent xmlns:mc="http://schemas.openxmlformats.org/markup-compatibility/2006">
              <mc:Choice xmlns:v="urn:schemas-microsoft-com:vml" Requires="v">
                <p:oleObj spid="_x0000_s35174" name="Worksheet" r:id="rId3" imgW="4962576" imgH="1933643" progId="Excel.Sheet.12">
                  <p:embed/>
                </p:oleObj>
              </mc:Choice>
              <mc:Fallback>
                <p:oleObj name="Worksheet" r:id="rId3" imgW="4962576" imgH="1933643" progId="Excel.Sheet.12">
                  <p:embed/>
                  <p:pic>
                    <p:nvPicPr>
                      <p:cNvPr id="0" name=""/>
                      <p:cNvPicPr/>
                      <p:nvPr/>
                    </p:nvPicPr>
                    <p:blipFill>
                      <a:blip r:embed="rId4"/>
                      <a:stretch>
                        <a:fillRect/>
                      </a:stretch>
                    </p:blipFill>
                    <p:spPr>
                      <a:xfrm>
                        <a:off x="533400" y="754252"/>
                        <a:ext cx="4962525" cy="1933575"/>
                      </a:xfrm>
                      <a:prstGeom prst="rect">
                        <a:avLst/>
                      </a:prstGeom>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1852315957"/>
              </p:ext>
            </p:extLst>
          </p:nvPr>
        </p:nvGraphicFramePr>
        <p:xfrm>
          <a:off x="6708422" y="457201"/>
          <a:ext cx="1444978" cy="1219200"/>
        </p:xfrm>
        <a:graphic>
          <a:graphicData uri="http://schemas.openxmlformats.org/presentationml/2006/ole">
            <mc:AlternateContent xmlns:mc="http://schemas.openxmlformats.org/markup-compatibility/2006">
              <mc:Choice xmlns:v="urn:schemas-microsoft-com:vml" Requires="v">
                <p:oleObj spid="_x0000_s35175"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6708422" y="457201"/>
                        <a:ext cx="1444978" cy="1219200"/>
                      </a:xfrm>
                      <a:prstGeom prst="rect">
                        <a:avLst/>
                      </a:prstGeom>
                    </p:spPr>
                  </p:pic>
                </p:oleObj>
              </mc:Fallback>
            </mc:AlternateContent>
          </a:graphicData>
        </a:graphic>
      </p:graphicFrame>
      <p:pic>
        <p:nvPicPr>
          <p:cNvPr id="35014" name="Picture 19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2743200"/>
            <a:ext cx="5515586"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019" name="Picture 20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0" y="5514975"/>
            <a:ext cx="4581525"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5764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792" y="561201"/>
            <a:ext cx="4885592" cy="1754326"/>
          </a:xfrm>
          <a:prstGeom prst="rect">
            <a:avLst/>
          </a:prstGeom>
          <a:noFill/>
        </p:spPr>
        <p:txBody>
          <a:bodyPr wrap="square" rtlCol="0">
            <a:spAutoFit/>
          </a:bodyPr>
          <a:lstStyle/>
          <a:p>
            <a:r>
              <a:rPr lang="en-US" sz="1200" dirty="0" smtClean="0"/>
              <a:t>Used dial indicator to test actuator displacement</a:t>
            </a:r>
          </a:p>
          <a:p>
            <a:endParaRPr lang="en-US" sz="1200" dirty="0" smtClean="0"/>
          </a:p>
          <a:p>
            <a:r>
              <a:rPr lang="en-US" sz="1200" dirty="0" smtClean="0"/>
              <a:t>After advancing actuator to point that dial indicator had gone past zero (to 0.17mm), I advanced the actuator in 1mm increments.</a:t>
            </a:r>
          </a:p>
          <a:p>
            <a:endParaRPr lang="en-US" sz="1200" dirty="0"/>
          </a:p>
          <a:p>
            <a:r>
              <a:rPr lang="en-US" sz="1200" dirty="0" smtClean="0"/>
              <a:t>The dial indicator didn’t deviate more than 0.01mm from 0.17mm with each incremental move.</a:t>
            </a:r>
          </a:p>
          <a:p>
            <a:endParaRPr lang="en-US" sz="1200" dirty="0"/>
          </a:p>
          <a:p>
            <a:r>
              <a:rPr lang="en-US" sz="1200" b="1" dirty="0" smtClean="0"/>
              <a:t>The actuator is displacing the correct amount, at least with ~0 load on it.</a:t>
            </a:r>
          </a:p>
        </p:txBody>
      </p:sp>
      <p:sp>
        <p:nvSpPr>
          <p:cNvPr id="8" name="TextBox 7"/>
          <p:cNvSpPr txBox="1"/>
          <p:nvPr/>
        </p:nvSpPr>
        <p:spPr>
          <a:xfrm>
            <a:off x="0" y="0"/>
            <a:ext cx="9144000" cy="707886"/>
          </a:xfrm>
          <a:prstGeom prst="rect">
            <a:avLst/>
          </a:prstGeom>
          <a:noFill/>
        </p:spPr>
        <p:txBody>
          <a:bodyPr wrap="square" rtlCol="0">
            <a:spAutoFit/>
          </a:bodyPr>
          <a:lstStyle/>
          <a:p>
            <a:r>
              <a:rPr lang="en-US" sz="1400" b="1" dirty="0" smtClean="0"/>
              <a:t>Actuator testing 01/04/12</a:t>
            </a:r>
          </a:p>
          <a:p>
            <a:r>
              <a:rPr lang="en-US" sz="1200" dirty="0" smtClean="0"/>
              <a:t>“”, </a:t>
            </a:r>
            <a:r>
              <a:rPr lang="en-US" sz="1200" dirty="0"/>
              <a:t>“Master_rev_14b…vi”</a:t>
            </a:r>
          </a:p>
          <a:p>
            <a:endParaRPr lang="en-US" sz="1400" b="1" dirty="0" smtClean="0"/>
          </a:p>
        </p:txBody>
      </p:sp>
      <p:pic>
        <p:nvPicPr>
          <p:cNvPr id="5122" name="Picture 2" descr="E:\Desktop\IMAG010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388138"/>
            <a:ext cx="4053599" cy="2285117"/>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E:\Desktop\IMAG01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189779"/>
            <a:ext cx="4733192" cy="266822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275" y="2947126"/>
            <a:ext cx="4657725" cy="395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1329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Displacement testing. 02/18/12</a:t>
            </a:r>
          </a:p>
          <a:p>
            <a:r>
              <a:rPr lang="en-US" sz="1200" dirty="0"/>
              <a:t>“</a:t>
            </a:r>
            <a:r>
              <a:rPr lang="en-US" sz="1200" dirty="0" smtClean="0"/>
              <a:t>WaveformOutputTDMS_03d.m</a:t>
            </a:r>
            <a:r>
              <a:rPr lang="en-US" sz="1200" dirty="0"/>
              <a:t>”, </a:t>
            </a:r>
            <a:r>
              <a:rPr lang="en-US" sz="1200" dirty="0" smtClean="0"/>
              <a:t>“Master_rev_17g…vi”</a:t>
            </a:r>
          </a:p>
        </p:txBody>
      </p:sp>
      <p:sp>
        <p:nvSpPr>
          <p:cNvPr id="10" name="TextBox 9"/>
          <p:cNvSpPr txBox="1"/>
          <p:nvPr/>
        </p:nvSpPr>
        <p:spPr>
          <a:xfrm>
            <a:off x="-8792" y="457200"/>
            <a:ext cx="9152792" cy="830997"/>
          </a:xfrm>
          <a:prstGeom prst="rect">
            <a:avLst/>
          </a:prstGeom>
          <a:noFill/>
        </p:spPr>
        <p:txBody>
          <a:bodyPr wrap="square" rtlCol="0">
            <a:spAutoFit/>
          </a:bodyPr>
          <a:lstStyle/>
          <a:p>
            <a:pPr defTabSz="342900"/>
            <a:r>
              <a:rPr lang="en-US" sz="1200" dirty="0" smtClean="0"/>
              <a:t>First, filled w/ fresh water, bled per procedure.</a:t>
            </a:r>
          </a:p>
          <a:p>
            <a:pPr defTabSz="342900"/>
            <a:r>
              <a:rPr lang="en-US" sz="1200" dirty="0" smtClean="0"/>
              <a:t>Put platen just touching all surface of silicone.</a:t>
            </a:r>
          </a:p>
          <a:p>
            <a:pPr defTabSz="342900"/>
            <a:r>
              <a:rPr lang="en-US" sz="1200" dirty="0" smtClean="0"/>
              <a:t>Advanced platen incrementally until moving average pressure read 30 kPa</a:t>
            </a:r>
          </a:p>
          <a:p>
            <a:pPr defTabSz="342900"/>
            <a:r>
              <a:rPr lang="en-US" sz="1200" dirty="0" smtClean="0"/>
              <a:t>Then, ran calibration test, advancing at 2mm.</a:t>
            </a:r>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467940"/>
            <a:ext cx="6019800" cy="5018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3658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Displacement testing, cont. 02/18/12</a:t>
            </a:r>
          </a:p>
          <a:p>
            <a:r>
              <a:rPr lang="en-US" sz="1200" dirty="0"/>
              <a:t>“</a:t>
            </a:r>
            <a:r>
              <a:rPr lang="en-US" sz="1200" dirty="0" smtClean="0"/>
              <a:t>WaveformOutputTDMS_03d.m</a:t>
            </a:r>
            <a:r>
              <a:rPr lang="en-US" sz="1200" dirty="0"/>
              <a:t>”, </a:t>
            </a:r>
            <a:r>
              <a:rPr lang="en-US" sz="1200" dirty="0" smtClean="0"/>
              <a:t>“Master_rev_17g…vi”</a:t>
            </a:r>
          </a:p>
        </p:txBody>
      </p:sp>
      <p:sp>
        <p:nvSpPr>
          <p:cNvPr id="10" name="TextBox 9"/>
          <p:cNvSpPr txBox="1"/>
          <p:nvPr/>
        </p:nvSpPr>
        <p:spPr>
          <a:xfrm>
            <a:off x="-8792" y="381000"/>
            <a:ext cx="9152792" cy="276999"/>
          </a:xfrm>
          <a:prstGeom prst="rect">
            <a:avLst/>
          </a:prstGeom>
          <a:noFill/>
        </p:spPr>
        <p:txBody>
          <a:bodyPr wrap="square" rtlCol="0">
            <a:spAutoFit/>
          </a:bodyPr>
          <a:lstStyle/>
          <a:p>
            <a:pPr defTabSz="342900"/>
            <a:r>
              <a:rPr lang="en-US" sz="1200" dirty="0" smtClean="0"/>
              <a:t>results</a:t>
            </a:r>
          </a:p>
        </p:txBody>
      </p:sp>
      <p:graphicFrame>
        <p:nvGraphicFramePr>
          <p:cNvPr id="2" name="Object 1"/>
          <p:cNvGraphicFramePr>
            <a:graphicFrameLocks noChangeAspect="1"/>
          </p:cNvGraphicFramePr>
          <p:nvPr>
            <p:extLst>
              <p:ext uri="{D42A27DB-BD31-4B8C-83A1-F6EECF244321}">
                <p14:modId xmlns:p14="http://schemas.microsoft.com/office/powerpoint/2010/main" val="599141560"/>
              </p:ext>
            </p:extLst>
          </p:nvPr>
        </p:nvGraphicFramePr>
        <p:xfrm>
          <a:off x="16043" y="621904"/>
          <a:ext cx="9037450" cy="1854560"/>
        </p:xfrm>
        <a:graphic>
          <a:graphicData uri="http://schemas.openxmlformats.org/presentationml/2006/ole">
            <mc:AlternateContent xmlns:mc="http://schemas.openxmlformats.org/markup-compatibility/2006">
              <mc:Choice xmlns:v="urn:schemas-microsoft-com:vml" Requires="v">
                <p:oleObj spid="_x0000_s38055" name="Worksheet" r:id="rId3" imgW="16068624" imgH="3295785" progId="Excel.Sheet.12">
                  <p:embed/>
                </p:oleObj>
              </mc:Choice>
              <mc:Fallback>
                <p:oleObj name="Worksheet" r:id="rId3" imgW="16068624" imgH="3295785" progId="Excel.Sheet.12">
                  <p:embed/>
                  <p:pic>
                    <p:nvPicPr>
                      <p:cNvPr id="0" name=""/>
                      <p:cNvPicPr/>
                      <p:nvPr/>
                    </p:nvPicPr>
                    <p:blipFill>
                      <a:blip r:embed="rId4"/>
                      <a:stretch>
                        <a:fillRect/>
                      </a:stretch>
                    </p:blipFill>
                    <p:spPr>
                      <a:xfrm>
                        <a:off x="16043" y="621904"/>
                        <a:ext cx="9037450" cy="1854560"/>
                      </a:xfrm>
                      <a:prstGeom prst="rect">
                        <a:avLst/>
                      </a:prstGeom>
                    </p:spPr>
                  </p:pic>
                </p:oleObj>
              </mc:Fallback>
            </mc:AlternateContent>
          </a:graphicData>
        </a:graphic>
      </p:graphicFrame>
      <p:pic>
        <p:nvPicPr>
          <p:cNvPr id="378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491737"/>
            <a:ext cx="7162800" cy="436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7782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Displacement testing. 02/18/12</a:t>
            </a:r>
          </a:p>
          <a:p>
            <a:r>
              <a:rPr lang="en-US" sz="1200" dirty="0"/>
              <a:t>“</a:t>
            </a:r>
            <a:r>
              <a:rPr lang="en-US" sz="1200" dirty="0" smtClean="0"/>
              <a:t>WaveformOutputTDMS_03d.m</a:t>
            </a:r>
            <a:r>
              <a:rPr lang="en-US" sz="1200" dirty="0"/>
              <a:t>”, </a:t>
            </a:r>
            <a:r>
              <a:rPr lang="en-US" sz="1200" dirty="0" smtClean="0"/>
              <a:t>“Master_rev_17g…vi”</a:t>
            </a:r>
          </a:p>
        </p:txBody>
      </p:sp>
      <p:sp>
        <p:nvSpPr>
          <p:cNvPr id="10" name="TextBox 9"/>
          <p:cNvSpPr txBox="1"/>
          <p:nvPr/>
        </p:nvSpPr>
        <p:spPr>
          <a:xfrm>
            <a:off x="-8792" y="457200"/>
            <a:ext cx="9152792" cy="830997"/>
          </a:xfrm>
          <a:prstGeom prst="rect">
            <a:avLst/>
          </a:prstGeom>
          <a:noFill/>
        </p:spPr>
        <p:txBody>
          <a:bodyPr wrap="square" rtlCol="0">
            <a:spAutoFit/>
          </a:bodyPr>
          <a:lstStyle/>
          <a:p>
            <a:pPr defTabSz="342900"/>
            <a:r>
              <a:rPr lang="en-US" sz="1200" dirty="0" smtClean="0"/>
              <a:t>Next test, using same water, tried to run past 16mm to see if I could at least get to 10mm displacement LVDT</a:t>
            </a:r>
          </a:p>
          <a:p>
            <a:pPr defTabSz="342900"/>
            <a:r>
              <a:rPr lang="en-US" sz="1200" dirty="0" smtClean="0"/>
              <a:t>Solenoid gave out just shy of 18.00 mm actuator displacement, as pressure was over 1034 kPa (I’d set it to 1150, just shy of max pressure of 175 psi, not noticing that I’d set the upper limit on inputs to the Not to Exceed pressure to 1034, so it changed immediately as the program started)</a:t>
            </a:r>
          </a:p>
          <a:p>
            <a:pPr defTabSz="342900"/>
            <a:endParaRPr lang="en-US" sz="1200" dirty="0" smtClean="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295400"/>
            <a:ext cx="6705600" cy="5449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512682"/>
            <a:ext cx="4619625" cy="383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25188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Displacement testing. , cont. 02/18/12</a:t>
            </a:r>
          </a:p>
          <a:p>
            <a:r>
              <a:rPr lang="en-US" sz="1200" dirty="0"/>
              <a:t>“</a:t>
            </a:r>
            <a:r>
              <a:rPr lang="en-US" sz="1200" dirty="0" smtClean="0"/>
              <a:t>WaveformOutputTDMS_03d.m</a:t>
            </a:r>
            <a:r>
              <a:rPr lang="en-US" sz="1200" dirty="0"/>
              <a:t>”, </a:t>
            </a:r>
            <a:r>
              <a:rPr lang="en-US" sz="1200" dirty="0" smtClean="0"/>
              <a:t>“Master_rev_17g…vi”</a:t>
            </a:r>
          </a:p>
        </p:txBody>
      </p:sp>
      <p:sp>
        <p:nvSpPr>
          <p:cNvPr id="10" name="TextBox 9"/>
          <p:cNvSpPr txBox="1"/>
          <p:nvPr/>
        </p:nvSpPr>
        <p:spPr>
          <a:xfrm>
            <a:off x="-8792" y="381000"/>
            <a:ext cx="9152792" cy="276999"/>
          </a:xfrm>
          <a:prstGeom prst="rect">
            <a:avLst/>
          </a:prstGeom>
          <a:noFill/>
        </p:spPr>
        <p:txBody>
          <a:bodyPr wrap="square" rtlCol="0">
            <a:spAutoFit/>
          </a:bodyPr>
          <a:lstStyle/>
          <a:p>
            <a:pPr defTabSz="342900"/>
            <a:r>
              <a:rPr lang="en-US" sz="1200" dirty="0" smtClean="0"/>
              <a:t>…05.tdms, Same as …_03 test exactly.  At end of test, I ramped actuator back all the way to 20mm, then used operator E-stop to depressurize</a:t>
            </a:r>
          </a:p>
        </p:txBody>
      </p:sp>
      <p:graphicFrame>
        <p:nvGraphicFramePr>
          <p:cNvPr id="2" name="Object 1"/>
          <p:cNvGraphicFramePr>
            <a:graphicFrameLocks noChangeAspect="1"/>
          </p:cNvGraphicFramePr>
          <p:nvPr>
            <p:extLst>
              <p:ext uri="{D42A27DB-BD31-4B8C-83A1-F6EECF244321}">
                <p14:modId xmlns:p14="http://schemas.microsoft.com/office/powerpoint/2010/main" val="29350862"/>
              </p:ext>
            </p:extLst>
          </p:nvPr>
        </p:nvGraphicFramePr>
        <p:xfrm>
          <a:off x="1" y="609600"/>
          <a:ext cx="9067800" cy="2125266"/>
        </p:xfrm>
        <a:graphic>
          <a:graphicData uri="http://schemas.openxmlformats.org/presentationml/2006/ole">
            <mc:AlternateContent xmlns:mc="http://schemas.openxmlformats.org/markup-compatibility/2006">
              <mc:Choice xmlns:v="urn:schemas-microsoft-com:vml" Requires="v">
                <p:oleObj spid="_x0000_s39077" name="Worksheet" r:id="rId3" imgW="15725792" imgH="3686243" progId="Excel.Sheet.12">
                  <p:embed/>
                </p:oleObj>
              </mc:Choice>
              <mc:Fallback>
                <p:oleObj name="Worksheet" r:id="rId3" imgW="15725792" imgH="3686243" progId="Excel.Sheet.12">
                  <p:embed/>
                  <p:pic>
                    <p:nvPicPr>
                      <p:cNvPr id="0" name=""/>
                      <p:cNvPicPr/>
                      <p:nvPr/>
                    </p:nvPicPr>
                    <p:blipFill>
                      <a:blip r:embed="rId4"/>
                      <a:stretch>
                        <a:fillRect/>
                      </a:stretch>
                    </p:blipFill>
                    <p:spPr>
                      <a:xfrm>
                        <a:off x="1" y="609600"/>
                        <a:ext cx="9067800" cy="2125266"/>
                      </a:xfrm>
                      <a:prstGeom prst="rect">
                        <a:avLst/>
                      </a:prstGeom>
                    </p:spPr>
                  </p:pic>
                </p:oleObj>
              </mc:Fallback>
            </mc:AlternateContent>
          </a:graphicData>
        </a:graphic>
      </p:graphicFrame>
      <p:pic>
        <p:nvPicPr>
          <p:cNvPr id="389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687637"/>
            <a:ext cx="6205537" cy="417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9361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Displacement testing. , cont. 02/18/12</a:t>
            </a:r>
          </a:p>
          <a:p>
            <a:r>
              <a:rPr lang="en-US" sz="1200" dirty="0"/>
              <a:t>“</a:t>
            </a:r>
            <a:r>
              <a:rPr lang="en-US" sz="1200" dirty="0" smtClean="0"/>
              <a:t>WaveformOutputTDMS_03d.m</a:t>
            </a:r>
            <a:r>
              <a:rPr lang="en-US" sz="1200" dirty="0"/>
              <a:t>”, </a:t>
            </a:r>
            <a:r>
              <a:rPr lang="en-US" sz="1200" dirty="0" smtClean="0"/>
              <a:t>“Master_rev_17g…vi”</a:t>
            </a:r>
          </a:p>
        </p:txBody>
      </p:sp>
      <p:sp>
        <p:nvSpPr>
          <p:cNvPr id="10" name="TextBox 9"/>
          <p:cNvSpPr txBox="1"/>
          <p:nvPr/>
        </p:nvSpPr>
        <p:spPr>
          <a:xfrm>
            <a:off x="-8792" y="381000"/>
            <a:ext cx="9152792" cy="276999"/>
          </a:xfrm>
          <a:prstGeom prst="rect">
            <a:avLst/>
          </a:prstGeom>
          <a:noFill/>
        </p:spPr>
        <p:txBody>
          <a:bodyPr wrap="square" rtlCol="0">
            <a:spAutoFit/>
          </a:bodyPr>
          <a:lstStyle/>
          <a:p>
            <a:pPr defTabSz="342900"/>
            <a:r>
              <a:rPr lang="en-US" sz="1200" dirty="0" smtClean="0"/>
              <a:t>…06.tdms, Same as …_03 test exactly. </a:t>
            </a:r>
            <a:r>
              <a:rPr lang="en-US" sz="1200" dirty="0"/>
              <a:t>At end of test, I ramped actuator back all the way to 20mm, then used </a:t>
            </a:r>
            <a:r>
              <a:rPr lang="en-US" sz="1200" dirty="0" smtClean="0"/>
              <a:t>fiber optic E-stop </a:t>
            </a:r>
            <a:r>
              <a:rPr lang="en-US" sz="1200" dirty="0"/>
              <a:t>to </a:t>
            </a:r>
            <a:r>
              <a:rPr lang="en-US" sz="1200" dirty="0" smtClean="0"/>
              <a:t>depressurize</a:t>
            </a:r>
          </a:p>
        </p:txBody>
      </p:sp>
      <p:graphicFrame>
        <p:nvGraphicFramePr>
          <p:cNvPr id="2" name="Object 1"/>
          <p:cNvGraphicFramePr>
            <a:graphicFrameLocks noChangeAspect="1"/>
          </p:cNvGraphicFramePr>
          <p:nvPr>
            <p:extLst>
              <p:ext uri="{D42A27DB-BD31-4B8C-83A1-F6EECF244321}">
                <p14:modId xmlns:p14="http://schemas.microsoft.com/office/powerpoint/2010/main" val="4143395566"/>
              </p:ext>
            </p:extLst>
          </p:nvPr>
        </p:nvGraphicFramePr>
        <p:xfrm>
          <a:off x="32085" y="609600"/>
          <a:ext cx="9035716" cy="2117746"/>
        </p:xfrm>
        <a:graphic>
          <a:graphicData uri="http://schemas.openxmlformats.org/presentationml/2006/ole">
            <mc:AlternateContent xmlns:mc="http://schemas.openxmlformats.org/markup-compatibility/2006">
              <mc:Choice xmlns:v="urn:schemas-microsoft-com:vml" Requires="v">
                <p:oleObj spid="_x0000_s40101" name="Worksheet" r:id="rId3" imgW="15725792" imgH="3686243" progId="Excel.Sheet.12">
                  <p:embed/>
                </p:oleObj>
              </mc:Choice>
              <mc:Fallback>
                <p:oleObj name="Worksheet" r:id="rId3" imgW="15725792" imgH="3686243" progId="Excel.Sheet.12">
                  <p:embed/>
                  <p:pic>
                    <p:nvPicPr>
                      <p:cNvPr id="0" name=""/>
                      <p:cNvPicPr/>
                      <p:nvPr/>
                    </p:nvPicPr>
                    <p:blipFill>
                      <a:blip r:embed="rId4"/>
                      <a:stretch>
                        <a:fillRect/>
                      </a:stretch>
                    </p:blipFill>
                    <p:spPr>
                      <a:xfrm>
                        <a:off x="32085" y="609600"/>
                        <a:ext cx="9035716" cy="2117746"/>
                      </a:xfrm>
                      <a:prstGeom prst="rect">
                        <a:avLst/>
                      </a:prstGeom>
                    </p:spPr>
                  </p:pic>
                </p:oleObj>
              </mc:Fallback>
            </mc:AlternateContent>
          </a:graphicData>
        </a:graphic>
      </p:graphicFrame>
      <p:pic>
        <p:nvPicPr>
          <p:cNvPr id="399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670175"/>
            <a:ext cx="6211887" cy="418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5630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Displacement testing. , cont. 02/18/12</a:t>
            </a:r>
          </a:p>
          <a:p>
            <a:r>
              <a:rPr lang="en-US" sz="1200" dirty="0"/>
              <a:t>“</a:t>
            </a:r>
            <a:r>
              <a:rPr lang="en-US" sz="1200" dirty="0" smtClean="0"/>
              <a:t>WaveformOutputTDMS_03d.m</a:t>
            </a:r>
            <a:r>
              <a:rPr lang="en-US" sz="1200" dirty="0"/>
              <a:t>”, </a:t>
            </a:r>
            <a:r>
              <a:rPr lang="en-US" sz="1200" dirty="0" smtClean="0"/>
              <a:t>“Master_rev_17g…vi”</a:t>
            </a:r>
          </a:p>
        </p:txBody>
      </p:sp>
      <p:sp>
        <p:nvSpPr>
          <p:cNvPr id="10" name="TextBox 9"/>
          <p:cNvSpPr txBox="1"/>
          <p:nvPr/>
        </p:nvSpPr>
        <p:spPr>
          <a:xfrm>
            <a:off x="-8792" y="408801"/>
            <a:ext cx="9152792" cy="276999"/>
          </a:xfrm>
          <a:prstGeom prst="rect">
            <a:avLst/>
          </a:prstGeom>
          <a:noFill/>
        </p:spPr>
        <p:txBody>
          <a:bodyPr wrap="square" rtlCol="0">
            <a:spAutoFit/>
          </a:bodyPr>
          <a:lstStyle/>
          <a:p>
            <a:pPr defTabSz="342900"/>
            <a:r>
              <a:rPr lang="en-US" sz="1200" dirty="0" smtClean="0"/>
              <a:t>Summary of three groups of tests.  Used Means w/o 1</a:t>
            </a:r>
            <a:r>
              <a:rPr lang="en-US" sz="1200" baseline="30000" dirty="0" smtClean="0"/>
              <a:t>st</a:t>
            </a:r>
            <a:r>
              <a:rPr lang="en-US" sz="1200" dirty="0" smtClean="0"/>
              <a:t> displacement </a:t>
            </a:r>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443" y="1524000"/>
            <a:ext cx="7383463" cy="490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3551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Displacement testing. , cont. 02/18/12</a:t>
            </a:r>
          </a:p>
          <a:p>
            <a:r>
              <a:rPr lang="en-US" sz="1200" dirty="0"/>
              <a:t>“</a:t>
            </a:r>
            <a:r>
              <a:rPr lang="en-US" sz="1200" dirty="0" smtClean="0"/>
              <a:t>WaveformOutputTDMS_03d.m</a:t>
            </a:r>
            <a:r>
              <a:rPr lang="en-US" sz="1200" dirty="0"/>
              <a:t>”, </a:t>
            </a:r>
            <a:r>
              <a:rPr lang="en-US" sz="1200" dirty="0" smtClean="0"/>
              <a:t>“Master_rev_17g…vi”</a:t>
            </a:r>
          </a:p>
        </p:txBody>
      </p:sp>
      <p:sp>
        <p:nvSpPr>
          <p:cNvPr id="10" name="TextBox 9"/>
          <p:cNvSpPr txBox="1"/>
          <p:nvPr/>
        </p:nvSpPr>
        <p:spPr>
          <a:xfrm>
            <a:off x="-8792" y="533400"/>
            <a:ext cx="3818792" cy="1200329"/>
          </a:xfrm>
          <a:prstGeom prst="rect">
            <a:avLst/>
          </a:prstGeom>
          <a:noFill/>
        </p:spPr>
        <p:txBody>
          <a:bodyPr wrap="square" rtlCol="0">
            <a:spAutoFit/>
          </a:bodyPr>
          <a:lstStyle/>
          <a:p>
            <a:pPr defTabSz="342900"/>
            <a:r>
              <a:rPr lang="en-US" sz="1200" dirty="0" smtClean="0"/>
              <a:t>Summary of all three groups of test results grouped together, including and w/o 1</a:t>
            </a:r>
            <a:r>
              <a:rPr lang="en-US" sz="1200" baseline="30000" dirty="0" smtClean="0"/>
              <a:t>st</a:t>
            </a:r>
            <a:r>
              <a:rPr lang="en-US" sz="1200" dirty="0" smtClean="0"/>
              <a:t> tests from each group.</a:t>
            </a:r>
          </a:p>
          <a:p>
            <a:pPr defTabSz="342900"/>
            <a:endParaRPr lang="en-US" sz="1200" dirty="0"/>
          </a:p>
          <a:p>
            <a:pPr defTabSz="342900"/>
            <a:r>
              <a:rPr lang="en-US" sz="1200" dirty="0" smtClean="0"/>
              <a:t>Curves are very similar, but </a:t>
            </a:r>
            <a:r>
              <a:rPr lang="en-US" sz="1200" dirty="0" err="1" smtClean="0"/>
              <a:t>StDevs</a:t>
            </a:r>
            <a:r>
              <a:rPr lang="en-US" sz="1200" dirty="0" smtClean="0"/>
              <a:t> w/ first test included are between 1.5 and 3.0 times larger than w/o first test included.</a:t>
            </a:r>
          </a:p>
        </p:txBody>
      </p:sp>
      <p:pic>
        <p:nvPicPr>
          <p:cNvPr id="419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47814"/>
            <a:ext cx="4572000" cy="4310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553061"/>
            <a:ext cx="4572000" cy="4304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Object 1"/>
          <p:cNvGraphicFramePr>
            <a:graphicFrameLocks noChangeAspect="1"/>
          </p:cNvGraphicFramePr>
          <p:nvPr>
            <p:extLst>
              <p:ext uri="{D42A27DB-BD31-4B8C-83A1-F6EECF244321}">
                <p14:modId xmlns:p14="http://schemas.microsoft.com/office/powerpoint/2010/main" val="3223430817"/>
              </p:ext>
            </p:extLst>
          </p:nvPr>
        </p:nvGraphicFramePr>
        <p:xfrm>
          <a:off x="5791200" y="76201"/>
          <a:ext cx="2819400" cy="2503206"/>
        </p:xfrm>
        <a:graphic>
          <a:graphicData uri="http://schemas.openxmlformats.org/presentationml/2006/ole">
            <mc:AlternateContent xmlns:mc="http://schemas.openxmlformats.org/markup-compatibility/2006">
              <mc:Choice xmlns:v="urn:schemas-microsoft-com:vml" Requires="v">
                <p:oleObj spid="_x0000_s42329" name="Worksheet" r:id="rId5" imgW="3057441" imgH="2714557" progId="Excel.Sheet.12">
                  <p:embed/>
                </p:oleObj>
              </mc:Choice>
              <mc:Fallback>
                <p:oleObj name="Worksheet" r:id="rId5" imgW="3057441" imgH="2714557" progId="Excel.Sheet.12">
                  <p:embed/>
                  <p:pic>
                    <p:nvPicPr>
                      <p:cNvPr id="0" name=""/>
                      <p:cNvPicPr/>
                      <p:nvPr/>
                    </p:nvPicPr>
                    <p:blipFill>
                      <a:blip r:embed="rId6"/>
                      <a:stretch>
                        <a:fillRect/>
                      </a:stretch>
                    </p:blipFill>
                    <p:spPr>
                      <a:xfrm>
                        <a:off x="5791200" y="76201"/>
                        <a:ext cx="2819400" cy="2503206"/>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586397083"/>
              </p:ext>
            </p:extLst>
          </p:nvPr>
        </p:nvGraphicFramePr>
        <p:xfrm>
          <a:off x="4097867" y="609600"/>
          <a:ext cx="1083733" cy="914400"/>
        </p:xfrm>
        <a:graphic>
          <a:graphicData uri="http://schemas.openxmlformats.org/presentationml/2006/ole">
            <mc:AlternateContent xmlns:mc="http://schemas.openxmlformats.org/markup-compatibility/2006">
              <mc:Choice xmlns:v="urn:schemas-microsoft-com:vml" Requires="v">
                <p:oleObj spid="_x0000_s42330" name="Worksheet" showAsIcon="1" r:id="rId7" imgW="914400" imgH="771480" progId="Excel.Sheet.12">
                  <p:embed/>
                </p:oleObj>
              </mc:Choice>
              <mc:Fallback>
                <p:oleObj name="Worksheet" showAsIcon="1" r:id="rId7" imgW="914400" imgH="771480" progId="Excel.Sheet.12">
                  <p:embed/>
                  <p:pic>
                    <p:nvPicPr>
                      <p:cNvPr id="0" name=""/>
                      <p:cNvPicPr/>
                      <p:nvPr/>
                    </p:nvPicPr>
                    <p:blipFill>
                      <a:blip r:embed="rId8"/>
                      <a:stretch>
                        <a:fillRect/>
                      </a:stretch>
                    </p:blipFill>
                    <p:spPr>
                      <a:xfrm>
                        <a:off x="4097867" y="609600"/>
                        <a:ext cx="1083733" cy="914400"/>
                      </a:xfrm>
                      <a:prstGeom prst="rect">
                        <a:avLst/>
                      </a:prstGeom>
                    </p:spPr>
                  </p:pic>
                </p:oleObj>
              </mc:Fallback>
            </mc:AlternateContent>
          </a:graphicData>
        </a:graphic>
      </p:graphicFrame>
    </p:spTree>
    <p:extLst>
      <p:ext uri="{BB962C8B-B14F-4D97-AF65-F5344CB8AC3E}">
        <p14:creationId xmlns:p14="http://schemas.microsoft.com/office/powerpoint/2010/main" val="3493252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Safety testing. , cont. 02/18/12</a:t>
            </a:r>
          </a:p>
          <a:p>
            <a:r>
              <a:rPr lang="en-US" sz="1200" dirty="0"/>
              <a:t>“</a:t>
            </a:r>
            <a:r>
              <a:rPr lang="en-US" sz="1200" dirty="0" smtClean="0"/>
              <a:t>WaveformOutputTDMS_03d.m</a:t>
            </a:r>
            <a:r>
              <a:rPr lang="en-US" sz="1200" dirty="0"/>
              <a:t>”, </a:t>
            </a:r>
            <a:r>
              <a:rPr lang="en-US" sz="1200" dirty="0" smtClean="0"/>
              <a:t>“Master_rev_17g…vi”</a:t>
            </a:r>
          </a:p>
        </p:txBody>
      </p:sp>
      <p:sp>
        <p:nvSpPr>
          <p:cNvPr id="10" name="TextBox 9"/>
          <p:cNvSpPr txBox="1"/>
          <p:nvPr/>
        </p:nvSpPr>
        <p:spPr>
          <a:xfrm>
            <a:off x="-8792" y="533400"/>
            <a:ext cx="4428392" cy="646331"/>
          </a:xfrm>
          <a:prstGeom prst="rect">
            <a:avLst/>
          </a:prstGeom>
          <a:noFill/>
        </p:spPr>
        <p:txBody>
          <a:bodyPr wrap="square" rtlCol="0">
            <a:spAutoFit/>
          </a:bodyPr>
          <a:lstStyle/>
          <a:p>
            <a:pPr defTabSz="342900"/>
            <a:r>
              <a:rPr lang="en-US" sz="1200" dirty="0" smtClean="0"/>
              <a:t>From previous two tests: </a:t>
            </a:r>
          </a:p>
          <a:p>
            <a:pPr defTabSz="342900"/>
            <a:endParaRPr lang="en-US" sz="1200" dirty="0"/>
          </a:p>
          <a:p>
            <a:pPr defTabSz="342900"/>
            <a:r>
              <a:rPr lang="en-US" sz="1200" dirty="0" smtClean="0"/>
              <a:t>in _06, pressure dropped from 1061 to 710 ( 33%) in 0.015 seconds</a:t>
            </a:r>
          </a:p>
        </p:txBody>
      </p:sp>
      <p:sp>
        <p:nvSpPr>
          <p:cNvPr id="4" name="TextBox 3"/>
          <p:cNvSpPr txBox="1"/>
          <p:nvPr/>
        </p:nvSpPr>
        <p:spPr>
          <a:xfrm>
            <a:off x="419100" y="2631043"/>
            <a:ext cx="3886200" cy="307777"/>
          </a:xfrm>
          <a:prstGeom prst="rect">
            <a:avLst/>
          </a:prstGeom>
          <a:noFill/>
        </p:spPr>
        <p:txBody>
          <a:bodyPr wrap="square" rtlCol="0">
            <a:spAutoFit/>
          </a:bodyPr>
          <a:lstStyle/>
          <a:p>
            <a:pPr algn="ctr"/>
            <a:r>
              <a:rPr lang="en-US" sz="1400" dirty="0" smtClean="0"/>
              <a:t>Operator E-stop pressure response</a:t>
            </a:r>
            <a:endParaRPr lang="en-US" sz="1400" dirty="0"/>
          </a:p>
        </p:txBody>
      </p:sp>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3163454"/>
            <a:ext cx="4572000" cy="369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914900" y="2631043"/>
            <a:ext cx="3886200" cy="307777"/>
          </a:xfrm>
          <a:prstGeom prst="rect">
            <a:avLst/>
          </a:prstGeom>
          <a:noFill/>
        </p:spPr>
        <p:txBody>
          <a:bodyPr wrap="square" rtlCol="0">
            <a:spAutoFit/>
          </a:bodyPr>
          <a:lstStyle/>
          <a:p>
            <a:pPr algn="ctr"/>
            <a:r>
              <a:rPr lang="en-US" sz="1400" dirty="0" smtClean="0"/>
              <a:t>Test Subject E-stop pressure response</a:t>
            </a:r>
            <a:endParaRPr lang="en-US" sz="1400" dirty="0"/>
          </a:p>
        </p:txBody>
      </p:sp>
      <p:pic>
        <p:nvPicPr>
          <p:cNvPr id="430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63455"/>
            <a:ext cx="4572000" cy="369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403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Displacement testing. , cont. 02/19/12</a:t>
            </a:r>
          </a:p>
          <a:p>
            <a:r>
              <a:rPr lang="en-US" sz="1200" dirty="0"/>
              <a:t>“</a:t>
            </a:r>
            <a:r>
              <a:rPr lang="en-US" sz="1200" dirty="0" smtClean="0"/>
              <a:t>WaveformOutputTDMS_03d.m</a:t>
            </a:r>
            <a:r>
              <a:rPr lang="en-US" sz="1200" dirty="0"/>
              <a:t>”, </a:t>
            </a:r>
            <a:r>
              <a:rPr lang="en-US" sz="1200" dirty="0" smtClean="0"/>
              <a:t>“Master_rev_17g…vi”</a:t>
            </a:r>
          </a:p>
        </p:txBody>
      </p:sp>
      <p:sp>
        <p:nvSpPr>
          <p:cNvPr id="10" name="TextBox 9"/>
          <p:cNvSpPr txBox="1"/>
          <p:nvPr/>
        </p:nvSpPr>
        <p:spPr>
          <a:xfrm>
            <a:off x="-8792" y="381000"/>
            <a:ext cx="9152792" cy="461665"/>
          </a:xfrm>
          <a:prstGeom prst="rect">
            <a:avLst/>
          </a:prstGeom>
          <a:noFill/>
        </p:spPr>
        <p:txBody>
          <a:bodyPr wrap="square" rtlCol="0">
            <a:spAutoFit/>
          </a:bodyPr>
          <a:lstStyle/>
          <a:p>
            <a:pPr defTabSz="342900"/>
            <a:r>
              <a:rPr lang="en-US" sz="1200" dirty="0" smtClean="0"/>
              <a:t>…00.tdms, Same as …_03 test exactly. </a:t>
            </a:r>
            <a:r>
              <a:rPr lang="en-US" sz="1200" dirty="0"/>
              <a:t>At end of test, I ramped actuator back all the way to 20mm, then used </a:t>
            </a:r>
            <a:r>
              <a:rPr lang="en-US" sz="1200" dirty="0" smtClean="0"/>
              <a:t>LabVIEW button to depressurize</a:t>
            </a:r>
          </a:p>
          <a:p>
            <a:pPr defTabSz="342900"/>
            <a:r>
              <a:rPr lang="en-US" sz="1200" dirty="0" smtClean="0"/>
              <a:t>Forgot to hit Record Data button…</a:t>
            </a:r>
          </a:p>
        </p:txBody>
      </p:sp>
      <p:graphicFrame>
        <p:nvGraphicFramePr>
          <p:cNvPr id="3" name="Object 2"/>
          <p:cNvGraphicFramePr>
            <a:graphicFrameLocks noChangeAspect="1"/>
          </p:cNvGraphicFramePr>
          <p:nvPr>
            <p:extLst>
              <p:ext uri="{D42A27DB-BD31-4B8C-83A1-F6EECF244321}">
                <p14:modId xmlns:p14="http://schemas.microsoft.com/office/powerpoint/2010/main" val="265000022"/>
              </p:ext>
            </p:extLst>
          </p:nvPr>
        </p:nvGraphicFramePr>
        <p:xfrm>
          <a:off x="1" y="838200"/>
          <a:ext cx="9103360" cy="2133600"/>
        </p:xfrm>
        <a:graphic>
          <a:graphicData uri="http://schemas.openxmlformats.org/presentationml/2006/ole">
            <mc:AlternateContent xmlns:mc="http://schemas.openxmlformats.org/markup-compatibility/2006">
              <mc:Choice xmlns:v="urn:schemas-microsoft-com:vml" Requires="v">
                <p:oleObj spid="_x0000_s44192" name="Worksheet" r:id="rId3" imgW="15725792" imgH="3686243" progId="Excel.Sheet.12">
                  <p:embed/>
                </p:oleObj>
              </mc:Choice>
              <mc:Fallback>
                <p:oleObj name="Worksheet" r:id="rId3" imgW="15725792" imgH="3686243" progId="Excel.Sheet.12">
                  <p:embed/>
                  <p:pic>
                    <p:nvPicPr>
                      <p:cNvPr id="0" name=""/>
                      <p:cNvPicPr/>
                      <p:nvPr/>
                    </p:nvPicPr>
                    <p:blipFill>
                      <a:blip r:embed="rId4"/>
                      <a:stretch>
                        <a:fillRect/>
                      </a:stretch>
                    </p:blipFill>
                    <p:spPr>
                      <a:xfrm>
                        <a:off x="1" y="838200"/>
                        <a:ext cx="9103360" cy="2133600"/>
                      </a:xfrm>
                      <a:prstGeom prst="rect">
                        <a:avLst/>
                      </a:prstGeom>
                    </p:spPr>
                  </p:pic>
                </p:oleObj>
              </mc:Fallback>
            </mc:AlternateContent>
          </a:graphicData>
        </a:graphic>
      </p:graphicFrame>
      <p:pic>
        <p:nvPicPr>
          <p:cNvPr id="440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971800"/>
            <a:ext cx="5720568"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19444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 y="0"/>
            <a:ext cx="9144000" cy="492443"/>
          </a:xfrm>
          <a:prstGeom prst="rect">
            <a:avLst/>
          </a:prstGeom>
          <a:noFill/>
        </p:spPr>
        <p:txBody>
          <a:bodyPr wrap="square" rtlCol="0">
            <a:spAutoFit/>
          </a:bodyPr>
          <a:lstStyle/>
          <a:p>
            <a:r>
              <a:rPr lang="en-US" sz="1400" b="1" dirty="0" smtClean="0"/>
              <a:t>Displacement testing. , cont. 02/19/12</a:t>
            </a:r>
          </a:p>
          <a:p>
            <a:r>
              <a:rPr lang="en-US" sz="1200" dirty="0"/>
              <a:t>“</a:t>
            </a:r>
            <a:r>
              <a:rPr lang="en-US" sz="1200" dirty="0" smtClean="0"/>
              <a:t>WaveformOutputTDMS_03d.m</a:t>
            </a:r>
            <a:r>
              <a:rPr lang="en-US" sz="1200" dirty="0"/>
              <a:t>”, </a:t>
            </a:r>
            <a:r>
              <a:rPr lang="en-US" sz="1200" dirty="0" smtClean="0"/>
              <a:t>“Master_rev_17g…vi”</a:t>
            </a:r>
          </a:p>
        </p:txBody>
      </p:sp>
      <p:sp>
        <p:nvSpPr>
          <p:cNvPr id="10" name="TextBox 9"/>
          <p:cNvSpPr txBox="1"/>
          <p:nvPr/>
        </p:nvSpPr>
        <p:spPr>
          <a:xfrm>
            <a:off x="-8792" y="381000"/>
            <a:ext cx="9152792" cy="646331"/>
          </a:xfrm>
          <a:prstGeom prst="rect">
            <a:avLst/>
          </a:prstGeom>
          <a:noFill/>
        </p:spPr>
        <p:txBody>
          <a:bodyPr wrap="square" rtlCol="0">
            <a:spAutoFit/>
          </a:bodyPr>
          <a:lstStyle/>
          <a:p>
            <a:pPr defTabSz="342900"/>
            <a:r>
              <a:rPr lang="en-US" sz="1200" dirty="0" smtClean="0"/>
              <a:t>Combined this mornings tests with yesterdays.</a:t>
            </a:r>
          </a:p>
          <a:p>
            <a:pPr defTabSz="342900"/>
            <a:r>
              <a:rPr lang="en-US" sz="1200" dirty="0" smtClean="0"/>
              <a:t>You can see that today’s test is almost directly overtop of yesterday’s first test.  Silicone is stiffening up with subsequent testing, thereby displacing less (air in fluid and/or tubing expansion takes up the difference).</a:t>
            </a:r>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89793"/>
            <a:ext cx="8534400" cy="5668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3830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125438</TotalTime>
  <Words>11003</Words>
  <Application>Microsoft Office PowerPoint</Application>
  <PresentationFormat>On-screen Show (4:3)</PresentationFormat>
  <Paragraphs>1434</Paragraphs>
  <Slides>164</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164</vt:i4>
      </vt:variant>
    </vt:vector>
  </HeadingPairs>
  <TitlesOfParts>
    <vt:vector size="170" baseType="lpstr">
      <vt:lpstr>Arial</vt:lpstr>
      <vt:lpstr>Calibri</vt:lpstr>
      <vt:lpstr>Cambria Math</vt:lpstr>
      <vt:lpstr>Times New Roman</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Stebbins</dc:creator>
  <cp:lastModifiedBy>Michael Stebbins</cp:lastModifiedBy>
  <cp:revision>2002</cp:revision>
  <cp:lastPrinted>2012-01-31T00:01:38Z</cp:lastPrinted>
  <dcterms:created xsi:type="dcterms:W3CDTF">2011-01-25T17:37:04Z</dcterms:created>
  <dcterms:modified xsi:type="dcterms:W3CDTF">2016-07-29T22:32:36Z</dcterms:modified>
</cp:coreProperties>
</file>